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3" r:id="rId6"/>
    <p:sldId id="264" r:id="rId7"/>
    <p:sldId id="268" r:id="rId8"/>
    <p:sldId id="271" r:id="rId9"/>
    <p:sldId id="261" r:id="rId10"/>
    <p:sldId id="262" r:id="rId11"/>
    <p:sldId id="269" r:id="rId12"/>
    <p:sldId id="267" r:id="rId13"/>
    <p:sldId id="265" r:id="rId14"/>
    <p:sldId id="266" r:id="rId15"/>
    <p:sldId id="270" r:id="rId16"/>
    <p:sldId id="272" r:id="rId17"/>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B885133-225E-C4A3-6A7A-80C73C705C9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a:extLst>
              <a:ext uri="{FF2B5EF4-FFF2-40B4-BE49-F238E27FC236}">
                <a16:creationId xmlns:a16="http://schemas.microsoft.com/office/drawing/2014/main" id="{00C35D5E-1672-A5A4-FE0B-CC34F7FF21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F96298-63BF-437A-B897-43AC4D2C7024}" type="datetimeFigureOut">
              <a:rPr lang="es-AR" smtClean="0"/>
              <a:t>28/11/2025</a:t>
            </a:fld>
            <a:endParaRPr lang="es-AR"/>
          </a:p>
        </p:txBody>
      </p:sp>
      <p:sp>
        <p:nvSpPr>
          <p:cNvPr id="4" name="Marcador de pie de página 3">
            <a:extLst>
              <a:ext uri="{FF2B5EF4-FFF2-40B4-BE49-F238E27FC236}">
                <a16:creationId xmlns:a16="http://schemas.microsoft.com/office/drawing/2014/main" id="{D0EE8387-7270-2A07-BB29-1C8164A856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s-AR"/>
              <a:t>María Gabriela Annoni - Noviembre 2025</a:t>
            </a:r>
          </a:p>
        </p:txBody>
      </p:sp>
      <p:sp>
        <p:nvSpPr>
          <p:cNvPr id="5" name="Marcador de número de diapositiva 4">
            <a:extLst>
              <a:ext uri="{FF2B5EF4-FFF2-40B4-BE49-F238E27FC236}">
                <a16:creationId xmlns:a16="http://schemas.microsoft.com/office/drawing/2014/main" id="{217A1784-83F3-6861-040E-394BAC2AD1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E26BCD-9967-49C3-B8AD-EC47FB628589}" type="slidenum">
              <a:rPr lang="es-AR" smtClean="0"/>
              <a:t>‹Nº›</a:t>
            </a:fld>
            <a:endParaRPr lang="es-AR"/>
          </a:p>
        </p:txBody>
      </p:sp>
    </p:spTree>
    <p:extLst>
      <p:ext uri="{BB962C8B-B14F-4D97-AF65-F5344CB8AC3E}">
        <p14:creationId xmlns:p14="http://schemas.microsoft.com/office/powerpoint/2010/main" val="216477267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DEC12-48B2-454B-9924-34998266240F}" type="datetimeFigureOut">
              <a:rPr lang="es-AR" smtClean="0"/>
              <a:t>28/11/2025</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s-AR"/>
              <a:t>María Gabriela Annoni - Noviembre 2025</a:t>
            </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9B688-204D-4756-894F-67202A94EADA}" type="slidenum">
              <a:rPr lang="es-AR" smtClean="0"/>
              <a:t>‹Nº›</a:t>
            </a:fld>
            <a:endParaRPr lang="es-AR"/>
          </a:p>
        </p:txBody>
      </p:sp>
    </p:spTree>
    <p:extLst>
      <p:ext uri="{BB962C8B-B14F-4D97-AF65-F5344CB8AC3E}">
        <p14:creationId xmlns:p14="http://schemas.microsoft.com/office/powerpoint/2010/main" val="147806176"/>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45FB52-5340-E8D2-E7AB-8D26A07DCD3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DC744BAF-00CD-F76D-6912-4746E217E5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108BC72E-0DC8-AEE7-EF8E-F23BBC48FABC}"/>
              </a:ext>
            </a:extLst>
          </p:cNvPr>
          <p:cNvSpPr>
            <a:spLocks noGrp="1"/>
          </p:cNvSpPr>
          <p:nvPr>
            <p:ph type="dt" sz="half" idx="10"/>
          </p:nvPr>
        </p:nvSpPr>
        <p:spPr/>
        <p:txBody>
          <a:bodyPr/>
          <a:lstStyle/>
          <a:p>
            <a:fld id="{E9D2C87B-418C-4543-B06B-9064AF2BB2BF}" type="datetime1">
              <a:rPr lang="es-AR" smtClean="0"/>
              <a:t>28/11/2025</a:t>
            </a:fld>
            <a:endParaRPr lang="es-AR"/>
          </a:p>
        </p:txBody>
      </p:sp>
      <p:sp>
        <p:nvSpPr>
          <p:cNvPr id="5" name="Marcador de pie de página 4">
            <a:extLst>
              <a:ext uri="{FF2B5EF4-FFF2-40B4-BE49-F238E27FC236}">
                <a16:creationId xmlns:a16="http://schemas.microsoft.com/office/drawing/2014/main" id="{A20CDB5D-ABF5-6F2A-EC61-A56B4C73E94D}"/>
              </a:ext>
            </a:extLst>
          </p:cNvPr>
          <p:cNvSpPr>
            <a:spLocks noGrp="1"/>
          </p:cNvSpPr>
          <p:nvPr>
            <p:ph type="ftr" sz="quarter" idx="11"/>
          </p:nvPr>
        </p:nvSpPr>
        <p:spPr/>
        <p:txBody>
          <a:bodyPr/>
          <a:lstStyle/>
          <a:p>
            <a:r>
              <a:rPr lang="es-AR"/>
              <a:t>María Gabriela Annoni - Noviembre 2025</a:t>
            </a:r>
          </a:p>
        </p:txBody>
      </p:sp>
      <p:sp>
        <p:nvSpPr>
          <p:cNvPr id="6" name="Marcador de número de diapositiva 5">
            <a:extLst>
              <a:ext uri="{FF2B5EF4-FFF2-40B4-BE49-F238E27FC236}">
                <a16:creationId xmlns:a16="http://schemas.microsoft.com/office/drawing/2014/main" id="{456AA919-EE30-8C7F-BC3D-534773B3C05E}"/>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2614153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6D1A8-D7B9-8BC1-5566-E5054308BB4D}"/>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3049C3AC-7FEE-99E9-6EDF-3552256FDC6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8CCFE7F6-C514-DFDC-41FE-4B5DF9B8D325}"/>
              </a:ext>
            </a:extLst>
          </p:cNvPr>
          <p:cNvSpPr>
            <a:spLocks noGrp="1"/>
          </p:cNvSpPr>
          <p:nvPr>
            <p:ph type="dt" sz="half" idx="10"/>
          </p:nvPr>
        </p:nvSpPr>
        <p:spPr/>
        <p:txBody>
          <a:bodyPr/>
          <a:lstStyle/>
          <a:p>
            <a:fld id="{3C8C8D98-5F6D-46C4-88EF-C7927AC2C384}" type="datetime1">
              <a:rPr lang="es-AR" smtClean="0"/>
              <a:t>28/11/2025</a:t>
            </a:fld>
            <a:endParaRPr lang="es-AR"/>
          </a:p>
        </p:txBody>
      </p:sp>
      <p:sp>
        <p:nvSpPr>
          <p:cNvPr id="5" name="Marcador de pie de página 4">
            <a:extLst>
              <a:ext uri="{FF2B5EF4-FFF2-40B4-BE49-F238E27FC236}">
                <a16:creationId xmlns:a16="http://schemas.microsoft.com/office/drawing/2014/main" id="{F63A4A9F-0FF2-57B8-0BEA-2BD2692C7938}"/>
              </a:ext>
            </a:extLst>
          </p:cNvPr>
          <p:cNvSpPr>
            <a:spLocks noGrp="1"/>
          </p:cNvSpPr>
          <p:nvPr>
            <p:ph type="ftr" sz="quarter" idx="11"/>
          </p:nvPr>
        </p:nvSpPr>
        <p:spPr/>
        <p:txBody>
          <a:bodyPr/>
          <a:lstStyle/>
          <a:p>
            <a:r>
              <a:rPr lang="es-AR"/>
              <a:t>María Gabriela Annoni - Noviembre 2025</a:t>
            </a:r>
          </a:p>
        </p:txBody>
      </p:sp>
      <p:sp>
        <p:nvSpPr>
          <p:cNvPr id="6" name="Marcador de número de diapositiva 5">
            <a:extLst>
              <a:ext uri="{FF2B5EF4-FFF2-40B4-BE49-F238E27FC236}">
                <a16:creationId xmlns:a16="http://schemas.microsoft.com/office/drawing/2014/main" id="{3B1533D4-6CF7-5FA3-B4E9-B7C2DA68B1CA}"/>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2701320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BC161C-2836-ECE2-D51C-E19BC3AF4E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B2CDE0F8-226B-1B6F-A617-51D346BB1C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980E0ED-1379-BE90-1393-5514AF46E713}"/>
              </a:ext>
            </a:extLst>
          </p:cNvPr>
          <p:cNvSpPr>
            <a:spLocks noGrp="1"/>
          </p:cNvSpPr>
          <p:nvPr>
            <p:ph type="dt" sz="half" idx="10"/>
          </p:nvPr>
        </p:nvSpPr>
        <p:spPr/>
        <p:txBody>
          <a:bodyPr/>
          <a:lstStyle/>
          <a:p>
            <a:fld id="{C715160C-4272-452B-8DC7-0D0AF859170F}" type="datetime1">
              <a:rPr lang="es-AR" smtClean="0"/>
              <a:t>28/11/2025</a:t>
            </a:fld>
            <a:endParaRPr lang="es-AR"/>
          </a:p>
        </p:txBody>
      </p:sp>
      <p:sp>
        <p:nvSpPr>
          <p:cNvPr id="5" name="Marcador de pie de página 4">
            <a:extLst>
              <a:ext uri="{FF2B5EF4-FFF2-40B4-BE49-F238E27FC236}">
                <a16:creationId xmlns:a16="http://schemas.microsoft.com/office/drawing/2014/main" id="{E3634F8F-3299-2CE3-6C42-992B4037C48D}"/>
              </a:ext>
            </a:extLst>
          </p:cNvPr>
          <p:cNvSpPr>
            <a:spLocks noGrp="1"/>
          </p:cNvSpPr>
          <p:nvPr>
            <p:ph type="ftr" sz="quarter" idx="11"/>
          </p:nvPr>
        </p:nvSpPr>
        <p:spPr/>
        <p:txBody>
          <a:bodyPr/>
          <a:lstStyle/>
          <a:p>
            <a:r>
              <a:rPr lang="es-AR"/>
              <a:t>María Gabriela Annoni - Noviembre 2025</a:t>
            </a:r>
          </a:p>
        </p:txBody>
      </p:sp>
      <p:sp>
        <p:nvSpPr>
          <p:cNvPr id="6" name="Marcador de número de diapositiva 5">
            <a:extLst>
              <a:ext uri="{FF2B5EF4-FFF2-40B4-BE49-F238E27FC236}">
                <a16:creationId xmlns:a16="http://schemas.microsoft.com/office/drawing/2014/main" id="{4B0834AF-A184-132D-A41F-0F7D364BED74}"/>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1990323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5C64EF-111F-95E4-9F08-F71ED755D47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EF9C083B-C128-1A25-FC36-156BB639B5A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E7CDD0D4-D442-11E3-4265-BF2CEB45F31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76CCFDC0-A48D-2B21-FDCB-2F35E11B773C}"/>
              </a:ext>
            </a:extLst>
          </p:cNvPr>
          <p:cNvSpPr>
            <a:spLocks noGrp="1"/>
          </p:cNvSpPr>
          <p:nvPr>
            <p:ph type="dt" sz="half" idx="10"/>
          </p:nvPr>
        </p:nvSpPr>
        <p:spPr/>
        <p:txBody>
          <a:bodyPr/>
          <a:lstStyle/>
          <a:p>
            <a:fld id="{3A5299A5-8C20-458A-AD0F-BD640B320207}" type="datetime1">
              <a:rPr lang="es-AR" smtClean="0"/>
              <a:t>28/11/2025</a:t>
            </a:fld>
            <a:endParaRPr lang="es-AR"/>
          </a:p>
        </p:txBody>
      </p:sp>
      <p:sp>
        <p:nvSpPr>
          <p:cNvPr id="6" name="Marcador de pie de página 5">
            <a:extLst>
              <a:ext uri="{FF2B5EF4-FFF2-40B4-BE49-F238E27FC236}">
                <a16:creationId xmlns:a16="http://schemas.microsoft.com/office/drawing/2014/main" id="{618095C3-08EC-267D-E6DA-DF432730F75E}"/>
              </a:ext>
            </a:extLst>
          </p:cNvPr>
          <p:cNvSpPr>
            <a:spLocks noGrp="1"/>
          </p:cNvSpPr>
          <p:nvPr>
            <p:ph type="ftr" sz="quarter" idx="11"/>
          </p:nvPr>
        </p:nvSpPr>
        <p:spPr/>
        <p:txBody>
          <a:bodyPr/>
          <a:lstStyle/>
          <a:p>
            <a:r>
              <a:rPr lang="es-AR"/>
              <a:t>María Gabriela Annoni - Noviembre 2025</a:t>
            </a:r>
          </a:p>
        </p:txBody>
      </p:sp>
      <p:sp>
        <p:nvSpPr>
          <p:cNvPr id="7" name="Marcador de número de diapositiva 6">
            <a:extLst>
              <a:ext uri="{FF2B5EF4-FFF2-40B4-BE49-F238E27FC236}">
                <a16:creationId xmlns:a16="http://schemas.microsoft.com/office/drawing/2014/main" id="{B7F1D3A6-EA89-E1E5-6EFE-100277E1920D}"/>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3859055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208F7-9B18-FA35-4A24-CB3DCD2763C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7EF2EC70-2049-E859-0B6A-E9832BEDB5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6EF1726-DEF5-73B9-B118-D37809B2801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E3549FBB-CA6C-9BD6-F58E-4DA43B139B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4BD6EB5-3CCC-4DA2-569E-294BE381C74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B794B14C-52A6-0BAF-E7DD-FD8330458233}"/>
              </a:ext>
            </a:extLst>
          </p:cNvPr>
          <p:cNvSpPr>
            <a:spLocks noGrp="1"/>
          </p:cNvSpPr>
          <p:nvPr>
            <p:ph type="dt" sz="half" idx="10"/>
          </p:nvPr>
        </p:nvSpPr>
        <p:spPr/>
        <p:txBody>
          <a:bodyPr/>
          <a:lstStyle/>
          <a:p>
            <a:fld id="{4073429F-272B-459C-A496-4EA1A99EA478}" type="datetime1">
              <a:rPr lang="es-AR" smtClean="0"/>
              <a:t>28/11/2025</a:t>
            </a:fld>
            <a:endParaRPr lang="es-AR"/>
          </a:p>
        </p:txBody>
      </p:sp>
      <p:sp>
        <p:nvSpPr>
          <p:cNvPr id="8" name="Marcador de pie de página 7">
            <a:extLst>
              <a:ext uri="{FF2B5EF4-FFF2-40B4-BE49-F238E27FC236}">
                <a16:creationId xmlns:a16="http://schemas.microsoft.com/office/drawing/2014/main" id="{A9DA184D-D617-6829-E8A7-014CDE8B44A5}"/>
              </a:ext>
            </a:extLst>
          </p:cNvPr>
          <p:cNvSpPr>
            <a:spLocks noGrp="1"/>
          </p:cNvSpPr>
          <p:nvPr>
            <p:ph type="ftr" sz="quarter" idx="11"/>
          </p:nvPr>
        </p:nvSpPr>
        <p:spPr/>
        <p:txBody>
          <a:bodyPr/>
          <a:lstStyle/>
          <a:p>
            <a:r>
              <a:rPr lang="es-AR"/>
              <a:t>María Gabriela Annoni - Noviembre 2025</a:t>
            </a:r>
          </a:p>
        </p:txBody>
      </p:sp>
      <p:sp>
        <p:nvSpPr>
          <p:cNvPr id="9" name="Marcador de número de diapositiva 8">
            <a:extLst>
              <a:ext uri="{FF2B5EF4-FFF2-40B4-BE49-F238E27FC236}">
                <a16:creationId xmlns:a16="http://schemas.microsoft.com/office/drawing/2014/main" id="{D6199409-FB09-D877-5118-8816D74C402A}"/>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2118958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729B7C-9B4B-D83D-579B-4446965EE0EA}"/>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9BDAFA3F-AD0B-3141-29F9-19F06065005D}"/>
              </a:ext>
            </a:extLst>
          </p:cNvPr>
          <p:cNvSpPr>
            <a:spLocks noGrp="1"/>
          </p:cNvSpPr>
          <p:nvPr>
            <p:ph type="dt" sz="half" idx="10"/>
          </p:nvPr>
        </p:nvSpPr>
        <p:spPr/>
        <p:txBody>
          <a:bodyPr/>
          <a:lstStyle/>
          <a:p>
            <a:fld id="{42D115A0-8F83-40C0-8AFC-50E2E57BF88D}" type="datetime1">
              <a:rPr lang="es-AR" smtClean="0"/>
              <a:t>28/11/2025</a:t>
            </a:fld>
            <a:endParaRPr lang="es-AR"/>
          </a:p>
        </p:txBody>
      </p:sp>
      <p:sp>
        <p:nvSpPr>
          <p:cNvPr id="4" name="Marcador de pie de página 3">
            <a:extLst>
              <a:ext uri="{FF2B5EF4-FFF2-40B4-BE49-F238E27FC236}">
                <a16:creationId xmlns:a16="http://schemas.microsoft.com/office/drawing/2014/main" id="{57E24F58-DBF1-4779-B9FC-967861AF5CE0}"/>
              </a:ext>
            </a:extLst>
          </p:cNvPr>
          <p:cNvSpPr>
            <a:spLocks noGrp="1"/>
          </p:cNvSpPr>
          <p:nvPr>
            <p:ph type="ftr" sz="quarter" idx="11"/>
          </p:nvPr>
        </p:nvSpPr>
        <p:spPr/>
        <p:txBody>
          <a:bodyPr/>
          <a:lstStyle/>
          <a:p>
            <a:r>
              <a:rPr lang="es-AR"/>
              <a:t>María Gabriela Annoni - Noviembre 2025</a:t>
            </a:r>
          </a:p>
        </p:txBody>
      </p:sp>
      <p:sp>
        <p:nvSpPr>
          <p:cNvPr id="5" name="Marcador de número de diapositiva 4">
            <a:extLst>
              <a:ext uri="{FF2B5EF4-FFF2-40B4-BE49-F238E27FC236}">
                <a16:creationId xmlns:a16="http://schemas.microsoft.com/office/drawing/2014/main" id="{22217C08-95C1-184A-7A1C-8C76936BA206}"/>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123617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8C0EBAB-3F7F-3187-645B-47512E5BDFB2}"/>
              </a:ext>
            </a:extLst>
          </p:cNvPr>
          <p:cNvSpPr>
            <a:spLocks noGrp="1"/>
          </p:cNvSpPr>
          <p:nvPr>
            <p:ph type="dt" sz="half" idx="10"/>
          </p:nvPr>
        </p:nvSpPr>
        <p:spPr/>
        <p:txBody>
          <a:bodyPr/>
          <a:lstStyle/>
          <a:p>
            <a:fld id="{4C19D29F-D446-4803-AD4E-E6B914FB38EB}" type="datetime1">
              <a:rPr lang="es-AR" smtClean="0"/>
              <a:t>28/11/2025</a:t>
            </a:fld>
            <a:endParaRPr lang="es-AR"/>
          </a:p>
        </p:txBody>
      </p:sp>
      <p:sp>
        <p:nvSpPr>
          <p:cNvPr id="3" name="Marcador de pie de página 2">
            <a:extLst>
              <a:ext uri="{FF2B5EF4-FFF2-40B4-BE49-F238E27FC236}">
                <a16:creationId xmlns:a16="http://schemas.microsoft.com/office/drawing/2014/main" id="{A9A18285-B62B-EB87-3A28-7F328BA698B0}"/>
              </a:ext>
            </a:extLst>
          </p:cNvPr>
          <p:cNvSpPr>
            <a:spLocks noGrp="1"/>
          </p:cNvSpPr>
          <p:nvPr>
            <p:ph type="ftr" sz="quarter" idx="11"/>
          </p:nvPr>
        </p:nvSpPr>
        <p:spPr/>
        <p:txBody>
          <a:bodyPr/>
          <a:lstStyle/>
          <a:p>
            <a:r>
              <a:rPr lang="es-AR"/>
              <a:t>María Gabriela Annoni - Noviembre 2025</a:t>
            </a:r>
          </a:p>
        </p:txBody>
      </p:sp>
      <p:sp>
        <p:nvSpPr>
          <p:cNvPr id="4" name="Marcador de número de diapositiva 3">
            <a:extLst>
              <a:ext uri="{FF2B5EF4-FFF2-40B4-BE49-F238E27FC236}">
                <a16:creationId xmlns:a16="http://schemas.microsoft.com/office/drawing/2014/main" id="{15FCABAD-6B80-1C00-3A71-22A2DED48737}"/>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662043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2C684-A4BC-42E4-AC31-489863EDE0F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32A56F10-49E2-89DB-E965-D9FE0588EB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034C9C65-E392-B5E9-22C4-2C885F878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F157D73-3547-C8AB-9C22-140DE79D4559}"/>
              </a:ext>
            </a:extLst>
          </p:cNvPr>
          <p:cNvSpPr>
            <a:spLocks noGrp="1"/>
          </p:cNvSpPr>
          <p:nvPr>
            <p:ph type="dt" sz="half" idx="10"/>
          </p:nvPr>
        </p:nvSpPr>
        <p:spPr/>
        <p:txBody>
          <a:bodyPr/>
          <a:lstStyle/>
          <a:p>
            <a:fld id="{171D8D3D-A857-4DDB-9DC0-AAC71542520C}" type="datetime1">
              <a:rPr lang="es-AR" smtClean="0"/>
              <a:t>28/11/2025</a:t>
            </a:fld>
            <a:endParaRPr lang="es-AR"/>
          </a:p>
        </p:txBody>
      </p:sp>
      <p:sp>
        <p:nvSpPr>
          <p:cNvPr id="6" name="Marcador de pie de página 5">
            <a:extLst>
              <a:ext uri="{FF2B5EF4-FFF2-40B4-BE49-F238E27FC236}">
                <a16:creationId xmlns:a16="http://schemas.microsoft.com/office/drawing/2014/main" id="{3C8370EF-0E6E-3834-3E97-88C40EE21DC4}"/>
              </a:ext>
            </a:extLst>
          </p:cNvPr>
          <p:cNvSpPr>
            <a:spLocks noGrp="1"/>
          </p:cNvSpPr>
          <p:nvPr>
            <p:ph type="ftr" sz="quarter" idx="11"/>
          </p:nvPr>
        </p:nvSpPr>
        <p:spPr/>
        <p:txBody>
          <a:bodyPr/>
          <a:lstStyle/>
          <a:p>
            <a:r>
              <a:rPr lang="es-AR"/>
              <a:t>María Gabriela Annoni - Noviembre 2025</a:t>
            </a:r>
          </a:p>
        </p:txBody>
      </p:sp>
      <p:sp>
        <p:nvSpPr>
          <p:cNvPr id="7" name="Marcador de número de diapositiva 6">
            <a:extLst>
              <a:ext uri="{FF2B5EF4-FFF2-40B4-BE49-F238E27FC236}">
                <a16:creationId xmlns:a16="http://schemas.microsoft.com/office/drawing/2014/main" id="{68BDFF06-BBDC-5504-A128-00B0434050F9}"/>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97477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AA470-037C-1EE4-B848-C50A57622E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26149CF4-32C3-01EC-0AD9-61B94688D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923D0E67-7B67-FF48-6B6B-B152649CA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9D71D-0E3B-6061-E5FD-3D1F36DFB12A}"/>
              </a:ext>
            </a:extLst>
          </p:cNvPr>
          <p:cNvSpPr>
            <a:spLocks noGrp="1"/>
          </p:cNvSpPr>
          <p:nvPr>
            <p:ph type="dt" sz="half" idx="10"/>
          </p:nvPr>
        </p:nvSpPr>
        <p:spPr/>
        <p:txBody>
          <a:bodyPr/>
          <a:lstStyle/>
          <a:p>
            <a:fld id="{94242CA1-B85A-4317-81DF-AE5888EE3EDE}" type="datetime1">
              <a:rPr lang="es-AR" smtClean="0"/>
              <a:t>28/11/2025</a:t>
            </a:fld>
            <a:endParaRPr lang="es-AR"/>
          </a:p>
        </p:txBody>
      </p:sp>
      <p:sp>
        <p:nvSpPr>
          <p:cNvPr id="6" name="Marcador de pie de página 5">
            <a:extLst>
              <a:ext uri="{FF2B5EF4-FFF2-40B4-BE49-F238E27FC236}">
                <a16:creationId xmlns:a16="http://schemas.microsoft.com/office/drawing/2014/main" id="{4AEB5404-D384-81BA-2CB6-6933F75D482B}"/>
              </a:ext>
            </a:extLst>
          </p:cNvPr>
          <p:cNvSpPr>
            <a:spLocks noGrp="1"/>
          </p:cNvSpPr>
          <p:nvPr>
            <p:ph type="ftr" sz="quarter" idx="11"/>
          </p:nvPr>
        </p:nvSpPr>
        <p:spPr/>
        <p:txBody>
          <a:bodyPr/>
          <a:lstStyle/>
          <a:p>
            <a:r>
              <a:rPr lang="es-AR"/>
              <a:t>María Gabriela Annoni - Noviembre 2025</a:t>
            </a:r>
          </a:p>
        </p:txBody>
      </p:sp>
      <p:sp>
        <p:nvSpPr>
          <p:cNvPr id="7" name="Marcador de número de diapositiva 6">
            <a:extLst>
              <a:ext uri="{FF2B5EF4-FFF2-40B4-BE49-F238E27FC236}">
                <a16:creationId xmlns:a16="http://schemas.microsoft.com/office/drawing/2014/main" id="{969B9C82-D39E-A58B-DD0B-425547266304}"/>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109283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371FCA-C378-FB2B-F110-0DFF877D8103}"/>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28329FDA-B50F-3F99-DAD1-BD1C45427D1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44953A85-72CD-3908-C994-94FE134C002C}"/>
              </a:ext>
            </a:extLst>
          </p:cNvPr>
          <p:cNvSpPr>
            <a:spLocks noGrp="1"/>
          </p:cNvSpPr>
          <p:nvPr>
            <p:ph type="dt" sz="half" idx="10"/>
          </p:nvPr>
        </p:nvSpPr>
        <p:spPr/>
        <p:txBody>
          <a:bodyPr/>
          <a:lstStyle/>
          <a:p>
            <a:fld id="{0FAD3DC2-18B8-4997-BC1D-5E22129F46A5}" type="datetime1">
              <a:rPr lang="es-AR" smtClean="0"/>
              <a:t>28/11/2025</a:t>
            </a:fld>
            <a:endParaRPr lang="es-AR"/>
          </a:p>
        </p:txBody>
      </p:sp>
      <p:sp>
        <p:nvSpPr>
          <p:cNvPr id="5" name="Marcador de pie de página 4">
            <a:extLst>
              <a:ext uri="{FF2B5EF4-FFF2-40B4-BE49-F238E27FC236}">
                <a16:creationId xmlns:a16="http://schemas.microsoft.com/office/drawing/2014/main" id="{995C177D-8F76-83EE-2DF9-B0CC3EDB61E3}"/>
              </a:ext>
            </a:extLst>
          </p:cNvPr>
          <p:cNvSpPr>
            <a:spLocks noGrp="1"/>
          </p:cNvSpPr>
          <p:nvPr>
            <p:ph type="ftr" sz="quarter" idx="11"/>
          </p:nvPr>
        </p:nvSpPr>
        <p:spPr/>
        <p:txBody>
          <a:bodyPr/>
          <a:lstStyle/>
          <a:p>
            <a:r>
              <a:rPr lang="es-AR"/>
              <a:t>María Gabriela Annoni - Noviembre 2025</a:t>
            </a:r>
          </a:p>
        </p:txBody>
      </p:sp>
      <p:sp>
        <p:nvSpPr>
          <p:cNvPr id="6" name="Marcador de número de diapositiva 5">
            <a:extLst>
              <a:ext uri="{FF2B5EF4-FFF2-40B4-BE49-F238E27FC236}">
                <a16:creationId xmlns:a16="http://schemas.microsoft.com/office/drawing/2014/main" id="{ABDCF38D-6FC6-A216-04CE-4C33D7F115B8}"/>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3997105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4AB13F0-0A73-B0F1-BEBB-5135DC075B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6FA6525D-124B-1F84-3F59-052586304D9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6382AB4-E9AC-6A9D-B672-BC932C5B440E}"/>
              </a:ext>
            </a:extLst>
          </p:cNvPr>
          <p:cNvSpPr>
            <a:spLocks noGrp="1"/>
          </p:cNvSpPr>
          <p:nvPr>
            <p:ph type="dt" sz="half" idx="10"/>
          </p:nvPr>
        </p:nvSpPr>
        <p:spPr/>
        <p:txBody>
          <a:bodyPr/>
          <a:lstStyle/>
          <a:p>
            <a:fld id="{6D5B5D57-8C2D-4A2A-B425-13531FAAF6EA}" type="datetime1">
              <a:rPr lang="es-AR" smtClean="0"/>
              <a:t>28/11/2025</a:t>
            </a:fld>
            <a:endParaRPr lang="es-AR"/>
          </a:p>
        </p:txBody>
      </p:sp>
      <p:sp>
        <p:nvSpPr>
          <p:cNvPr id="5" name="Marcador de pie de página 4">
            <a:extLst>
              <a:ext uri="{FF2B5EF4-FFF2-40B4-BE49-F238E27FC236}">
                <a16:creationId xmlns:a16="http://schemas.microsoft.com/office/drawing/2014/main" id="{E0A111CA-F7E7-83B1-9498-E11C4C6F5C6A}"/>
              </a:ext>
            </a:extLst>
          </p:cNvPr>
          <p:cNvSpPr>
            <a:spLocks noGrp="1"/>
          </p:cNvSpPr>
          <p:nvPr>
            <p:ph type="ftr" sz="quarter" idx="11"/>
          </p:nvPr>
        </p:nvSpPr>
        <p:spPr/>
        <p:txBody>
          <a:bodyPr/>
          <a:lstStyle/>
          <a:p>
            <a:r>
              <a:rPr lang="es-AR"/>
              <a:t>María Gabriela Annoni - Noviembre 2025</a:t>
            </a:r>
          </a:p>
        </p:txBody>
      </p:sp>
      <p:sp>
        <p:nvSpPr>
          <p:cNvPr id="6" name="Marcador de número de diapositiva 5">
            <a:extLst>
              <a:ext uri="{FF2B5EF4-FFF2-40B4-BE49-F238E27FC236}">
                <a16:creationId xmlns:a16="http://schemas.microsoft.com/office/drawing/2014/main" id="{DCA12E39-9627-8A9A-2FC7-CA1B1DCCACB9}"/>
              </a:ext>
            </a:extLst>
          </p:cNvPr>
          <p:cNvSpPr>
            <a:spLocks noGrp="1"/>
          </p:cNvSpPr>
          <p:nvPr>
            <p:ph type="sldNum" sz="quarter" idx="12"/>
          </p:nvPr>
        </p:nvSpPr>
        <p:spPr/>
        <p:txBody>
          <a:bodyPr/>
          <a:lstStyle/>
          <a:p>
            <a:fld id="{DF5E86B1-B7B2-4B0C-9DEF-58C195016194}" type="slidenum">
              <a:rPr lang="es-AR" smtClean="0"/>
              <a:t>‹Nº›</a:t>
            </a:fld>
            <a:endParaRPr lang="es-AR"/>
          </a:p>
        </p:txBody>
      </p:sp>
    </p:spTree>
    <p:extLst>
      <p:ext uri="{BB962C8B-B14F-4D97-AF65-F5344CB8AC3E}">
        <p14:creationId xmlns:p14="http://schemas.microsoft.com/office/powerpoint/2010/main" val="25476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187CE3A-6847-1167-4022-9236493EB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4AF42622-A118-1E32-02DA-FF84E847B3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7051B45-7873-8C9D-BB22-AABB00883A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90F368-CB0F-4F2B-80B8-6031E4185D8E}" type="datetime1">
              <a:rPr lang="es-AR" smtClean="0"/>
              <a:t>28/11/2025</a:t>
            </a:fld>
            <a:endParaRPr lang="es-AR"/>
          </a:p>
        </p:txBody>
      </p:sp>
      <p:sp>
        <p:nvSpPr>
          <p:cNvPr id="5" name="Marcador de pie de página 4">
            <a:extLst>
              <a:ext uri="{FF2B5EF4-FFF2-40B4-BE49-F238E27FC236}">
                <a16:creationId xmlns:a16="http://schemas.microsoft.com/office/drawing/2014/main" id="{5EC307B3-EEEC-7033-E697-A1847823CE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AR"/>
              <a:t>María Gabriela Annoni - Noviembre 2025</a:t>
            </a:r>
          </a:p>
        </p:txBody>
      </p:sp>
      <p:sp>
        <p:nvSpPr>
          <p:cNvPr id="6" name="Marcador de número de diapositiva 5">
            <a:extLst>
              <a:ext uri="{FF2B5EF4-FFF2-40B4-BE49-F238E27FC236}">
                <a16:creationId xmlns:a16="http://schemas.microsoft.com/office/drawing/2014/main" id="{AB29B3D4-4092-8996-5875-243148D055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5E86B1-B7B2-4B0C-9DEF-58C195016194}" type="slidenum">
              <a:rPr lang="es-AR" smtClean="0"/>
              <a:t>‹Nº›</a:t>
            </a:fld>
            <a:endParaRPr lang="es-AR"/>
          </a:p>
        </p:txBody>
      </p:sp>
    </p:spTree>
    <p:extLst>
      <p:ext uri="{BB962C8B-B14F-4D97-AF65-F5344CB8AC3E}">
        <p14:creationId xmlns:p14="http://schemas.microsoft.com/office/powerpoint/2010/main" val="1119874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3CF3FD-7D90-B96D-29B0-1CA687AB75AB}"/>
              </a:ext>
            </a:extLst>
          </p:cNvPr>
          <p:cNvSpPr>
            <a:spLocks noGrp="1"/>
          </p:cNvSpPr>
          <p:nvPr>
            <p:ph type="ctrTitle"/>
          </p:nvPr>
        </p:nvSpPr>
        <p:spPr>
          <a:xfrm>
            <a:off x="1524000" y="677333"/>
            <a:ext cx="9144000" cy="1075267"/>
          </a:xfrm>
        </p:spPr>
        <p:txBody>
          <a:bodyPr>
            <a:normAutofit fontScale="90000"/>
          </a:bodyPr>
          <a:lstStyle/>
          <a:p>
            <a:r>
              <a:rPr lang="es-ES" sz="3600" b="1" dirty="0"/>
              <a:t>UIF – OPERACIÓN SOSPECHOSA DE FINANCIACIÓN DEL TERRORISMO</a:t>
            </a:r>
            <a:endParaRPr lang="es-AR" sz="3600" b="1" dirty="0"/>
          </a:p>
        </p:txBody>
      </p:sp>
      <p:sp>
        <p:nvSpPr>
          <p:cNvPr id="3" name="Subtítulo 2">
            <a:extLst>
              <a:ext uri="{FF2B5EF4-FFF2-40B4-BE49-F238E27FC236}">
                <a16:creationId xmlns:a16="http://schemas.microsoft.com/office/drawing/2014/main" id="{21B50D64-D388-0915-68DF-54A8BA4C8D40}"/>
              </a:ext>
            </a:extLst>
          </p:cNvPr>
          <p:cNvSpPr>
            <a:spLocks noGrp="1"/>
          </p:cNvSpPr>
          <p:nvPr>
            <p:ph type="subTitle" idx="1"/>
          </p:nvPr>
        </p:nvSpPr>
        <p:spPr>
          <a:xfrm>
            <a:off x="1524000" y="1947333"/>
            <a:ext cx="9144000" cy="4233334"/>
          </a:xfrm>
        </p:spPr>
        <p:txBody>
          <a:bodyPr/>
          <a:lstStyle/>
          <a:p>
            <a:endParaRPr lang="es-ES" dirty="0"/>
          </a:p>
          <a:p>
            <a:r>
              <a:rPr lang="es-ES" dirty="0"/>
              <a:t>La Resolución UIF 207/2025 abrogó la Resolución UIF 29/2013, previendo en general los mismos efectos para los diferentes sujetos obligados, a saber:</a:t>
            </a:r>
          </a:p>
          <a:p>
            <a:r>
              <a:rPr lang="es-ES" dirty="0"/>
              <a:t>1)	Deben constatar en la página del </a:t>
            </a:r>
            <a:r>
              <a:rPr lang="es-ES" dirty="0" err="1"/>
              <a:t>RePET</a:t>
            </a:r>
            <a:r>
              <a:rPr lang="es-ES" dirty="0"/>
              <a:t> (https://repet.jus.gob.ar/) si se encuentran incluidas las personas humanas, jurídicas o entidades que prevean otorgar actos protocolares y/o sus beneficiarios finales y/o los titulares directos o indirectos de los activos involucrados.</a:t>
            </a:r>
          </a:p>
          <a:p>
            <a:endParaRPr lang="es-AR" dirty="0"/>
          </a:p>
        </p:txBody>
      </p:sp>
      <p:sp>
        <p:nvSpPr>
          <p:cNvPr id="4" name="Marcador de pie de página 3">
            <a:extLst>
              <a:ext uri="{FF2B5EF4-FFF2-40B4-BE49-F238E27FC236}">
                <a16:creationId xmlns:a16="http://schemas.microsoft.com/office/drawing/2014/main" id="{8241BBA0-B7B7-2891-A7C2-042B542425EB}"/>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157277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E4255-6E7F-013E-AFCC-74DB491590E5}"/>
              </a:ext>
            </a:extLst>
          </p:cNvPr>
          <p:cNvSpPr>
            <a:spLocks noGrp="1"/>
          </p:cNvSpPr>
          <p:nvPr>
            <p:ph type="ctrTitle"/>
          </p:nvPr>
        </p:nvSpPr>
        <p:spPr>
          <a:xfrm>
            <a:off x="1524000" y="787401"/>
            <a:ext cx="9144000" cy="1143000"/>
          </a:xfrm>
        </p:spPr>
        <p:txBody>
          <a:bodyPr>
            <a:noAutofit/>
          </a:bodyPr>
          <a:lstStyle/>
          <a:p>
            <a:r>
              <a:rPr lang="es-ES" sz="3200" dirty="0"/>
              <a:t>UIF – OPERACIÓN SOSPECHOSA DE FINANCIACION DEL TERRORISMO</a:t>
            </a:r>
            <a:endParaRPr lang="es-AR" sz="3200" dirty="0"/>
          </a:p>
        </p:txBody>
      </p:sp>
      <p:sp>
        <p:nvSpPr>
          <p:cNvPr id="3" name="Subtítulo 2">
            <a:extLst>
              <a:ext uri="{FF2B5EF4-FFF2-40B4-BE49-F238E27FC236}">
                <a16:creationId xmlns:a16="http://schemas.microsoft.com/office/drawing/2014/main" id="{717A050E-639E-A51D-E4CA-CC4D7F492B0E}"/>
              </a:ext>
            </a:extLst>
          </p:cNvPr>
          <p:cNvSpPr>
            <a:spLocks noGrp="1"/>
          </p:cNvSpPr>
          <p:nvPr>
            <p:ph type="subTitle" idx="1"/>
          </p:nvPr>
        </p:nvSpPr>
        <p:spPr>
          <a:xfrm>
            <a:off x="1524000" y="2192867"/>
            <a:ext cx="9144000" cy="3708400"/>
          </a:xfrm>
        </p:spPr>
        <p:txBody>
          <a:bodyPr/>
          <a:lstStyle/>
          <a:p>
            <a:pPr marL="457200" indent="-457200">
              <a:buAutoNum type="arabicParenR" startAt="2"/>
            </a:pPr>
            <a:endParaRPr lang="es-ES" dirty="0"/>
          </a:p>
          <a:p>
            <a:pPr marL="457200" indent="-457200">
              <a:buAutoNum type="arabicParenR" startAt="2"/>
            </a:pPr>
            <a:r>
              <a:rPr lang="es-ES" dirty="0"/>
              <a:t>En caso de hallazgo en el </a:t>
            </a:r>
            <a:r>
              <a:rPr lang="es-ES" dirty="0" err="1"/>
              <a:t>RePET</a:t>
            </a:r>
            <a:r>
              <a:rPr lang="es-ES" dirty="0"/>
              <a:t>, deben:</a:t>
            </a:r>
          </a:p>
          <a:p>
            <a:r>
              <a:rPr lang="es-ES" dirty="0"/>
              <a:t>a. reportar dentro de las 24 </a:t>
            </a:r>
            <a:r>
              <a:rPr lang="es-ES" dirty="0" err="1"/>
              <a:t>hs</a:t>
            </a:r>
            <a:r>
              <a:rPr lang="es-ES" dirty="0"/>
              <a:t>. como Operación Sospechosa de Financiación del Terrorismo (reporte confidencial);</a:t>
            </a:r>
          </a:p>
          <a:p>
            <a:r>
              <a:rPr lang="es-ES" dirty="0"/>
              <a:t>b. proceder al congelamiento de los activos involucrados que implicaría no otorgar ningún acto que modifique la titularidad de dichos bienes y retener la documentación pertinente. </a:t>
            </a:r>
          </a:p>
          <a:p>
            <a:endParaRPr lang="es-AR" dirty="0"/>
          </a:p>
        </p:txBody>
      </p:sp>
      <p:sp>
        <p:nvSpPr>
          <p:cNvPr id="4" name="Marcador de pie de página 3">
            <a:extLst>
              <a:ext uri="{FF2B5EF4-FFF2-40B4-BE49-F238E27FC236}">
                <a16:creationId xmlns:a16="http://schemas.microsoft.com/office/drawing/2014/main" id="{34E59789-36F1-078C-A764-A0AE478658BA}"/>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418075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BF0B4B-34BA-0028-07D0-90EE39ED7927}"/>
              </a:ext>
            </a:extLst>
          </p:cNvPr>
          <p:cNvSpPr>
            <a:spLocks noGrp="1"/>
          </p:cNvSpPr>
          <p:nvPr>
            <p:ph type="ctrTitle"/>
          </p:nvPr>
        </p:nvSpPr>
        <p:spPr>
          <a:xfrm>
            <a:off x="1524000" y="364068"/>
            <a:ext cx="9144000" cy="999065"/>
          </a:xfrm>
        </p:spPr>
        <p:txBody>
          <a:bodyPr>
            <a:normAutofit/>
          </a:bodyPr>
          <a:lstStyle/>
          <a:p>
            <a:r>
              <a:rPr lang="es-ES" sz="3200" dirty="0"/>
              <a:t>UIF – ORDENES DE CONGELAMIENTO DE ACTIVOS</a:t>
            </a:r>
            <a:br>
              <a:rPr lang="es-ES" sz="3200" dirty="0"/>
            </a:br>
            <a:endParaRPr lang="es-AR" sz="3200" dirty="0"/>
          </a:p>
        </p:txBody>
      </p:sp>
      <p:sp>
        <p:nvSpPr>
          <p:cNvPr id="3" name="Subtítulo 2">
            <a:extLst>
              <a:ext uri="{FF2B5EF4-FFF2-40B4-BE49-F238E27FC236}">
                <a16:creationId xmlns:a16="http://schemas.microsoft.com/office/drawing/2014/main" id="{A6B26527-0AB3-BD6C-3FD5-4FB239D25AF9}"/>
              </a:ext>
            </a:extLst>
          </p:cNvPr>
          <p:cNvSpPr>
            <a:spLocks noGrp="1"/>
          </p:cNvSpPr>
          <p:nvPr>
            <p:ph type="subTitle" idx="1"/>
          </p:nvPr>
        </p:nvSpPr>
        <p:spPr>
          <a:xfrm>
            <a:off x="1524000" y="1524000"/>
            <a:ext cx="9144000" cy="5164667"/>
          </a:xfrm>
        </p:spPr>
        <p:txBody>
          <a:bodyPr>
            <a:normAutofit fontScale="85000" lnSpcReduction="10000"/>
          </a:bodyPr>
          <a:lstStyle/>
          <a:p>
            <a:r>
              <a:rPr lang="es-ES" dirty="0"/>
              <a:t>3) En caso de notificaciones de UIF sobre congelamiento de activos, deben:</a:t>
            </a:r>
          </a:p>
          <a:p>
            <a:r>
              <a:rPr lang="es-ES" dirty="0"/>
              <a:t>a.	Cotejar sus bases de clientes a los efectos de informar si han realizado operaciones con las personas humanas, jurídicas o entidades sobre las que hubiera recaído la medida de congelamiento administrativo, inmovilizando los bienes u otros activos que fuesen de su propiedad directa o indirecta o cuyo destinatario o beneficiario sea uno de los mencionados sujetos. Informar dentro de las 24 horas de la notificación mediante Reporte Orden de Congelamiento.</a:t>
            </a:r>
          </a:p>
          <a:p>
            <a:r>
              <a:rPr lang="es-ES" dirty="0"/>
              <a:t>b.	Cumplimentar lo descripto en a. con posterioridad a la notificación de la orden de congelamiento y durante la integralidad de su vigencia.</a:t>
            </a:r>
          </a:p>
          <a:p>
            <a:pPr marL="457200" indent="-457200">
              <a:buAutoNum type="alphaLcPeriod" startAt="3"/>
            </a:pPr>
            <a:r>
              <a:rPr lang="es-ES" dirty="0"/>
              <a:t>Abstenerse de informar a sus clientes o a terceros los antecedentes de la resolución que dispuso el congelamiento, sólo indicar que los mismos se encuentran congelados en el marco de la normativa aplicable.</a:t>
            </a:r>
          </a:p>
          <a:p>
            <a:pPr algn="l"/>
            <a:r>
              <a:rPr lang="es-ES" sz="1800" dirty="0"/>
              <a:t>Comentario: Planteado solicitar en mesa de enlace entre Consejo Federal y UIF que se implemente un link en el que se pueda consultar el estado de las órdenes de congelamiento notificadas (vigentes, renovadas, revocadas). </a:t>
            </a:r>
          </a:p>
          <a:p>
            <a:pPr algn="l"/>
            <a:r>
              <a:rPr lang="es-ES" sz="1800" dirty="0"/>
              <a:t>Importante: las obligaciones ante UIF aplican siempre que se trate de actos protocolares por actividades específicas.</a:t>
            </a:r>
            <a:endParaRPr lang="es-AR" dirty="0"/>
          </a:p>
        </p:txBody>
      </p:sp>
      <p:sp>
        <p:nvSpPr>
          <p:cNvPr id="4" name="Marcador de pie de página 3">
            <a:extLst>
              <a:ext uri="{FF2B5EF4-FFF2-40B4-BE49-F238E27FC236}">
                <a16:creationId xmlns:a16="http://schemas.microsoft.com/office/drawing/2014/main" id="{907F9C0F-088B-5CDE-4D0B-5830B3F66FA4}"/>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219931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CCA6F-AEC3-31E6-9D19-8EE6277EE8F5}"/>
              </a:ext>
            </a:extLst>
          </p:cNvPr>
          <p:cNvSpPr>
            <a:spLocks noGrp="1"/>
          </p:cNvSpPr>
          <p:nvPr>
            <p:ph type="ctrTitle"/>
          </p:nvPr>
        </p:nvSpPr>
        <p:spPr>
          <a:xfrm>
            <a:off x="1524000" y="1122363"/>
            <a:ext cx="9144000" cy="697970"/>
          </a:xfrm>
        </p:spPr>
        <p:txBody>
          <a:bodyPr>
            <a:normAutofit/>
          </a:bodyPr>
          <a:lstStyle/>
          <a:p>
            <a:r>
              <a:rPr lang="es-ES" sz="3600" b="1" dirty="0"/>
              <a:t>API – GRAVÁMENES PROVINCIALES</a:t>
            </a:r>
            <a:endParaRPr lang="es-AR" sz="3600" b="1" dirty="0"/>
          </a:p>
        </p:txBody>
      </p:sp>
      <p:sp>
        <p:nvSpPr>
          <p:cNvPr id="3" name="Subtítulo 2">
            <a:extLst>
              <a:ext uri="{FF2B5EF4-FFF2-40B4-BE49-F238E27FC236}">
                <a16:creationId xmlns:a16="http://schemas.microsoft.com/office/drawing/2014/main" id="{5F5B1115-A1F8-B285-5298-488FA8A5D0BA}"/>
              </a:ext>
            </a:extLst>
          </p:cNvPr>
          <p:cNvSpPr>
            <a:spLocks noGrp="1"/>
          </p:cNvSpPr>
          <p:nvPr>
            <p:ph type="subTitle" idx="1"/>
          </p:nvPr>
        </p:nvSpPr>
        <p:spPr>
          <a:xfrm>
            <a:off x="1524000" y="2116667"/>
            <a:ext cx="9144000" cy="3928533"/>
          </a:xfrm>
        </p:spPr>
        <p:txBody>
          <a:bodyPr/>
          <a:lstStyle/>
          <a:p>
            <a:endParaRPr lang="es-ES" sz="2800" dirty="0"/>
          </a:p>
          <a:p>
            <a:r>
              <a:rPr lang="es-AR" sz="3600" dirty="0"/>
              <a:t>CASUÍSTICA</a:t>
            </a:r>
          </a:p>
          <a:p>
            <a:endParaRPr lang="es-AR" sz="3600" dirty="0"/>
          </a:p>
          <a:p>
            <a:r>
              <a:rPr lang="es-AR" sz="3600" dirty="0"/>
              <a:t>NORMATIVA Y CRITERIOS</a:t>
            </a:r>
            <a:endParaRPr lang="es-ES" sz="3600" dirty="0"/>
          </a:p>
        </p:txBody>
      </p:sp>
      <p:sp>
        <p:nvSpPr>
          <p:cNvPr id="4" name="Marcador de pie de página 3">
            <a:extLst>
              <a:ext uri="{FF2B5EF4-FFF2-40B4-BE49-F238E27FC236}">
                <a16:creationId xmlns:a16="http://schemas.microsoft.com/office/drawing/2014/main" id="{0056D9CF-E518-DE9F-40AA-0E8DEE557FAE}"/>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1362217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03FF-1FCF-E53E-0C21-66A3EE9BD51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B925A41-F8AA-17ED-7539-CB0251B4961D}"/>
              </a:ext>
            </a:extLst>
          </p:cNvPr>
          <p:cNvSpPr>
            <a:spLocks noGrp="1"/>
          </p:cNvSpPr>
          <p:nvPr>
            <p:ph type="ctrTitle"/>
          </p:nvPr>
        </p:nvSpPr>
        <p:spPr>
          <a:xfrm>
            <a:off x="1524000" y="601133"/>
            <a:ext cx="9144000" cy="592667"/>
          </a:xfrm>
        </p:spPr>
        <p:txBody>
          <a:bodyPr>
            <a:normAutofit/>
          </a:bodyPr>
          <a:lstStyle/>
          <a:p>
            <a:r>
              <a:rPr lang="es-ES" sz="3600" b="1" dirty="0"/>
              <a:t>API – SELLOS – BASE DE CÁLCULO</a:t>
            </a:r>
            <a:endParaRPr lang="es-AR" sz="3600" b="1" dirty="0"/>
          </a:p>
        </p:txBody>
      </p:sp>
      <p:sp>
        <p:nvSpPr>
          <p:cNvPr id="3" name="Subtítulo 2">
            <a:extLst>
              <a:ext uri="{FF2B5EF4-FFF2-40B4-BE49-F238E27FC236}">
                <a16:creationId xmlns:a16="http://schemas.microsoft.com/office/drawing/2014/main" id="{6F608495-2572-62A5-4639-4C6093621E72}"/>
              </a:ext>
            </a:extLst>
          </p:cNvPr>
          <p:cNvSpPr>
            <a:spLocks noGrp="1"/>
          </p:cNvSpPr>
          <p:nvPr>
            <p:ph type="subTitle" idx="1"/>
          </p:nvPr>
        </p:nvSpPr>
        <p:spPr>
          <a:xfrm>
            <a:off x="1524000" y="1320801"/>
            <a:ext cx="9144000" cy="4758266"/>
          </a:xfrm>
        </p:spPr>
        <p:txBody>
          <a:bodyPr>
            <a:normAutofit lnSpcReduction="10000"/>
          </a:bodyPr>
          <a:lstStyle/>
          <a:p>
            <a:pPr marL="342900" indent="-342900" algn="just">
              <a:buFont typeface="Arial" panose="020B0604020202020204" pitchFamily="34" charset="0"/>
              <a:buChar char="•"/>
            </a:pPr>
            <a:r>
              <a:rPr lang="es-ES" b="1" dirty="0"/>
              <a:t>Moneda extranjera: </a:t>
            </a:r>
            <a:r>
              <a:rPr lang="es-ES" dirty="0"/>
              <a:t>tipo de cambio promedio BNA del día hábil anterior al instrumento. Diferencias de base entre boleto y escritura por la variación del tipo de cambio.  </a:t>
            </a:r>
          </a:p>
          <a:p>
            <a:pPr marL="342900" indent="-342900" algn="just">
              <a:buFont typeface="Arial" panose="020B0604020202020204" pitchFamily="34" charset="0"/>
              <a:buChar char="•"/>
            </a:pPr>
            <a:r>
              <a:rPr lang="es-ES" b="1" dirty="0"/>
              <a:t>División de condominio con compensación económica: </a:t>
            </a:r>
            <a:r>
              <a:rPr lang="es-ES" dirty="0"/>
              <a:t>la división de condominio tributa al 0,5% sobre avalúo fiscal y la compensación económica tributa al 0,5% por acto innominado sobre el valor de dicha compensación. Inspección extrapola el valor de la compensación para calcular el valor total del condominio a dividir. Para tasas toman la misma base de cálculo que para sellos (improcedente).</a:t>
            </a:r>
          </a:p>
          <a:p>
            <a:pPr marL="342900" indent="-342900" algn="just">
              <a:buFont typeface="Arial" panose="020B0604020202020204" pitchFamily="34" charset="0"/>
              <a:buChar char="•"/>
            </a:pPr>
            <a:r>
              <a:rPr lang="es-ES" b="1" dirty="0"/>
              <a:t>Partición hereditaria con compensación económica: </a:t>
            </a:r>
            <a:r>
              <a:rPr lang="es-ES" dirty="0"/>
              <a:t>la partición hereditaria no se considera alcanzada. La compensación económica tributa al 0,5% sobre su valor. Inspección extrapola el valor de la compensación para valuar el acervo hereditario a efectos de tasas (improcedente).</a:t>
            </a:r>
          </a:p>
        </p:txBody>
      </p:sp>
      <p:sp>
        <p:nvSpPr>
          <p:cNvPr id="4" name="Marcador de pie de página 3">
            <a:extLst>
              <a:ext uri="{FF2B5EF4-FFF2-40B4-BE49-F238E27FC236}">
                <a16:creationId xmlns:a16="http://schemas.microsoft.com/office/drawing/2014/main" id="{2DB80E72-A1FF-7994-171F-A3C946D217D8}"/>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1964216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EDAC9-C4E4-7060-CD81-FD318DF7477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A55B36-BD2B-B91B-C6AE-6F8FAA9FE4AB}"/>
              </a:ext>
            </a:extLst>
          </p:cNvPr>
          <p:cNvSpPr>
            <a:spLocks noGrp="1"/>
          </p:cNvSpPr>
          <p:nvPr>
            <p:ph type="ctrTitle"/>
          </p:nvPr>
        </p:nvSpPr>
        <p:spPr>
          <a:xfrm>
            <a:off x="1524000" y="601133"/>
            <a:ext cx="9144000" cy="592667"/>
          </a:xfrm>
        </p:spPr>
        <p:txBody>
          <a:bodyPr>
            <a:normAutofit/>
          </a:bodyPr>
          <a:lstStyle/>
          <a:p>
            <a:r>
              <a:rPr lang="es-ES" sz="3600" b="1" dirty="0"/>
              <a:t>API – SELLOS –BASE DE CÁLCULO</a:t>
            </a:r>
            <a:endParaRPr lang="es-AR" sz="3600" b="1" dirty="0"/>
          </a:p>
        </p:txBody>
      </p:sp>
      <p:sp>
        <p:nvSpPr>
          <p:cNvPr id="3" name="Subtítulo 2">
            <a:extLst>
              <a:ext uri="{FF2B5EF4-FFF2-40B4-BE49-F238E27FC236}">
                <a16:creationId xmlns:a16="http://schemas.microsoft.com/office/drawing/2014/main" id="{0610CA52-E4C7-0917-1BF3-8634482DCCC1}"/>
              </a:ext>
            </a:extLst>
          </p:cNvPr>
          <p:cNvSpPr>
            <a:spLocks noGrp="1"/>
          </p:cNvSpPr>
          <p:nvPr>
            <p:ph type="subTitle" idx="1"/>
          </p:nvPr>
        </p:nvSpPr>
        <p:spPr>
          <a:xfrm>
            <a:off x="1524000" y="1320801"/>
            <a:ext cx="9144000" cy="4758266"/>
          </a:xfrm>
        </p:spPr>
        <p:txBody>
          <a:bodyPr>
            <a:normAutofit fontScale="92500" lnSpcReduction="10000"/>
          </a:bodyPr>
          <a:lstStyle/>
          <a:p>
            <a:pPr marL="342900" indent="-342900" algn="just">
              <a:buFont typeface="Arial" panose="020B0604020202020204" pitchFamily="34" charset="0"/>
              <a:buChar char="•"/>
            </a:pPr>
            <a:r>
              <a:rPr lang="es-ES" b="1" dirty="0"/>
              <a:t>Permuta de inmueble por inmueble sin asignar valores: </a:t>
            </a:r>
            <a:r>
              <a:rPr lang="es-ES" dirty="0"/>
              <a:t>el artículo 239 del CF prevé que la base de cálculo es la sumatoria de avalúos o mayor valor asignado. Incorrecto aplicar mayor avalúo por 2.</a:t>
            </a:r>
          </a:p>
          <a:p>
            <a:pPr marL="342900" indent="-342900" algn="just">
              <a:buFont typeface="Arial" panose="020B0604020202020204" pitchFamily="34" charset="0"/>
              <a:buChar char="•"/>
            </a:pPr>
            <a:r>
              <a:rPr lang="es-ES" b="1" dirty="0"/>
              <a:t>Permuta de inmueble en Santa Fe por inmueble de extraña jurisdicción sin asignar valores: </a:t>
            </a:r>
            <a:r>
              <a:rPr lang="es-ES" dirty="0"/>
              <a:t>solamente deben retener sellos por el inmueble sito en Santa Fe. Si el inmueble de extraña jurisdicción tiene mayor avalúo fiscal, Inspección toma como base de cálculo ese mayor avalúo. Incorrecto porque el artículo 239 prevé sumatoria de avalúos y no que se tome el mayor valor.</a:t>
            </a:r>
          </a:p>
          <a:p>
            <a:pPr marL="342900" indent="-342900" algn="just">
              <a:buFont typeface="Arial" panose="020B0604020202020204" pitchFamily="34" charset="0"/>
              <a:buChar char="•"/>
            </a:pPr>
            <a:r>
              <a:rPr lang="es-ES" b="1" dirty="0"/>
              <a:t>Permuta de inmueble en Santa Fe por inmueble de extraña jurisdicción sin asignar valores, pero existiendo VIR por el inmueble de extraña jurisdicción: </a:t>
            </a:r>
            <a:r>
              <a:rPr lang="es-ES" dirty="0" err="1"/>
              <a:t>idem</a:t>
            </a:r>
            <a:r>
              <a:rPr lang="es-ES" dirty="0"/>
              <a:t> anterior</a:t>
            </a:r>
          </a:p>
          <a:p>
            <a:pPr marL="342900" indent="-342900" algn="just">
              <a:buFont typeface="Arial" panose="020B0604020202020204" pitchFamily="34" charset="0"/>
              <a:buChar char="•"/>
            </a:pPr>
            <a:r>
              <a:rPr lang="es-ES" b="1" dirty="0"/>
              <a:t>Permuta de terreno por unidades a construir sin asignar valor al terreno: </a:t>
            </a:r>
            <a:r>
              <a:rPr lang="es-ES" dirty="0"/>
              <a:t>gravado al 0,5% por acto innominado sobre avalúo fiscal del terreno por 2. </a:t>
            </a:r>
          </a:p>
          <a:p>
            <a:pPr algn="just"/>
            <a:endParaRPr lang="es-ES" dirty="0"/>
          </a:p>
        </p:txBody>
      </p:sp>
      <p:sp>
        <p:nvSpPr>
          <p:cNvPr id="4" name="Marcador de pie de página 3">
            <a:extLst>
              <a:ext uri="{FF2B5EF4-FFF2-40B4-BE49-F238E27FC236}">
                <a16:creationId xmlns:a16="http://schemas.microsoft.com/office/drawing/2014/main" id="{B6F20341-BA90-C261-9FC4-CBF96C3F3A85}"/>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291102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08E86-0F18-373B-759D-29774078883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7C27FD0-6FE1-24CE-77D3-447F72D0B428}"/>
              </a:ext>
            </a:extLst>
          </p:cNvPr>
          <p:cNvSpPr>
            <a:spLocks noGrp="1"/>
          </p:cNvSpPr>
          <p:nvPr>
            <p:ph type="ctrTitle"/>
          </p:nvPr>
        </p:nvSpPr>
        <p:spPr>
          <a:xfrm>
            <a:off x="1524000" y="601133"/>
            <a:ext cx="9144000" cy="592667"/>
          </a:xfrm>
        </p:spPr>
        <p:txBody>
          <a:bodyPr>
            <a:normAutofit/>
          </a:bodyPr>
          <a:lstStyle/>
          <a:p>
            <a:r>
              <a:rPr lang="es-ES" sz="3600" b="1" dirty="0"/>
              <a:t>API – SELLOS – FIDEICOMISOS</a:t>
            </a:r>
            <a:endParaRPr lang="es-AR" sz="3600" b="1" dirty="0"/>
          </a:p>
        </p:txBody>
      </p:sp>
      <p:sp>
        <p:nvSpPr>
          <p:cNvPr id="3" name="Subtítulo 2">
            <a:extLst>
              <a:ext uri="{FF2B5EF4-FFF2-40B4-BE49-F238E27FC236}">
                <a16:creationId xmlns:a16="http://schemas.microsoft.com/office/drawing/2014/main" id="{8A49030F-B1FB-5281-2CDF-32A34A766469}"/>
              </a:ext>
            </a:extLst>
          </p:cNvPr>
          <p:cNvSpPr>
            <a:spLocks noGrp="1"/>
          </p:cNvSpPr>
          <p:nvPr>
            <p:ph type="subTitle" idx="1"/>
          </p:nvPr>
        </p:nvSpPr>
        <p:spPr>
          <a:xfrm>
            <a:off x="1524000" y="1320801"/>
            <a:ext cx="9144000" cy="4758266"/>
          </a:xfrm>
        </p:spPr>
        <p:txBody>
          <a:bodyPr>
            <a:normAutofit fontScale="77500" lnSpcReduction="20000"/>
          </a:bodyPr>
          <a:lstStyle/>
          <a:p>
            <a:pPr algn="just"/>
            <a:endParaRPr lang="es-ES" dirty="0"/>
          </a:p>
          <a:p>
            <a:pPr marL="342900" indent="-342900" algn="just">
              <a:buFont typeface="Arial" panose="020B0604020202020204" pitchFamily="34" charset="0"/>
              <a:buChar char="•"/>
            </a:pPr>
            <a:r>
              <a:rPr lang="es-ES" b="1" dirty="0"/>
              <a:t>Contrato fideicomiso: </a:t>
            </a:r>
            <a:r>
              <a:rPr lang="es-ES" dirty="0"/>
              <a:t>gravado al 0,5% si la actuación del fiduciario es remunerada. Si no tiene CUIT porque aún no se inscribió en RPJEC, excepcionalmente puede utilizarse la CUIT del fiduciario o representante legal del fiduciario persona jurídica.</a:t>
            </a:r>
            <a:endParaRPr lang="es-ES" b="1" dirty="0"/>
          </a:p>
          <a:p>
            <a:pPr marL="342900" indent="-342900" algn="just">
              <a:buFont typeface="Arial" panose="020B0604020202020204" pitchFamily="34" charset="0"/>
              <a:buChar char="•"/>
            </a:pPr>
            <a:r>
              <a:rPr lang="es-ES" b="1" dirty="0"/>
              <a:t>Aporte de inmueble: </a:t>
            </a:r>
            <a:r>
              <a:rPr lang="es-ES" dirty="0"/>
              <a:t>API no considera gravadas las transferencias de inmuebles a cualquier tipo de fideicomisos por interpretación de la Resolución API 44/2014. </a:t>
            </a:r>
          </a:p>
          <a:p>
            <a:pPr marL="342900" indent="-342900" algn="just">
              <a:buFont typeface="Arial" panose="020B0604020202020204" pitchFamily="34" charset="0"/>
              <a:buChar char="•"/>
            </a:pPr>
            <a:r>
              <a:rPr lang="es-ES" b="1" dirty="0"/>
              <a:t>Adjudicación de inmueble a fiduciante beneficiario o cesionario: </a:t>
            </a:r>
            <a:r>
              <a:rPr lang="es-ES" dirty="0"/>
              <a:t>gravado a escala sobre valor aportado según certificación contable pasada por Consejo Profesional de Ciencias Económicas. En caso de adjudicación al aportante de terreno, si no estaba previsto el valor del terreno, se puede tomar el avalúo fiscal de la unidad que se adjudica pero debe constar en certificación contable.</a:t>
            </a:r>
          </a:p>
          <a:p>
            <a:pPr marL="342900" indent="-342900" algn="just">
              <a:buFont typeface="Arial" panose="020B0604020202020204" pitchFamily="34" charset="0"/>
              <a:buChar char="•"/>
            </a:pPr>
            <a:r>
              <a:rPr lang="es-ES" b="1" dirty="0"/>
              <a:t>Adjudicación por resolución del contrato por imposibilidad de cumplimiento del objeto:</a:t>
            </a:r>
            <a:r>
              <a:rPr lang="es-ES" dirty="0"/>
              <a:t> no gravada si se adjudica exactamente el mismo bien que se aportó. </a:t>
            </a:r>
          </a:p>
          <a:p>
            <a:pPr marL="342900" indent="-342900" algn="just">
              <a:buFont typeface="Arial" panose="020B0604020202020204" pitchFamily="34" charset="0"/>
              <a:buChar char="•"/>
            </a:pPr>
            <a:r>
              <a:rPr lang="es-ES" b="1" dirty="0"/>
              <a:t>Cesión </a:t>
            </a:r>
            <a:r>
              <a:rPr lang="es-ES" b="1"/>
              <a:t>de participación </a:t>
            </a:r>
            <a:r>
              <a:rPr lang="es-ES" b="1" dirty="0"/>
              <a:t>con o sin entrega de posesión: </a:t>
            </a:r>
            <a:r>
              <a:rPr lang="es-ES" dirty="0"/>
              <a:t>gravada al 0,5% sobre valor cesión.</a:t>
            </a:r>
          </a:p>
          <a:p>
            <a:pPr marL="342900" indent="-342900" algn="just">
              <a:buFont typeface="Arial" panose="020B0604020202020204" pitchFamily="34" charset="0"/>
              <a:buChar char="•"/>
            </a:pPr>
            <a:r>
              <a:rPr lang="es-ES" b="1" dirty="0"/>
              <a:t>Venta de inmuebles a terceros con o sin entrega de posesión: </a:t>
            </a:r>
            <a:r>
              <a:rPr lang="es-ES" dirty="0"/>
              <a:t>gravada a escala</a:t>
            </a:r>
          </a:p>
        </p:txBody>
      </p:sp>
      <p:sp>
        <p:nvSpPr>
          <p:cNvPr id="4" name="Marcador de pie de página 3">
            <a:extLst>
              <a:ext uri="{FF2B5EF4-FFF2-40B4-BE49-F238E27FC236}">
                <a16:creationId xmlns:a16="http://schemas.microsoft.com/office/drawing/2014/main" id="{34F235B1-20B7-6A01-33CE-560704C81A25}"/>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17943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B9FE22-8398-25B6-557D-1D43A0D2FA80}"/>
              </a:ext>
            </a:extLst>
          </p:cNvPr>
          <p:cNvSpPr>
            <a:spLocks noGrp="1"/>
          </p:cNvSpPr>
          <p:nvPr>
            <p:ph type="title"/>
          </p:nvPr>
        </p:nvSpPr>
        <p:spPr>
          <a:xfrm>
            <a:off x="838200" y="365126"/>
            <a:ext cx="10515600" cy="481542"/>
          </a:xfrm>
        </p:spPr>
        <p:txBody>
          <a:bodyPr>
            <a:noAutofit/>
          </a:bodyPr>
          <a:lstStyle/>
          <a:p>
            <a:pPr algn="ctr"/>
            <a:r>
              <a:rPr lang="es-ES" sz="2800" dirty="0"/>
              <a:t>API – SELLOS – EXENCIONES VIVIENDA</a:t>
            </a:r>
            <a:endParaRPr lang="es-AR" sz="2800" dirty="0"/>
          </a:p>
        </p:txBody>
      </p:sp>
      <p:pic>
        <p:nvPicPr>
          <p:cNvPr id="5" name="Marcador de contenido 4">
            <a:extLst>
              <a:ext uri="{FF2B5EF4-FFF2-40B4-BE49-F238E27FC236}">
                <a16:creationId xmlns:a16="http://schemas.microsoft.com/office/drawing/2014/main" id="{BE582138-D4FF-FBF0-AB80-4A1C6C4D1A13}"/>
              </a:ext>
            </a:extLst>
          </p:cNvPr>
          <p:cNvPicPr>
            <a:picLocks noGrp="1" noChangeAspect="1"/>
          </p:cNvPicPr>
          <p:nvPr>
            <p:ph idx="1"/>
          </p:nvPr>
        </p:nvPicPr>
        <p:blipFill>
          <a:blip r:embed="rId2"/>
          <a:stretch>
            <a:fillRect/>
          </a:stretch>
        </p:blipFill>
        <p:spPr>
          <a:xfrm>
            <a:off x="838200" y="1100667"/>
            <a:ext cx="10515600" cy="5079999"/>
          </a:xfrm>
          <a:prstGeom prst="rect">
            <a:avLst/>
          </a:prstGeom>
        </p:spPr>
      </p:pic>
      <p:sp>
        <p:nvSpPr>
          <p:cNvPr id="4" name="Marcador de pie de página 3">
            <a:extLst>
              <a:ext uri="{FF2B5EF4-FFF2-40B4-BE49-F238E27FC236}">
                <a16:creationId xmlns:a16="http://schemas.microsoft.com/office/drawing/2014/main" id="{FFF35FC0-D383-7DAE-DD21-2FA0047BF74E}"/>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3202865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47BE1-27E1-6CED-A691-CDB8072EB5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2ACBDE9-D4C8-812C-9FA6-478950540D76}"/>
              </a:ext>
            </a:extLst>
          </p:cNvPr>
          <p:cNvSpPr>
            <a:spLocks noGrp="1"/>
          </p:cNvSpPr>
          <p:nvPr>
            <p:ph type="ctrTitle"/>
          </p:nvPr>
        </p:nvSpPr>
        <p:spPr>
          <a:xfrm>
            <a:off x="1524000" y="601133"/>
            <a:ext cx="9144000" cy="592667"/>
          </a:xfrm>
        </p:spPr>
        <p:txBody>
          <a:bodyPr>
            <a:normAutofit/>
          </a:bodyPr>
          <a:lstStyle/>
          <a:p>
            <a:r>
              <a:rPr lang="es-ES" sz="3600" b="1" dirty="0"/>
              <a:t>API – SELLOS - EXENCIONES</a:t>
            </a:r>
            <a:endParaRPr lang="es-AR" sz="3600" b="1" dirty="0"/>
          </a:p>
        </p:txBody>
      </p:sp>
      <p:sp>
        <p:nvSpPr>
          <p:cNvPr id="3" name="Subtítulo 2">
            <a:extLst>
              <a:ext uri="{FF2B5EF4-FFF2-40B4-BE49-F238E27FC236}">
                <a16:creationId xmlns:a16="http://schemas.microsoft.com/office/drawing/2014/main" id="{D5968412-FB7D-9675-EAF5-34CFAEB25E63}"/>
              </a:ext>
            </a:extLst>
          </p:cNvPr>
          <p:cNvSpPr>
            <a:spLocks noGrp="1"/>
          </p:cNvSpPr>
          <p:nvPr>
            <p:ph type="subTitle" idx="1"/>
          </p:nvPr>
        </p:nvSpPr>
        <p:spPr>
          <a:xfrm>
            <a:off x="1524000" y="1320801"/>
            <a:ext cx="9144000" cy="4758266"/>
          </a:xfrm>
        </p:spPr>
        <p:txBody>
          <a:bodyPr>
            <a:normAutofit fontScale="77500" lnSpcReduction="20000"/>
          </a:bodyPr>
          <a:lstStyle/>
          <a:p>
            <a:pPr marL="342900" indent="-342900" algn="just">
              <a:buFont typeface="Arial" panose="020B0604020202020204" pitchFamily="34" charset="0"/>
              <a:buChar char="•"/>
            </a:pPr>
            <a:r>
              <a:rPr lang="es-ES" b="1" dirty="0"/>
              <a:t>Exenciones subjetivas: </a:t>
            </a:r>
            <a:r>
              <a:rPr lang="es-ES" dirty="0"/>
              <a:t>requiere certificado expedido por API. Se otorgan con validez retroactiva al momento de inicio del trámite. </a:t>
            </a:r>
            <a:endParaRPr lang="es-ES" b="1" dirty="0"/>
          </a:p>
          <a:p>
            <a:pPr marL="342900" indent="-342900" algn="just">
              <a:buFont typeface="Arial" panose="020B0604020202020204" pitchFamily="34" charset="0"/>
              <a:buChar char="•"/>
            </a:pPr>
            <a:r>
              <a:rPr lang="es-ES" b="1" dirty="0"/>
              <a:t>Mutuales: </a:t>
            </a:r>
            <a:r>
              <a:rPr lang="es-ES" dirty="0"/>
              <a:t>no hay norma provincial que se adhiera a la exención </a:t>
            </a:r>
            <a:r>
              <a:rPr lang="es-ES" u="sng" dirty="0"/>
              <a:t>subjetiva</a:t>
            </a:r>
            <a:r>
              <a:rPr lang="es-ES" dirty="0"/>
              <a:t> por ley nacional. Lo mismo aplica a tasas.</a:t>
            </a:r>
          </a:p>
          <a:p>
            <a:pPr marL="342900" indent="-342900" algn="just">
              <a:buFont typeface="Arial" panose="020B0604020202020204" pitchFamily="34" charset="0"/>
              <a:buChar char="•"/>
            </a:pPr>
            <a:r>
              <a:rPr lang="es-ES" b="1" dirty="0"/>
              <a:t>Hipoteca por saldo de precio: </a:t>
            </a:r>
            <a:r>
              <a:rPr lang="es-ES" dirty="0"/>
              <a:t>la exención del artículo 236 inciso 2 aplica exclusivamente por saldo de precio de compraventa a favor del vendedor (por ejemplo: no aplica a permuta, pero sí aplica a compraventa de acciones).</a:t>
            </a:r>
          </a:p>
          <a:p>
            <a:pPr marL="342900" indent="-342900" algn="just">
              <a:buFont typeface="Arial" panose="020B0604020202020204" pitchFamily="34" charset="0"/>
              <a:buChar char="•"/>
            </a:pPr>
            <a:r>
              <a:rPr lang="es-ES" b="1" dirty="0"/>
              <a:t>Exención artículo 236 inciso 6 CF: </a:t>
            </a:r>
            <a:r>
              <a:rPr lang="es-ES" dirty="0"/>
              <a:t>precio en dólares u otra moneda, a efectos de verificar si se supera el monto previsto por la DPVU, se convierte a tipo de cambio promedio BNA. </a:t>
            </a:r>
          </a:p>
          <a:p>
            <a:pPr marL="342900" indent="-342900" algn="just">
              <a:buFont typeface="Arial" panose="020B0604020202020204" pitchFamily="34" charset="0"/>
              <a:buChar char="•"/>
            </a:pPr>
            <a:r>
              <a:rPr lang="es-ES" b="1" dirty="0"/>
              <a:t>Exención artículo 236 inciso 42 CF: </a:t>
            </a:r>
            <a:r>
              <a:rPr lang="es-ES" dirty="0"/>
              <a:t>en caso de financiamiento para construcción de vivienda nueva, este inciso no prevé condiciones de única vivienda ni tope de DPVU como los prevé el inciso 6. No aplica esta exención para financiamiento destinado a refacciones o terminaciones.</a:t>
            </a:r>
          </a:p>
          <a:p>
            <a:pPr marL="342900" indent="-342900" algn="just">
              <a:buFont typeface="Arial" panose="020B0604020202020204" pitchFamily="34" charset="0"/>
              <a:buChar char="•"/>
            </a:pPr>
            <a:r>
              <a:rPr lang="es-ES" b="1" dirty="0"/>
              <a:t>Operación financiera activa y sus conexas destinadas a los sectores agropecuario, industrial, minero y de la construcción: </a:t>
            </a:r>
            <a:r>
              <a:rPr lang="es-ES" dirty="0"/>
              <a:t>exención artículo 236 inciso 38 CF.  No se está admitiendo su aplicación a créditos abiertos a largo plazo. Se exige el detalle específico del destino del financiamiento, además de la demostración de la actividad beneficiada.</a:t>
            </a:r>
          </a:p>
          <a:p>
            <a:pPr marL="342900" indent="-342900" algn="just">
              <a:buFont typeface="Arial" panose="020B0604020202020204" pitchFamily="34" charset="0"/>
              <a:buChar char="•"/>
            </a:pPr>
            <a:endParaRPr lang="es-ES" dirty="0"/>
          </a:p>
          <a:p>
            <a:pPr algn="l"/>
            <a:endParaRPr lang="es-AR" dirty="0"/>
          </a:p>
        </p:txBody>
      </p:sp>
      <p:sp>
        <p:nvSpPr>
          <p:cNvPr id="4" name="Marcador de pie de página 3">
            <a:extLst>
              <a:ext uri="{FF2B5EF4-FFF2-40B4-BE49-F238E27FC236}">
                <a16:creationId xmlns:a16="http://schemas.microsoft.com/office/drawing/2014/main" id="{1774F4C2-F14C-2B28-E1A3-C11FF81ED26D}"/>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2307741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16D1-9633-3BA3-0319-F480CAAB878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17C3833-74CA-1F95-9AF3-4A174EC6135F}"/>
              </a:ext>
            </a:extLst>
          </p:cNvPr>
          <p:cNvSpPr>
            <a:spLocks noGrp="1"/>
          </p:cNvSpPr>
          <p:nvPr>
            <p:ph type="ctrTitle"/>
          </p:nvPr>
        </p:nvSpPr>
        <p:spPr>
          <a:xfrm>
            <a:off x="1524000" y="601133"/>
            <a:ext cx="9144000" cy="592667"/>
          </a:xfrm>
        </p:spPr>
        <p:txBody>
          <a:bodyPr>
            <a:normAutofit/>
          </a:bodyPr>
          <a:lstStyle/>
          <a:p>
            <a:r>
              <a:rPr lang="es-ES" sz="3600" b="1" dirty="0"/>
              <a:t>API – SELLOS - EXENCIONES</a:t>
            </a:r>
            <a:endParaRPr lang="es-AR" sz="3600" b="1" dirty="0"/>
          </a:p>
        </p:txBody>
      </p:sp>
      <p:sp>
        <p:nvSpPr>
          <p:cNvPr id="3" name="Subtítulo 2">
            <a:extLst>
              <a:ext uri="{FF2B5EF4-FFF2-40B4-BE49-F238E27FC236}">
                <a16:creationId xmlns:a16="http://schemas.microsoft.com/office/drawing/2014/main" id="{54163B84-1DA1-7880-611D-C3E37D1B8F1F}"/>
              </a:ext>
            </a:extLst>
          </p:cNvPr>
          <p:cNvSpPr>
            <a:spLocks noGrp="1"/>
          </p:cNvSpPr>
          <p:nvPr>
            <p:ph type="subTitle" idx="1"/>
          </p:nvPr>
        </p:nvSpPr>
        <p:spPr>
          <a:xfrm>
            <a:off x="1524000" y="1320801"/>
            <a:ext cx="9144000" cy="4758266"/>
          </a:xfrm>
        </p:spPr>
        <p:txBody>
          <a:bodyPr>
            <a:normAutofit fontScale="92500"/>
          </a:bodyPr>
          <a:lstStyle/>
          <a:p>
            <a:pPr marL="342900" indent="-342900" algn="just">
              <a:buFont typeface="Arial" panose="020B0604020202020204" pitchFamily="34" charset="0"/>
              <a:buChar char="•"/>
            </a:pPr>
            <a:r>
              <a:rPr lang="es-ES" b="1" dirty="0"/>
              <a:t>Operaciones de mutuales y cooperativas con sus asociados: </a:t>
            </a:r>
            <a:r>
              <a:rPr lang="es-ES" dirty="0"/>
              <a:t>exención artículo 236 inciso 19 excepto que tengan actividad aseguradora o financiera. En caso de actividad financiera, tener en cuenta que aplica la reducción al 50% a toda operación conexa al financiamiento según Ley 11.257 artículo 10. </a:t>
            </a:r>
          </a:p>
          <a:p>
            <a:pPr marL="342900" indent="-342900" algn="just">
              <a:buFont typeface="Arial" panose="020B0604020202020204" pitchFamily="34" charset="0"/>
              <a:buChar char="•"/>
            </a:pPr>
            <a:r>
              <a:rPr lang="es-ES" b="1" dirty="0"/>
              <a:t>Transferencia de inmueble como aporte de capital: </a:t>
            </a:r>
            <a:r>
              <a:rPr lang="es-ES" dirty="0"/>
              <a:t>exento por artículo 236 inciso 12 independientemente del lugar de constitución o domicilio societario de la entidad a la que se aporta. Si la sociedad es de extraña jurisdicción, tener en cuenta que por artículo 246 del CF debe asegurarse el ingreso del impuesto de sellos por constitución o aumento de capital al 0,75% por los bienes sitos en la Provincia con tope de 1.000.000 de módulos tributarios (hoy el módulo tributario vale $ 10). Si la sociedad está constituida o tiene domicilio societario en Santa Fe, a la constitución o aumento de capital le aplica exención del artículo 236 inciso 45 CF.</a:t>
            </a:r>
          </a:p>
          <a:p>
            <a:pPr algn="just"/>
            <a:endParaRPr lang="es-ES" dirty="0"/>
          </a:p>
          <a:p>
            <a:pPr marL="342900" indent="-342900" algn="just">
              <a:buFont typeface="Arial" panose="020B0604020202020204" pitchFamily="34" charset="0"/>
              <a:buChar char="•"/>
            </a:pPr>
            <a:endParaRPr lang="es-ES" dirty="0"/>
          </a:p>
        </p:txBody>
      </p:sp>
      <p:sp>
        <p:nvSpPr>
          <p:cNvPr id="4" name="Marcador de pie de página 3">
            <a:extLst>
              <a:ext uri="{FF2B5EF4-FFF2-40B4-BE49-F238E27FC236}">
                <a16:creationId xmlns:a16="http://schemas.microsoft.com/office/drawing/2014/main" id="{29A98711-2B38-55B6-9A37-3DFE75668A15}"/>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3155456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DC3DB-440E-A1F5-7581-9E466D6FFA4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80846B-F2FA-E599-E3FD-2D167029A367}"/>
              </a:ext>
            </a:extLst>
          </p:cNvPr>
          <p:cNvSpPr>
            <a:spLocks noGrp="1"/>
          </p:cNvSpPr>
          <p:nvPr>
            <p:ph type="ctrTitle"/>
          </p:nvPr>
        </p:nvSpPr>
        <p:spPr>
          <a:xfrm>
            <a:off x="1524000" y="279401"/>
            <a:ext cx="9144000" cy="499532"/>
          </a:xfrm>
        </p:spPr>
        <p:txBody>
          <a:bodyPr>
            <a:normAutofit/>
          </a:bodyPr>
          <a:lstStyle/>
          <a:p>
            <a:r>
              <a:rPr lang="es-ES" sz="2400" b="1" dirty="0"/>
              <a:t>API – IIBB – GRAVABILIDAD Y BASE DE CÁLCULO</a:t>
            </a:r>
            <a:endParaRPr lang="es-AR" sz="2400" b="1" dirty="0"/>
          </a:p>
        </p:txBody>
      </p:sp>
      <p:sp>
        <p:nvSpPr>
          <p:cNvPr id="3" name="Subtítulo 2">
            <a:extLst>
              <a:ext uri="{FF2B5EF4-FFF2-40B4-BE49-F238E27FC236}">
                <a16:creationId xmlns:a16="http://schemas.microsoft.com/office/drawing/2014/main" id="{DDFBA310-7057-ABC8-7A8C-1B67C4A70594}"/>
              </a:ext>
            </a:extLst>
          </p:cNvPr>
          <p:cNvSpPr>
            <a:spLocks noGrp="1"/>
          </p:cNvSpPr>
          <p:nvPr>
            <p:ph type="subTitle" idx="1"/>
          </p:nvPr>
        </p:nvSpPr>
        <p:spPr>
          <a:xfrm>
            <a:off x="1524000" y="778933"/>
            <a:ext cx="9144000" cy="5613400"/>
          </a:xfrm>
        </p:spPr>
        <p:txBody>
          <a:bodyPr>
            <a:normAutofit fontScale="92500" lnSpcReduction="10000"/>
          </a:bodyPr>
          <a:lstStyle/>
          <a:p>
            <a:pPr marL="342900" indent="-342900" algn="just">
              <a:buFont typeface="Arial" panose="020B0604020202020204" pitchFamily="34" charset="0"/>
              <a:buChar char="•"/>
            </a:pPr>
            <a:r>
              <a:rPr lang="es-ES" sz="2100" b="1" dirty="0"/>
              <a:t>Moneda extranjera: </a:t>
            </a:r>
            <a:r>
              <a:rPr lang="es-ES" sz="2100" dirty="0"/>
              <a:t>a efectos de retención convertir al tipo de cambio promedio BNA del día hábil anterior al momento de entrega de posesión o escritura, lo que ocurra primero.</a:t>
            </a:r>
          </a:p>
          <a:p>
            <a:pPr marL="342900" indent="-342900" algn="just">
              <a:buFont typeface="Arial" panose="020B0604020202020204" pitchFamily="34" charset="0"/>
              <a:buChar char="•"/>
            </a:pPr>
            <a:r>
              <a:rPr lang="es-ES" sz="2100" b="1" dirty="0" err="1"/>
              <a:t>Gravabilidad</a:t>
            </a:r>
            <a:r>
              <a:rPr lang="es-ES" sz="2100" b="1" dirty="0"/>
              <a:t> por venta dentro de los dos años </a:t>
            </a:r>
            <a:r>
              <a:rPr lang="es-ES" sz="2100" dirty="0"/>
              <a:t>de la escritura o posesión, lo que ocurra primero. Demostración de posesión: instrumento de fecha cierta del momento de la entrega de posesión u otras pruebas a satisfacción de Inspección (por ejemplo servicios a nombre del poseedor, contratos de alquiler de fecha cierta)</a:t>
            </a:r>
          </a:p>
          <a:p>
            <a:pPr marL="342900" indent="-342900" algn="just">
              <a:buFont typeface="Arial" panose="020B0604020202020204" pitchFamily="34" charset="0"/>
              <a:buChar char="•"/>
            </a:pPr>
            <a:r>
              <a:rPr lang="es-ES" sz="2100" b="1" dirty="0"/>
              <a:t>División de condominio: </a:t>
            </a:r>
            <a:r>
              <a:rPr lang="es-ES" sz="2100" dirty="0"/>
              <a:t>En caso de venta de lo adjudicado en división de condominio, los dos años se computan desde adquisición en condominio.</a:t>
            </a:r>
          </a:p>
          <a:p>
            <a:pPr marL="342900" indent="-342900" algn="just">
              <a:buFont typeface="Arial" panose="020B0604020202020204" pitchFamily="34" charset="0"/>
              <a:buChar char="•"/>
            </a:pPr>
            <a:r>
              <a:rPr lang="es-ES" sz="2100" b="1" dirty="0"/>
              <a:t>Venta por ex cónyuge: </a:t>
            </a:r>
            <a:r>
              <a:rPr lang="es-ES" sz="2100" dirty="0"/>
              <a:t>En caso de venta de lo adjudicado en el marco de liquidación de patrimonio conyugal por divorcio vincular, se computan los dos años desde la compra en matrimonio.</a:t>
            </a:r>
          </a:p>
          <a:p>
            <a:pPr marL="342900" indent="-342900" algn="just">
              <a:buFont typeface="Arial" panose="020B0604020202020204" pitchFamily="34" charset="0"/>
              <a:buChar char="•"/>
            </a:pPr>
            <a:r>
              <a:rPr lang="es-ES" sz="2100" b="1" dirty="0"/>
              <a:t>Persona humana. Fraccionamiento en más de 10 lotes. Fraccionamiento en condominio:</a:t>
            </a:r>
            <a:r>
              <a:rPr lang="es-ES" sz="2100" dirty="0"/>
              <a:t> se computa el total de lotes para todos los condóminos. </a:t>
            </a:r>
          </a:p>
          <a:p>
            <a:pPr marL="342900" indent="-342900" algn="just">
              <a:buFont typeface="Arial" panose="020B0604020202020204" pitchFamily="34" charset="0"/>
              <a:buChar char="•"/>
            </a:pPr>
            <a:r>
              <a:rPr lang="es-ES" sz="2100" b="1" dirty="0"/>
              <a:t>Construcción en </a:t>
            </a:r>
            <a:r>
              <a:rPr lang="es-ES" sz="2100" b="1" dirty="0" err="1"/>
              <a:t>ph</a:t>
            </a:r>
            <a:r>
              <a:rPr lang="es-ES" sz="2100" b="1" dirty="0"/>
              <a:t>: </a:t>
            </a:r>
            <a:r>
              <a:rPr lang="es-ES" sz="2100" dirty="0"/>
              <a:t>aún si se ocupa o alquila, API considera gravada la venta y si es vivienda ya no puede aplicarse exención por vivienda nueva. </a:t>
            </a:r>
          </a:p>
          <a:p>
            <a:pPr marL="342900" indent="-342900" algn="just">
              <a:buFont typeface="Arial" panose="020B0604020202020204" pitchFamily="34" charset="0"/>
              <a:buChar char="•"/>
            </a:pPr>
            <a:r>
              <a:rPr lang="es-ES" sz="2100" b="1" dirty="0"/>
              <a:t>Venta de lo adjudicado en partición hereditaria con compensación o división de condominio con compensación:  </a:t>
            </a:r>
            <a:r>
              <a:rPr lang="es-ES" sz="2100" dirty="0"/>
              <a:t>si no pasaron más de dos años desde la compensación abonada, la venta está gravada proporcionalmente.</a:t>
            </a:r>
          </a:p>
          <a:p>
            <a:pPr marL="342900" indent="-342900" algn="just">
              <a:buFont typeface="Arial" panose="020B0604020202020204" pitchFamily="34" charset="0"/>
              <a:buChar char="•"/>
            </a:pPr>
            <a:endParaRPr lang="es-ES" dirty="0"/>
          </a:p>
        </p:txBody>
      </p:sp>
      <p:sp>
        <p:nvSpPr>
          <p:cNvPr id="4" name="Marcador de pie de página 3">
            <a:extLst>
              <a:ext uri="{FF2B5EF4-FFF2-40B4-BE49-F238E27FC236}">
                <a16:creationId xmlns:a16="http://schemas.microsoft.com/office/drawing/2014/main" id="{BC14E7B6-1034-F962-E05E-82E41A402C83}"/>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797318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A69D4-FB81-B2D3-444C-7C273B4312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A4C9252-44BE-3D7A-A61F-D2FB30129D1C}"/>
              </a:ext>
            </a:extLst>
          </p:cNvPr>
          <p:cNvSpPr>
            <a:spLocks noGrp="1"/>
          </p:cNvSpPr>
          <p:nvPr>
            <p:ph type="ctrTitle"/>
          </p:nvPr>
        </p:nvSpPr>
        <p:spPr>
          <a:xfrm>
            <a:off x="1524000" y="279401"/>
            <a:ext cx="9144000" cy="499532"/>
          </a:xfrm>
        </p:spPr>
        <p:txBody>
          <a:bodyPr>
            <a:normAutofit/>
          </a:bodyPr>
          <a:lstStyle/>
          <a:p>
            <a:r>
              <a:rPr lang="es-ES" sz="2400" b="1" dirty="0"/>
              <a:t>API – IIBB – FIDEICOMISO, GRAVABILIDAD Y EXENCIONES</a:t>
            </a:r>
            <a:endParaRPr lang="es-AR" sz="2400" b="1" dirty="0"/>
          </a:p>
        </p:txBody>
      </p:sp>
      <p:sp>
        <p:nvSpPr>
          <p:cNvPr id="3" name="Subtítulo 2">
            <a:extLst>
              <a:ext uri="{FF2B5EF4-FFF2-40B4-BE49-F238E27FC236}">
                <a16:creationId xmlns:a16="http://schemas.microsoft.com/office/drawing/2014/main" id="{90D2AD21-2E74-AFA8-2A87-43AA8357B6E7}"/>
              </a:ext>
            </a:extLst>
          </p:cNvPr>
          <p:cNvSpPr>
            <a:spLocks noGrp="1"/>
          </p:cNvSpPr>
          <p:nvPr>
            <p:ph type="subTitle" idx="1"/>
          </p:nvPr>
        </p:nvSpPr>
        <p:spPr>
          <a:xfrm>
            <a:off x="1524000" y="778933"/>
            <a:ext cx="9144000" cy="5613400"/>
          </a:xfrm>
        </p:spPr>
        <p:txBody>
          <a:bodyPr>
            <a:normAutofit fontScale="92500" lnSpcReduction="10000"/>
          </a:bodyPr>
          <a:lstStyle/>
          <a:p>
            <a:pPr marL="342900" indent="-342900" algn="just">
              <a:buFont typeface="Arial" panose="020B0604020202020204" pitchFamily="34" charset="0"/>
              <a:buChar char="•"/>
            </a:pPr>
            <a:r>
              <a:rPr lang="es-ES" sz="2000" dirty="0"/>
              <a:t>Aportes de inmuebles a fideicomisos de administración, construcción o urbanización: no se consideran gravados por IIBB porque son efectuados a título de fiducia;</a:t>
            </a:r>
          </a:p>
          <a:p>
            <a:pPr marL="342900" indent="-342900" algn="just">
              <a:buFont typeface="Arial" panose="020B0604020202020204" pitchFamily="34" charset="0"/>
              <a:buChar char="•"/>
            </a:pPr>
            <a:r>
              <a:rPr lang="es-ES" sz="2000" dirty="0"/>
              <a:t>Adjudicaciones de fideicomisos de administración, construcción o urbanización: no se consideran gravadas porque son interpretadas por API como efectuadas a título de rendición de cuentas;</a:t>
            </a:r>
          </a:p>
          <a:p>
            <a:pPr marL="342900" indent="-342900" algn="just">
              <a:buFont typeface="Arial" panose="020B0604020202020204" pitchFamily="34" charset="0"/>
              <a:buChar char="•"/>
            </a:pPr>
            <a:r>
              <a:rPr lang="es-ES" sz="2000" dirty="0"/>
              <a:t>Venta a terceros: el fideicomiso no está contemplado en el CF como un sujeto empresa, por lo que le aplica el artículo 177 inc. f (fraccionamiento, </a:t>
            </a:r>
            <a:r>
              <a:rPr lang="es-ES" sz="2000" dirty="0" err="1"/>
              <a:t>ph</a:t>
            </a:r>
            <a:r>
              <a:rPr lang="es-ES" sz="2000" dirty="0"/>
              <a:t>, venta dentro de los 2 años);</a:t>
            </a:r>
          </a:p>
          <a:p>
            <a:pPr marL="342900" indent="-342900" algn="just">
              <a:buFont typeface="Arial" panose="020B0604020202020204" pitchFamily="34" charset="0"/>
              <a:buChar char="•"/>
            </a:pPr>
            <a:r>
              <a:rPr lang="es-ES" sz="2000" dirty="0"/>
              <a:t>Cesión de participación persona humana sin entrega de posesión: no gravado</a:t>
            </a:r>
          </a:p>
          <a:p>
            <a:pPr marL="342900" indent="-342900" algn="just">
              <a:buFont typeface="Arial" panose="020B0604020202020204" pitchFamily="34" charset="0"/>
              <a:buChar char="•"/>
            </a:pPr>
            <a:r>
              <a:rPr lang="es-ES" sz="2000" dirty="0"/>
              <a:t>Cesión de participación persona humana con entrega de posesión dentro de los dos años de haberla recibido o de haberle sido adjudicado el inmueble por escritura, lo que ocurra primero: gravado, si es vivienda nueva se puede aplicar exención artículo 213 inciso q CF</a:t>
            </a:r>
          </a:p>
          <a:p>
            <a:pPr marL="342900" indent="-342900" algn="just">
              <a:buFont typeface="Arial" panose="020B0604020202020204" pitchFamily="34" charset="0"/>
              <a:buChar char="•"/>
            </a:pPr>
            <a:r>
              <a:rPr lang="es-ES" sz="2000" dirty="0"/>
              <a:t>Cesión de participación de sujeto empresa con o sin entrega de posesión: gravado. Si entrega posesión y es vivienda nueva aplica exención art. 213 </a:t>
            </a:r>
            <a:r>
              <a:rPr lang="es-ES" sz="2000" dirty="0" err="1"/>
              <a:t>inc</a:t>
            </a:r>
            <a:r>
              <a:rPr lang="es-ES" sz="2000" dirty="0"/>
              <a:t> q CF</a:t>
            </a:r>
          </a:p>
          <a:p>
            <a:pPr marL="342900" indent="-342900" algn="just">
              <a:buFont typeface="Arial" panose="020B0604020202020204" pitchFamily="34" charset="0"/>
              <a:buChar char="•"/>
            </a:pPr>
            <a:r>
              <a:rPr lang="es-ES" sz="2000" dirty="0"/>
              <a:t>Venta de lo adjudicado por resolución de fideicomiso de administración y que había sido aportado por el adjudicatario: en caso de persona humana está gravada si no pasaron más de dos años, no se computa el plazo desde la fecha de adquisición previa al aporte</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endParaRPr lang="es-ES" dirty="0"/>
          </a:p>
        </p:txBody>
      </p:sp>
      <p:sp>
        <p:nvSpPr>
          <p:cNvPr id="4" name="Marcador de pie de página 3">
            <a:extLst>
              <a:ext uri="{FF2B5EF4-FFF2-40B4-BE49-F238E27FC236}">
                <a16:creationId xmlns:a16="http://schemas.microsoft.com/office/drawing/2014/main" id="{655EE96E-2A97-FC5A-3F81-4A952F61F97A}"/>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152280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3837C-B054-B08B-E409-307A1DDC717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F9C4D7E-B528-98AE-B7BA-6D4DCA6D5D8B}"/>
              </a:ext>
            </a:extLst>
          </p:cNvPr>
          <p:cNvSpPr>
            <a:spLocks noGrp="1"/>
          </p:cNvSpPr>
          <p:nvPr>
            <p:ph type="ctrTitle"/>
          </p:nvPr>
        </p:nvSpPr>
        <p:spPr>
          <a:xfrm>
            <a:off x="1524000" y="601133"/>
            <a:ext cx="9144000" cy="592667"/>
          </a:xfrm>
        </p:spPr>
        <p:txBody>
          <a:bodyPr>
            <a:normAutofit/>
          </a:bodyPr>
          <a:lstStyle/>
          <a:p>
            <a:r>
              <a:rPr lang="es-ES" sz="3600" b="1" dirty="0"/>
              <a:t>API – IIBB – EXENCIONES</a:t>
            </a:r>
            <a:endParaRPr lang="es-AR" sz="3600" b="1" dirty="0"/>
          </a:p>
        </p:txBody>
      </p:sp>
      <p:sp>
        <p:nvSpPr>
          <p:cNvPr id="3" name="Subtítulo 2">
            <a:extLst>
              <a:ext uri="{FF2B5EF4-FFF2-40B4-BE49-F238E27FC236}">
                <a16:creationId xmlns:a16="http://schemas.microsoft.com/office/drawing/2014/main" id="{0576BC7F-C061-D754-1F76-620427387492}"/>
              </a:ext>
            </a:extLst>
          </p:cNvPr>
          <p:cNvSpPr>
            <a:spLocks noGrp="1"/>
          </p:cNvSpPr>
          <p:nvPr>
            <p:ph type="subTitle" idx="1"/>
          </p:nvPr>
        </p:nvSpPr>
        <p:spPr>
          <a:xfrm>
            <a:off x="1524000" y="1320801"/>
            <a:ext cx="9144000" cy="4758266"/>
          </a:xfrm>
        </p:spPr>
        <p:txBody>
          <a:bodyPr>
            <a:normAutofit fontScale="92500" lnSpcReduction="20000"/>
          </a:bodyPr>
          <a:lstStyle/>
          <a:p>
            <a:pPr marL="342900" indent="-342900" algn="just">
              <a:buFont typeface="Arial" panose="020B0604020202020204" pitchFamily="34" charset="0"/>
              <a:buChar char="•"/>
            </a:pPr>
            <a:r>
              <a:rPr lang="es-ES" b="1" dirty="0"/>
              <a:t>Exenciones subjetivas: </a:t>
            </a:r>
            <a:r>
              <a:rPr lang="es-ES" dirty="0"/>
              <a:t>requieren certificados expedidos por API. Se otorgan con validez retroactiva al momento de inicio del trámite. En el caso de mutuales</a:t>
            </a:r>
            <a:r>
              <a:rPr lang="es-ES" b="1" dirty="0"/>
              <a:t> </a:t>
            </a:r>
            <a:r>
              <a:rPr lang="es-ES" dirty="0"/>
              <a:t>tener en cuenta que no tienen exención por operaciones de seguros o financieras, pero en tal caso API expide el certificado de exención exceptuando del alcance a dichas operaciones. </a:t>
            </a:r>
          </a:p>
          <a:p>
            <a:pPr marL="342900" indent="-342900" algn="just">
              <a:buFont typeface="Arial" panose="020B0604020202020204" pitchFamily="34" charset="0"/>
              <a:buChar char="•"/>
            </a:pPr>
            <a:r>
              <a:rPr lang="es-ES" b="1" dirty="0"/>
              <a:t>Venta de bien de uso: </a:t>
            </a:r>
            <a:r>
              <a:rPr lang="es-ES" dirty="0"/>
              <a:t>recordar que venta es toda transferencia onerosa. La exención aplica aunque el titular esté constituido, esté radicado o sea residente de extraña jurisdicción. Al vendedor que confecciona Balance, se le requiere el último y en caso de no constar en notas complementarias identificado el inmueble por partida inmobiliaria se debe exigir una certificación contable donde consten todas las partidas de los inmuebles que conformen el rubro Bienes de Uso (balance y certificación contable intervenidos por el Consejo Profesional de Ciencias Económicas). Al vendedor persona humana si se trata de inmueble rural se le requiere inscripción en el RUPP y la habilitación municipal si es inmueble urbano (proceden otras pruebas como </a:t>
            </a:r>
            <a:r>
              <a:rPr lang="es-ES" dirty="0" err="1"/>
              <a:t>ddjjs</a:t>
            </a:r>
            <a:r>
              <a:rPr lang="es-ES" dirty="0"/>
              <a:t>, certificación contable)</a:t>
            </a:r>
            <a:endParaRPr lang="es-ES" b="1" dirty="0"/>
          </a:p>
        </p:txBody>
      </p:sp>
      <p:sp>
        <p:nvSpPr>
          <p:cNvPr id="4" name="Marcador de pie de página 3">
            <a:extLst>
              <a:ext uri="{FF2B5EF4-FFF2-40B4-BE49-F238E27FC236}">
                <a16:creationId xmlns:a16="http://schemas.microsoft.com/office/drawing/2014/main" id="{3BB05E27-1857-8231-F610-7A9D1CF5D3FE}"/>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678855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788C5-808E-1A81-8145-C7E043B15B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2580B4-9F10-9A79-844C-3B41E8A826F0}"/>
              </a:ext>
            </a:extLst>
          </p:cNvPr>
          <p:cNvSpPr>
            <a:spLocks noGrp="1"/>
          </p:cNvSpPr>
          <p:nvPr>
            <p:ph type="ctrTitle"/>
          </p:nvPr>
        </p:nvSpPr>
        <p:spPr>
          <a:xfrm>
            <a:off x="1524000" y="601133"/>
            <a:ext cx="9144000" cy="592667"/>
          </a:xfrm>
        </p:spPr>
        <p:txBody>
          <a:bodyPr>
            <a:normAutofit/>
          </a:bodyPr>
          <a:lstStyle/>
          <a:p>
            <a:r>
              <a:rPr lang="es-ES" sz="3600" b="1" dirty="0"/>
              <a:t>API – IIBB – EXENCIONES</a:t>
            </a:r>
            <a:endParaRPr lang="es-AR" sz="3600" b="1" dirty="0"/>
          </a:p>
        </p:txBody>
      </p:sp>
      <p:sp>
        <p:nvSpPr>
          <p:cNvPr id="3" name="Subtítulo 2">
            <a:extLst>
              <a:ext uri="{FF2B5EF4-FFF2-40B4-BE49-F238E27FC236}">
                <a16:creationId xmlns:a16="http://schemas.microsoft.com/office/drawing/2014/main" id="{FA70FB1F-3D98-E4BC-F0B0-2794EC9725CF}"/>
              </a:ext>
            </a:extLst>
          </p:cNvPr>
          <p:cNvSpPr>
            <a:spLocks noGrp="1"/>
          </p:cNvSpPr>
          <p:nvPr>
            <p:ph type="subTitle" idx="1"/>
          </p:nvPr>
        </p:nvSpPr>
        <p:spPr>
          <a:xfrm>
            <a:off x="1524000" y="1320801"/>
            <a:ext cx="9144000" cy="4758266"/>
          </a:xfrm>
        </p:spPr>
        <p:txBody>
          <a:bodyPr>
            <a:normAutofit fontScale="92500" lnSpcReduction="10000"/>
          </a:bodyPr>
          <a:lstStyle/>
          <a:p>
            <a:pPr marL="342900" indent="-342900" algn="just">
              <a:buFont typeface="Arial" panose="020B0604020202020204" pitchFamily="34" charset="0"/>
              <a:buChar char="•"/>
            </a:pPr>
            <a:r>
              <a:rPr lang="es-ES" b="1" dirty="0"/>
              <a:t>Reorganización societaria: </a:t>
            </a:r>
            <a:r>
              <a:rPr lang="es-ES" dirty="0"/>
              <a:t>está exenta por artículo 236 inciso b) siempre que se cumplan las condiciones del artículo 217 del CF. Procede la exención con la mera manifestación bajo declaración jurada de las partes sobre el cumplimiento de las condiciones del artículo 217 CF.  En consulta con Inspección.</a:t>
            </a:r>
          </a:p>
          <a:p>
            <a:pPr marL="342900" indent="-342900" algn="just">
              <a:buFont typeface="Arial" panose="020B0604020202020204" pitchFamily="34" charset="0"/>
              <a:buChar char="•"/>
            </a:pPr>
            <a:r>
              <a:rPr lang="es-ES" b="1" dirty="0"/>
              <a:t>Primera venta de vivienda nueva: </a:t>
            </a:r>
            <a:r>
              <a:rPr lang="es-ES" dirty="0"/>
              <a:t>exención artículo 236 inciso q CF. Condiciones: que el vendedor haya construido el inmueble aunque no tenga actividad de construcción, que tenga destino de vivienda y que sea nueva. Inspección puede pedir para demostrar que es nueva una constancia negativa de EPE de suministro de energía eléctrica. </a:t>
            </a:r>
          </a:p>
          <a:p>
            <a:pPr marL="342900" indent="-342900" algn="just">
              <a:buFont typeface="Arial" panose="020B0604020202020204" pitchFamily="34" charset="0"/>
              <a:buChar char="•"/>
            </a:pPr>
            <a:r>
              <a:rPr lang="es-ES" b="1" dirty="0"/>
              <a:t>Actividad de construcción: </a:t>
            </a:r>
            <a:r>
              <a:rPr lang="es-ES" dirty="0"/>
              <a:t>exención artículo 236 inciso p CF. Aplica cualquiera sea el destino del inmueble. Condiciones: que el vendedor tenga actividad de construcción (inscripción ante IERIC) y que el año anterior haya tenido ingresos brutos totales que no superen $ 2.250.000 (condición que hace prácticamente inaplicable la exención)</a:t>
            </a:r>
          </a:p>
        </p:txBody>
      </p:sp>
      <p:sp>
        <p:nvSpPr>
          <p:cNvPr id="4" name="Marcador de pie de página 3">
            <a:extLst>
              <a:ext uri="{FF2B5EF4-FFF2-40B4-BE49-F238E27FC236}">
                <a16:creationId xmlns:a16="http://schemas.microsoft.com/office/drawing/2014/main" id="{17BB0465-292F-A7DF-BF8A-F9B131990E53}"/>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2384550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98D94-F5EC-FC27-7E7A-4BD0E9CEFE2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06E71DC-DD5F-2684-7F72-94371F9472CE}"/>
              </a:ext>
            </a:extLst>
          </p:cNvPr>
          <p:cNvSpPr>
            <a:spLocks noGrp="1"/>
          </p:cNvSpPr>
          <p:nvPr>
            <p:ph type="ctrTitle"/>
          </p:nvPr>
        </p:nvSpPr>
        <p:spPr>
          <a:xfrm>
            <a:off x="1524000" y="601133"/>
            <a:ext cx="9144000" cy="592667"/>
          </a:xfrm>
        </p:spPr>
        <p:txBody>
          <a:bodyPr>
            <a:normAutofit/>
          </a:bodyPr>
          <a:lstStyle/>
          <a:p>
            <a:r>
              <a:rPr lang="es-ES" sz="3600" b="1" dirty="0"/>
              <a:t>API – PRESCRIPCIÓN</a:t>
            </a:r>
            <a:endParaRPr lang="es-AR" sz="3600" b="1" dirty="0"/>
          </a:p>
        </p:txBody>
      </p:sp>
      <p:sp>
        <p:nvSpPr>
          <p:cNvPr id="3" name="Subtítulo 2">
            <a:extLst>
              <a:ext uri="{FF2B5EF4-FFF2-40B4-BE49-F238E27FC236}">
                <a16:creationId xmlns:a16="http://schemas.microsoft.com/office/drawing/2014/main" id="{FB1ABA68-5889-57B7-24DE-685F068D47A7}"/>
              </a:ext>
            </a:extLst>
          </p:cNvPr>
          <p:cNvSpPr>
            <a:spLocks noGrp="1"/>
          </p:cNvSpPr>
          <p:nvPr>
            <p:ph type="subTitle" idx="1"/>
          </p:nvPr>
        </p:nvSpPr>
        <p:spPr>
          <a:xfrm>
            <a:off x="1524000" y="1320801"/>
            <a:ext cx="9144000" cy="4758266"/>
          </a:xfrm>
        </p:spPr>
        <p:txBody>
          <a:bodyPr>
            <a:normAutofit/>
          </a:bodyPr>
          <a:lstStyle/>
          <a:p>
            <a:pPr marL="342900" indent="-342900" algn="l">
              <a:buFont typeface="Arial" panose="020B0604020202020204" pitchFamily="34" charset="0"/>
              <a:buChar char="•"/>
            </a:pPr>
            <a:endParaRPr lang="es-ES" dirty="0"/>
          </a:p>
          <a:p>
            <a:pPr marL="342900" indent="-342900">
              <a:buFont typeface="Arial" panose="020B0604020202020204" pitchFamily="34" charset="0"/>
              <a:buChar char="•"/>
            </a:pPr>
            <a:r>
              <a:rPr lang="es-ES" dirty="0"/>
              <a:t>Plazo: 5 años, excepto IIBB que se extiende a 10 años si se trata de un gravado no inscripto, incluyendo la persona humana gravada por venta dentro de los dos años de la adquisición.</a:t>
            </a:r>
          </a:p>
          <a:p>
            <a:pPr marL="342900" indent="-342900">
              <a:buFont typeface="Arial" panose="020B0604020202020204" pitchFamily="34" charset="0"/>
              <a:buChar char="•"/>
            </a:pPr>
            <a:r>
              <a:rPr lang="es-ES" dirty="0"/>
              <a:t>Inicio del cómputo: 1ro. De enero del año siguiente a que API tome conocimiento del hecho imponible</a:t>
            </a:r>
          </a:p>
          <a:p>
            <a:pPr marL="342900" indent="-342900">
              <a:buFont typeface="Arial" panose="020B0604020202020204" pitchFamily="34" charset="0"/>
              <a:buChar char="•"/>
            </a:pPr>
            <a:r>
              <a:rPr lang="es-ES" dirty="0"/>
              <a:t>Sin perjuicio de lo anterior, transcurridos 10 años desde el 1ro. De enero del año siguiente a la configuración del hecho imponible según documento de fecha cierta, API no puede exigir el pago. En segunda circunscripción, en virtud de dictamen en base a fallo de Corte Suprema de Justicia de Santa Fe lo deniegan. Primera circunscripción lo aplica</a:t>
            </a:r>
          </a:p>
        </p:txBody>
      </p:sp>
      <p:sp>
        <p:nvSpPr>
          <p:cNvPr id="4" name="Marcador de pie de página 3">
            <a:extLst>
              <a:ext uri="{FF2B5EF4-FFF2-40B4-BE49-F238E27FC236}">
                <a16:creationId xmlns:a16="http://schemas.microsoft.com/office/drawing/2014/main" id="{B671E107-9CA1-808D-3325-5DBAD377C2B3}"/>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2506573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6F8CCE-92B5-AD3E-3882-E8B974E975D1}"/>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DB74F597-12A8-22BA-05D9-0E13B8C54F3D}"/>
              </a:ext>
            </a:extLst>
          </p:cNvPr>
          <p:cNvSpPr>
            <a:spLocks noGrp="1"/>
          </p:cNvSpPr>
          <p:nvPr>
            <p:ph idx="1"/>
          </p:nvPr>
        </p:nvSpPr>
        <p:spPr/>
        <p:txBody>
          <a:bodyPr/>
          <a:lstStyle/>
          <a:p>
            <a:pPr marL="0" indent="0" algn="ctr">
              <a:buNone/>
            </a:pPr>
            <a:endParaRPr lang="es-ES" dirty="0"/>
          </a:p>
          <a:p>
            <a:pPr marL="0" indent="0" algn="ctr">
              <a:buNone/>
            </a:pPr>
            <a:endParaRPr lang="es-ES" dirty="0"/>
          </a:p>
          <a:p>
            <a:pPr marL="0" indent="0" algn="ctr">
              <a:buNone/>
            </a:pPr>
            <a:r>
              <a:rPr lang="es-ES" sz="5400" dirty="0"/>
              <a:t>Muchas gracias!</a:t>
            </a:r>
            <a:endParaRPr lang="es-AR" sz="5400" dirty="0"/>
          </a:p>
        </p:txBody>
      </p:sp>
      <p:sp>
        <p:nvSpPr>
          <p:cNvPr id="4" name="Marcador de pie de página 3">
            <a:extLst>
              <a:ext uri="{FF2B5EF4-FFF2-40B4-BE49-F238E27FC236}">
                <a16:creationId xmlns:a16="http://schemas.microsoft.com/office/drawing/2014/main" id="{6387A0B7-3236-22D1-DF97-24504E186F59}"/>
              </a:ext>
            </a:extLst>
          </p:cNvPr>
          <p:cNvSpPr>
            <a:spLocks noGrp="1"/>
          </p:cNvSpPr>
          <p:nvPr>
            <p:ph type="ftr" sz="quarter" idx="11"/>
          </p:nvPr>
        </p:nvSpPr>
        <p:spPr/>
        <p:txBody>
          <a:bodyPr/>
          <a:lstStyle/>
          <a:p>
            <a:r>
              <a:rPr lang="es-AR"/>
              <a:t>María Gabriela Annoni - Noviembre 2025</a:t>
            </a:r>
          </a:p>
        </p:txBody>
      </p:sp>
    </p:spTree>
    <p:extLst>
      <p:ext uri="{BB962C8B-B14F-4D97-AF65-F5344CB8AC3E}">
        <p14:creationId xmlns:p14="http://schemas.microsoft.com/office/powerpoint/2010/main" val="36260275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TotalTime>
  <Words>2373</Words>
  <Application>Microsoft Office PowerPoint</Application>
  <PresentationFormat>Panorámica</PresentationFormat>
  <Paragraphs>96</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Aptos</vt:lpstr>
      <vt:lpstr>Aptos Display</vt:lpstr>
      <vt:lpstr>Arial</vt:lpstr>
      <vt:lpstr>Tema de Office</vt:lpstr>
      <vt:lpstr>UIF – OPERACIÓN SOSPECHOSA DE FINANCIACIÓN DEL TERRORISMO</vt:lpstr>
      <vt:lpstr>UIF – OPERACIÓN SOSPECHOSA DE FINANCIACION DEL TERRORISMO</vt:lpstr>
      <vt:lpstr>UIF – ORDENES DE CONGELAMIENTO DE ACTIVOS </vt:lpstr>
      <vt:lpstr>API – GRAVÁMENES PROVINCIALES</vt:lpstr>
      <vt:lpstr>API – SELLOS – BASE DE CÁLCULO</vt:lpstr>
      <vt:lpstr>API – SELLOS –BASE DE CÁLCULO</vt:lpstr>
      <vt:lpstr>API – SELLOS – FIDEICOMISOS</vt:lpstr>
      <vt:lpstr>API – SELLOS – EXENCIONES VIVIENDA</vt:lpstr>
      <vt:lpstr>API – SELLOS - EXENCIONES</vt:lpstr>
      <vt:lpstr>API – SELLOS - EXENCIONES</vt:lpstr>
      <vt:lpstr>API – IIBB – GRAVABILIDAD Y BASE DE CÁLCULO</vt:lpstr>
      <vt:lpstr>API – IIBB – FIDEICOMISO, GRAVABILIDAD Y EXENCIONES</vt:lpstr>
      <vt:lpstr>API – IIBB – EXENCIONES</vt:lpstr>
      <vt:lpstr>API – IIBB – EXENCIONES</vt:lpstr>
      <vt:lpstr>API – PRESCRIPCIÓN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Gabriela Annoni</dc:creator>
  <cp:lastModifiedBy>Maria Gabriela Annoni</cp:lastModifiedBy>
  <cp:revision>12</cp:revision>
  <dcterms:created xsi:type="dcterms:W3CDTF">2025-11-21T19:45:06Z</dcterms:created>
  <dcterms:modified xsi:type="dcterms:W3CDTF">2025-11-28T22:39:05Z</dcterms:modified>
</cp:coreProperties>
</file>