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8" r:id="rId3"/>
    <p:sldId id="259" r:id="rId4"/>
    <p:sldId id="257" r:id="rId5"/>
    <p:sldId id="262" r:id="rId6"/>
    <p:sldId id="263" r:id="rId7"/>
    <p:sldId id="261" r:id="rId8"/>
    <p:sldId id="264" r:id="rId9"/>
    <p:sldId id="265" r:id="rId10"/>
    <p:sldId id="260" r:id="rId11"/>
    <p:sldId id="266" r:id="rId12"/>
    <p:sldId id="271" r:id="rId13"/>
    <p:sldId id="267" r:id="rId14"/>
    <p:sldId id="269" r:id="rId15"/>
    <p:sldId id="270" r:id="rId16"/>
  </p:sldIdLst>
  <p:sldSz cx="12192000" cy="6858000"/>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varScale="1">
        <p:scale>
          <a:sx n="90" d="100"/>
          <a:sy n="90" d="100"/>
        </p:scale>
        <p:origin x="355"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AR"/>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F72657-A838-4ACB-B438-84C4FA96F560}" type="datetimeFigureOut">
              <a:rPr lang="es-AR" smtClean="0"/>
              <a:t>30/6/2025</a:t>
            </a:fld>
            <a:endParaRPr lang="es-AR"/>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AR"/>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AR"/>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A1DBBE-6D15-4B5E-9AF2-E65191D06517}" type="slidenum">
              <a:rPr lang="es-AR" smtClean="0"/>
              <a:t>‹Nº›</a:t>
            </a:fld>
            <a:endParaRPr lang="es-AR"/>
          </a:p>
        </p:txBody>
      </p:sp>
    </p:spTree>
    <p:extLst>
      <p:ext uri="{BB962C8B-B14F-4D97-AF65-F5344CB8AC3E}">
        <p14:creationId xmlns:p14="http://schemas.microsoft.com/office/powerpoint/2010/main" val="9161986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F34D99B-8B77-ABE7-5D87-B080568B7933}"/>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AR"/>
          </a:p>
        </p:txBody>
      </p:sp>
      <p:sp>
        <p:nvSpPr>
          <p:cNvPr id="3" name="Subtítulo 2">
            <a:extLst>
              <a:ext uri="{FF2B5EF4-FFF2-40B4-BE49-F238E27FC236}">
                <a16:creationId xmlns:a16="http://schemas.microsoft.com/office/drawing/2014/main" id="{80C1EF93-BF0F-D207-54AB-74F2691F63E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AR"/>
          </a:p>
        </p:txBody>
      </p:sp>
      <p:sp>
        <p:nvSpPr>
          <p:cNvPr id="4" name="Marcador de fecha 3">
            <a:extLst>
              <a:ext uri="{FF2B5EF4-FFF2-40B4-BE49-F238E27FC236}">
                <a16:creationId xmlns:a16="http://schemas.microsoft.com/office/drawing/2014/main" id="{53644CED-50B9-D591-A647-2C0FAE51F99B}"/>
              </a:ext>
            </a:extLst>
          </p:cNvPr>
          <p:cNvSpPr>
            <a:spLocks noGrp="1"/>
          </p:cNvSpPr>
          <p:nvPr>
            <p:ph type="dt" sz="half" idx="10"/>
          </p:nvPr>
        </p:nvSpPr>
        <p:spPr/>
        <p:txBody>
          <a:bodyPr/>
          <a:lstStyle/>
          <a:p>
            <a:fld id="{8869A45B-85B0-420E-A0B0-2D5EF775BB16}" type="datetime1">
              <a:rPr lang="es-AR" smtClean="0"/>
              <a:t>30/6/2025</a:t>
            </a:fld>
            <a:endParaRPr lang="es-AR"/>
          </a:p>
        </p:txBody>
      </p:sp>
      <p:sp>
        <p:nvSpPr>
          <p:cNvPr id="5" name="Marcador de pie de página 4">
            <a:extLst>
              <a:ext uri="{FF2B5EF4-FFF2-40B4-BE49-F238E27FC236}">
                <a16:creationId xmlns:a16="http://schemas.microsoft.com/office/drawing/2014/main" id="{339E58F3-334A-F661-FDF3-53770212A915}"/>
              </a:ext>
            </a:extLst>
          </p:cNvPr>
          <p:cNvSpPr>
            <a:spLocks noGrp="1"/>
          </p:cNvSpPr>
          <p:nvPr>
            <p:ph type="ftr" sz="quarter" idx="11"/>
          </p:nvPr>
        </p:nvSpPr>
        <p:spPr/>
        <p:txBody>
          <a:bodyPr/>
          <a:lstStyle/>
          <a:p>
            <a:r>
              <a:rPr lang="es-ES"/>
              <a:t>MARÍA GABRIELA ANNONI - 24 DE JUNIO DE 2025</a:t>
            </a:r>
            <a:endParaRPr lang="es-AR"/>
          </a:p>
        </p:txBody>
      </p:sp>
      <p:sp>
        <p:nvSpPr>
          <p:cNvPr id="6" name="Marcador de número de diapositiva 5">
            <a:extLst>
              <a:ext uri="{FF2B5EF4-FFF2-40B4-BE49-F238E27FC236}">
                <a16:creationId xmlns:a16="http://schemas.microsoft.com/office/drawing/2014/main" id="{DFBB55D5-FCC7-E758-6AB4-9A34C314B19A}"/>
              </a:ext>
            </a:extLst>
          </p:cNvPr>
          <p:cNvSpPr>
            <a:spLocks noGrp="1"/>
          </p:cNvSpPr>
          <p:nvPr>
            <p:ph type="sldNum" sz="quarter" idx="12"/>
          </p:nvPr>
        </p:nvSpPr>
        <p:spPr/>
        <p:txBody>
          <a:bodyPr/>
          <a:lstStyle/>
          <a:p>
            <a:fld id="{28B62DBC-9468-404F-92E0-7CA85C6FA5F0}" type="slidenum">
              <a:rPr lang="es-AR" smtClean="0"/>
              <a:t>‹Nº›</a:t>
            </a:fld>
            <a:endParaRPr lang="es-AR"/>
          </a:p>
        </p:txBody>
      </p:sp>
    </p:spTree>
    <p:extLst>
      <p:ext uri="{BB962C8B-B14F-4D97-AF65-F5344CB8AC3E}">
        <p14:creationId xmlns:p14="http://schemas.microsoft.com/office/powerpoint/2010/main" val="6453036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44DF96E-A272-2D8F-AEAA-30E3EE0FCEAA}"/>
              </a:ext>
            </a:extLst>
          </p:cNvPr>
          <p:cNvSpPr>
            <a:spLocks noGrp="1"/>
          </p:cNvSpPr>
          <p:nvPr>
            <p:ph type="title"/>
          </p:nvPr>
        </p:nvSpPr>
        <p:spPr/>
        <p:txBody>
          <a:bodyPr/>
          <a:lstStyle/>
          <a:p>
            <a:r>
              <a:rPr lang="es-ES"/>
              <a:t>Haga clic para modificar el estilo de título del patrón</a:t>
            </a:r>
            <a:endParaRPr lang="es-AR"/>
          </a:p>
        </p:txBody>
      </p:sp>
      <p:sp>
        <p:nvSpPr>
          <p:cNvPr id="3" name="Marcador de contenido 2">
            <a:extLst>
              <a:ext uri="{FF2B5EF4-FFF2-40B4-BE49-F238E27FC236}">
                <a16:creationId xmlns:a16="http://schemas.microsoft.com/office/drawing/2014/main" id="{6E67C31C-8812-FA19-500E-4EEBDA0CF5E2}"/>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a:extLst>
              <a:ext uri="{FF2B5EF4-FFF2-40B4-BE49-F238E27FC236}">
                <a16:creationId xmlns:a16="http://schemas.microsoft.com/office/drawing/2014/main" id="{64E6B55F-42D6-5D56-523C-82E3084656E7}"/>
              </a:ext>
            </a:extLst>
          </p:cNvPr>
          <p:cNvSpPr>
            <a:spLocks noGrp="1"/>
          </p:cNvSpPr>
          <p:nvPr>
            <p:ph type="dt" sz="half" idx="10"/>
          </p:nvPr>
        </p:nvSpPr>
        <p:spPr/>
        <p:txBody>
          <a:bodyPr/>
          <a:lstStyle/>
          <a:p>
            <a:fld id="{A2D9C783-5284-4819-82A7-A3AE50E8C576}" type="datetime1">
              <a:rPr lang="es-AR" smtClean="0"/>
              <a:t>30/6/2025</a:t>
            </a:fld>
            <a:endParaRPr lang="es-AR"/>
          </a:p>
        </p:txBody>
      </p:sp>
      <p:sp>
        <p:nvSpPr>
          <p:cNvPr id="5" name="Marcador de pie de página 4">
            <a:extLst>
              <a:ext uri="{FF2B5EF4-FFF2-40B4-BE49-F238E27FC236}">
                <a16:creationId xmlns:a16="http://schemas.microsoft.com/office/drawing/2014/main" id="{8A31AA17-6E34-6F9A-E7F1-C75B2C1C2629}"/>
              </a:ext>
            </a:extLst>
          </p:cNvPr>
          <p:cNvSpPr>
            <a:spLocks noGrp="1"/>
          </p:cNvSpPr>
          <p:nvPr>
            <p:ph type="ftr" sz="quarter" idx="11"/>
          </p:nvPr>
        </p:nvSpPr>
        <p:spPr/>
        <p:txBody>
          <a:bodyPr/>
          <a:lstStyle/>
          <a:p>
            <a:r>
              <a:rPr lang="es-ES"/>
              <a:t>MARÍA GABRIELA ANNONI - 24 DE JUNIO DE 2025</a:t>
            </a:r>
            <a:endParaRPr lang="es-AR"/>
          </a:p>
        </p:txBody>
      </p:sp>
      <p:sp>
        <p:nvSpPr>
          <p:cNvPr id="6" name="Marcador de número de diapositiva 5">
            <a:extLst>
              <a:ext uri="{FF2B5EF4-FFF2-40B4-BE49-F238E27FC236}">
                <a16:creationId xmlns:a16="http://schemas.microsoft.com/office/drawing/2014/main" id="{5BF887B9-323D-A933-F30F-A647AD3E1CCB}"/>
              </a:ext>
            </a:extLst>
          </p:cNvPr>
          <p:cNvSpPr>
            <a:spLocks noGrp="1"/>
          </p:cNvSpPr>
          <p:nvPr>
            <p:ph type="sldNum" sz="quarter" idx="12"/>
          </p:nvPr>
        </p:nvSpPr>
        <p:spPr/>
        <p:txBody>
          <a:bodyPr/>
          <a:lstStyle/>
          <a:p>
            <a:fld id="{28B62DBC-9468-404F-92E0-7CA85C6FA5F0}" type="slidenum">
              <a:rPr lang="es-AR" smtClean="0"/>
              <a:t>‹Nº›</a:t>
            </a:fld>
            <a:endParaRPr lang="es-AR"/>
          </a:p>
        </p:txBody>
      </p:sp>
    </p:spTree>
    <p:extLst>
      <p:ext uri="{BB962C8B-B14F-4D97-AF65-F5344CB8AC3E}">
        <p14:creationId xmlns:p14="http://schemas.microsoft.com/office/powerpoint/2010/main" val="32055149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F3ABF74-CE0D-E952-1B89-66C1C77FC625}"/>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AR"/>
          </a:p>
        </p:txBody>
      </p:sp>
      <p:sp>
        <p:nvSpPr>
          <p:cNvPr id="3" name="Marcador de texto 2">
            <a:extLst>
              <a:ext uri="{FF2B5EF4-FFF2-40B4-BE49-F238E27FC236}">
                <a16:creationId xmlns:a16="http://schemas.microsoft.com/office/drawing/2014/main" id="{17722A05-2B84-021E-6651-ED239A78406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EF9BAF14-7D7C-8DC7-4934-A809F164B4C1}"/>
              </a:ext>
            </a:extLst>
          </p:cNvPr>
          <p:cNvSpPr>
            <a:spLocks noGrp="1"/>
          </p:cNvSpPr>
          <p:nvPr>
            <p:ph type="dt" sz="half" idx="10"/>
          </p:nvPr>
        </p:nvSpPr>
        <p:spPr/>
        <p:txBody>
          <a:bodyPr/>
          <a:lstStyle/>
          <a:p>
            <a:fld id="{468A694F-75E6-4221-9758-0C2C8F1E5E94}" type="datetime1">
              <a:rPr lang="es-AR" smtClean="0"/>
              <a:t>30/6/2025</a:t>
            </a:fld>
            <a:endParaRPr lang="es-AR"/>
          </a:p>
        </p:txBody>
      </p:sp>
      <p:sp>
        <p:nvSpPr>
          <p:cNvPr id="5" name="Marcador de pie de página 4">
            <a:extLst>
              <a:ext uri="{FF2B5EF4-FFF2-40B4-BE49-F238E27FC236}">
                <a16:creationId xmlns:a16="http://schemas.microsoft.com/office/drawing/2014/main" id="{AC89C3BA-56EC-B7A0-C26B-808774BCAD4B}"/>
              </a:ext>
            </a:extLst>
          </p:cNvPr>
          <p:cNvSpPr>
            <a:spLocks noGrp="1"/>
          </p:cNvSpPr>
          <p:nvPr>
            <p:ph type="ftr" sz="quarter" idx="11"/>
          </p:nvPr>
        </p:nvSpPr>
        <p:spPr/>
        <p:txBody>
          <a:bodyPr/>
          <a:lstStyle/>
          <a:p>
            <a:r>
              <a:rPr lang="es-ES"/>
              <a:t>MARÍA GABRIELA ANNONI - 24 DE JUNIO DE 2025</a:t>
            </a:r>
            <a:endParaRPr lang="es-AR"/>
          </a:p>
        </p:txBody>
      </p:sp>
      <p:sp>
        <p:nvSpPr>
          <p:cNvPr id="6" name="Marcador de número de diapositiva 5">
            <a:extLst>
              <a:ext uri="{FF2B5EF4-FFF2-40B4-BE49-F238E27FC236}">
                <a16:creationId xmlns:a16="http://schemas.microsoft.com/office/drawing/2014/main" id="{EC7A028E-7E89-8E7F-4969-BFD240457BFD}"/>
              </a:ext>
            </a:extLst>
          </p:cNvPr>
          <p:cNvSpPr>
            <a:spLocks noGrp="1"/>
          </p:cNvSpPr>
          <p:nvPr>
            <p:ph type="sldNum" sz="quarter" idx="12"/>
          </p:nvPr>
        </p:nvSpPr>
        <p:spPr/>
        <p:txBody>
          <a:bodyPr/>
          <a:lstStyle/>
          <a:p>
            <a:fld id="{28B62DBC-9468-404F-92E0-7CA85C6FA5F0}" type="slidenum">
              <a:rPr lang="es-AR" smtClean="0"/>
              <a:t>‹Nº›</a:t>
            </a:fld>
            <a:endParaRPr lang="es-AR"/>
          </a:p>
        </p:txBody>
      </p:sp>
    </p:spTree>
    <p:extLst>
      <p:ext uri="{BB962C8B-B14F-4D97-AF65-F5344CB8AC3E}">
        <p14:creationId xmlns:p14="http://schemas.microsoft.com/office/powerpoint/2010/main" val="10322116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BCC72-6D2B-201A-5446-58745074D93E}"/>
              </a:ext>
            </a:extLst>
          </p:cNvPr>
          <p:cNvSpPr>
            <a:spLocks noGrp="1"/>
          </p:cNvSpPr>
          <p:nvPr>
            <p:ph type="title"/>
          </p:nvPr>
        </p:nvSpPr>
        <p:spPr/>
        <p:txBody>
          <a:bodyPr/>
          <a:lstStyle/>
          <a:p>
            <a:r>
              <a:rPr lang="es-ES"/>
              <a:t>Haga clic para modificar el estilo de título del patrón</a:t>
            </a:r>
            <a:endParaRPr lang="es-AR"/>
          </a:p>
        </p:txBody>
      </p:sp>
      <p:sp>
        <p:nvSpPr>
          <p:cNvPr id="3" name="Marcador de contenido 2">
            <a:extLst>
              <a:ext uri="{FF2B5EF4-FFF2-40B4-BE49-F238E27FC236}">
                <a16:creationId xmlns:a16="http://schemas.microsoft.com/office/drawing/2014/main" id="{31AAD27D-0088-FAA3-4D0D-551C08E3CFE7}"/>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contenido 3">
            <a:extLst>
              <a:ext uri="{FF2B5EF4-FFF2-40B4-BE49-F238E27FC236}">
                <a16:creationId xmlns:a16="http://schemas.microsoft.com/office/drawing/2014/main" id="{BAD0FAAC-D576-CC05-4487-F9A19D09C368}"/>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5" name="Marcador de fecha 4">
            <a:extLst>
              <a:ext uri="{FF2B5EF4-FFF2-40B4-BE49-F238E27FC236}">
                <a16:creationId xmlns:a16="http://schemas.microsoft.com/office/drawing/2014/main" id="{E701BEB0-0D44-BC2A-6C89-419B16BDBEF2}"/>
              </a:ext>
            </a:extLst>
          </p:cNvPr>
          <p:cNvSpPr>
            <a:spLocks noGrp="1"/>
          </p:cNvSpPr>
          <p:nvPr>
            <p:ph type="dt" sz="half" idx="10"/>
          </p:nvPr>
        </p:nvSpPr>
        <p:spPr/>
        <p:txBody>
          <a:bodyPr/>
          <a:lstStyle/>
          <a:p>
            <a:fld id="{8765251D-A1D0-4149-AB21-4C63EF4D8C27}" type="datetime1">
              <a:rPr lang="es-AR" smtClean="0"/>
              <a:t>30/6/2025</a:t>
            </a:fld>
            <a:endParaRPr lang="es-AR"/>
          </a:p>
        </p:txBody>
      </p:sp>
      <p:sp>
        <p:nvSpPr>
          <p:cNvPr id="6" name="Marcador de pie de página 5">
            <a:extLst>
              <a:ext uri="{FF2B5EF4-FFF2-40B4-BE49-F238E27FC236}">
                <a16:creationId xmlns:a16="http://schemas.microsoft.com/office/drawing/2014/main" id="{236AB719-58AA-DD1D-639D-90746BBF861B}"/>
              </a:ext>
            </a:extLst>
          </p:cNvPr>
          <p:cNvSpPr>
            <a:spLocks noGrp="1"/>
          </p:cNvSpPr>
          <p:nvPr>
            <p:ph type="ftr" sz="quarter" idx="11"/>
          </p:nvPr>
        </p:nvSpPr>
        <p:spPr/>
        <p:txBody>
          <a:bodyPr/>
          <a:lstStyle/>
          <a:p>
            <a:r>
              <a:rPr lang="es-ES"/>
              <a:t>MARÍA GABRIELA ANNONI - 24 DE JUNIO DE 2025</a:t>
            </a:r>
            <a:endParaRPr lang="es-AR"/>
          </a:p>
        </p:txBody>
      </p:sp>
      <p:sp>
        <p:nvSpPr>
          <p:cNvPr id="7" name="Marcador de número de diapositiva 6">
            <a:extLst>
              <a:ext uri="{FF2B5EF4-FFF2-40B4-BE49-F238E27FC236}">
                <a16:creationId xmlns:a16="http://schemas.microsoft.com/office/drawing/2014/main" id="{8A217295-5DF6-A9AD-FAAC-FE43AEA51B16}"/>
              </a:ext>
            </a:extLst>
          </p:cNvPr>
          <p:cNvSpPr>
            <a:spLocks noGrp="1"/>
          </p:cNvSpPr>
          <p:nvPr>
            <p:ph type="sldNum" sz="quarter" idx="12"/>
          </p:nvPr>
        </p:nvSpPr>
        <p:spPr/>
        <p:txBody>
          <a:bodyPr/>
          <a:lstStyle/>
          <a:p>
            <a:fld id="{28B62DBC-9468-404F-92E0-7CA85C6FA5F0}" type="slidenum">
              <a:rPr lang="es-AR" smtClean="0"/>
              <a:t>‹Nº›</a:t>
            </a:fld>
            <a:endParaRPr lang="es-AR"/>
          </a:p>
        </p:txBody>
      </p:sp>
    </p:spTree>
    <p:extLst>
      <p:ext uri="{BB962C8B-B14F-4D97-AF65-F5344CB8AC3E}">
        <p14:creationId xmlns:p14="http://schemas.microsoft.com/office/powerpoint/2010/main" val="40054297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80CDD39-85D1-CDD5-DC2B-A52A9D041EE7}"/>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AR"/>
          </a:p>
        </p:txBody>
      </p:sp>
      <p:sp>
        <p:nvSpPr>
          <p:cNvPr id="3" name="Marcador de texto 2">
            <a:extLst>
              <a:ext uri="{FF2B5EF4-FFF2-40B4-BE49-F238E27FC236}">
                <a16:creationId xmlns:a16="http://schemas.microsoft.com/office/drawing/2014/main" id="{67B24660-3819-BB54-D93C-4CD64BEE103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5510A949-D912-1AF8-356B-2D060D155AFF}"/>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5" name="Marcador de texto 4">
            <a:extLst>
              <a:ext uri="{FF2B5EF4-FFF2-40B4-BE49-F238E27FC236}">
                <a16:creationId xmlns:a16="http://schemas.microsoft.com/office/drawing/2014/main" id="{CC1501A3-EB20-2E12-E516-A180F8190E9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F4E4AA8F-B099-9912-CF46-08A22D4ED17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7" name="Marcador de fecha 6">
            <a:extLst>
              <a:ext uri="{FF2B5EF4-FFF2-40B4-BE49-F238E27FC236}">
                <a16:creationId xmlns:a16="http://schemas.microsoft.com/office/drawing/2014/main" id="{DB309257-7BC5-2920-D94D-B70C2036D760}"/>
              </a:ext>
            </a:extLst>
          </p:cNvPr>
          <p:cNvSpPr>
            <a:spLocks noGrp="1"/>
          </p:cNvSpPr>
          <p:nvPr>
            <p:ph type="dt" sz="half" idx="10"/>
          </p:nvPr>
        </p:nvSpPr>
        <p:spPr/>
        <p:txBody>
          <a:bodyPr/>
          <a:lstStyle/>
          <a:p>
            <a:fld id="{E4BA10CC-6EFA-48D5-88E5-BF628ABFF7FA}" type="datetime1">
              <a:rPr lang="es-AR" smtClean="0"/>
              <a:t>30/6/2025</a:t>
            </a:fld>
            <a:endParaRPr lang="es-AR"/>
          </a:p>
        </p:txBody>
      </p:sp>
      <p:sp>
        <p:nvSpPr>
          <p:cNvPr id="8" name="Marcador de pie de página 7">
            <a:extLst>
              <a:ext uri="{FF2B5EF4-FFF2-40B4-BE49-F238E27FC236}">
                <a16:creationId xmlns:a16="http://schemas.microsoft.com/office/drawing/2014/main" id="{02B0F37B-CFB2-B474-F3C2-73E2D09C9135}"/>
              </a:ext>
            </a:extLst>
          </p:cNvPr>
          <p:cNvSpPr>
            <a:spLocks noGrp="1"/>
          </p:cNvSpPr>
          <p:nvPr>
            <p:ph type="ftr" sz="quarter" idx="11"/>
          </p:nvPr>
        </p:nvSpPr>
        <p:spPr/>
        <p:txBody>
          <a:bodyPr/>
          <a:lstStyle/>
          <a:p>
            <a:r>
              <a:rPr lang="es-ES"/>
              <a:t>MARÍA GABRIELA ANNONI - 24 DE JUNIO DE 2025</a:t>
            </a:r>
            <a:endParaRPr lang="es-AR"/>
          </a:p>
        </p:txBody>
      </p:sp>
      <p:sp>
        <p:nvSpPr>
          <p:cNvPr id="9" name="Marcador de número de diapositiva 8">
            <a:extLst>
              <a:ext uri="{FF2B5EF4-FFF2-40B4-BE49-F238E27FC236}">
                <a16:creationId xmlns:a16="http://schemas.microsoft.com/office/drawing/2014/main" id="{1E3233D1-BD6C-8B80-C8AE-028CDAFFADDB}"/>
              </a:ext>
            </a:extLst>
          </p:cNvPr>
          <p:cNvSpPr>
            <a:spLocks noGrp="1"/>
          </p:cNvSpPr>
          <p:nvPr>
            <p:ph type="sldNum" sz="quarter" idx="12"/>
          </p:nvPr>
        </p:nvSpPr>
        <p:spPr/>
        <p:txBody>
          <a:bodyPr/>
          <a:lstStyle/>
          <a:p>
            <a:fld id="{28B62DBC-9468-404F-92E0-7CA85C6FA5F0}" type="slidenum">
              <a:rPr lang="es-AR" smtClean="0"/>
              <a:t>‹Nº›</a:t>
            </a:fld>
            <a:endParaRPr lang="es-AR"/>
          </a:p>
        </p:txBody>
      </p:sp>
    </p:spTree>
    <p:extLst>
      <p:ext uri="{BB962C8B-B14F-4D97-AF65-F5344CB8AC3E}">
        <p14:creationId xmlns:p14="http://schemas.microsoft.com/office/powerpoint/2010/main" val="24243281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22D4F6E-141C-8ECB-8EAC-7E5218813E32}"/>
              </a:ext>
            </a:extLst>
          </p:cNvPr>
          <p:cNvSpPr>
            <a:spLocks noGrp="1"/>
          </p:cNvSpPr>
          <p:nvPr>
            <p:ph type="title"/>
          </p:nvPr>
        </p:nvSpPr>
        <p:spPr/>
        <p:txBody>
          <a:bodyPr/>
          <a:lstStyle/>
          <a:p>
            <a:r>
              <a:rPr lang="es-ES"/>
              <a:t>Haga clic para modificar el estilo de título del patrón</a:t>
            </a:r>
            <a:endParaRPr lang="es-AR"/>
          </a:p>
        </p:txBody>
      </p:sp>
      <p:sp>
        <p:nvSpPr>
          <p:cNvPr id="3" name="Marcador de fecha 2">
            <a:extLst>
              <a:ext uri="{FF2B5EF4-FFF2-40B4-BE49-F238E27FC236}">
                <a16:creationId xmlns:a16="http://schemas.microsoft.com/office/drawing/2014/main" id="{7FA54BF0-FB89-351D-3517-6D5AD62E89A9}"/>
              </a:ext>
            </a:extLst>
          </p:cNvPr>
          <p:cNvSpPr>
            <a:spLocks noGrp="1"/>
          </p:cNvSpPr>
          <p:nvPr>
            <p:ph type="dt" sz="half" idx="10"/>
          </p:nvPr>
        </p:nvSpPr>
        <p:spPr/>
        <p:txBody>
          <a:bodyPr/>
          <a:lstStyle/>
          <a:p>
            <a:fld id="{F052AD9E-CFF6-4A49-9929-324A49E9F31B}" type="datetime1">
              <a:rPr lang="es-AR" smtClean="0"/>
              <a:t>30/6/2025</a:t>
            </a:fld>
            <a:endParaRPr lang="es-AR"/>
          </a:p>
        </p:txBody>
      </p:sp>
      <p:sp>
        <p:nvSpPr>
          <p:cNvPr id="4" name="Marcador de pie de página 3">
            <a:extLst>
              <a:ext uri="{FF2B5EF4-FFF2-40B4-BE49-F238E27FC236}">
                <a16:creationId xmlns:a16="http://schemas.microsoft.com/office/drawing/2014/main" id="{AB0F5E84-E519-AF35-845D-DC3F5A4ECD12}"/>
              </a:ext>
            </a:extLst>
          </p:cNvPr>
          <p:cNvSpPr>
            <a:spLocks noGrp="1"/>
          </p:cNvSpPr>
          <p:nvPr>
            <p:ph type="ftr" sz="quarter" idx="11"/>
          </p:nvPr>
        </p:nvSpPr>
        <p:spPr/>
        <p:txBody>
          <a:bodyPr/>
          <a:lstStyle/>
          <a:p>
            <a:r>
              <a:rPr lang="es-ES"/>
              <a:t>MARÍA GABRIELA ANNONI - 24 DE JUNIO DE 2025</a:t>
            </a:r>
            <a:endParaRPr lang="es-AR"/>
          </a:p>
        </p:txBody>
      </p:sp>
      <p:sp>
        <p:nvSpPr>
          <p:cNvPr id="5" name="Marcador de número de diapositiva 4">
            <a:extLst>
              <a:ext uri="{FF2B5EF4-FFF2-40B4-BE49-F238E27FC236}">
                <a16:creationId xmlns:a16="http://schemas.microsoft.com/office/drawing/2014/main" id="{B865266D-8398-41BB-F348-1BC1A5C4BD00}"/>
              </a:ext>
            </a:extLst>
          </p:cNvPr>
          <p:cNvSpPr>
            <a:spLocks noGrp="1"/>
          </p:cNvSpPr>
          <p:nvPr>
            <p:ph type="sldNum" sz="quarter" idx="12"/>
          </p:nvPr>
        </p:nvSpPr>
        <p:spPr/>
        <p:txBody>
          <a:bodyPr/>
          <a:lstStyle/>
          <a:p>
            <a:fld id="{28B62DBC-9468-404F-92E0-7CA85C6FA5F0}" type="slidenum">
              <a:rPr lang="es-AR" smtClean="0"/>
              <a:t>‹Nº›</a:t>
            </a:fld>
            <a:endParaRPr lang="es-AR"/>
          </a:p>
        </p:txBody>
      </p:sp>
    </p:spTree>
    <p:extLst>
      <p:ext uri="{BB962C8B-B14F-4D97-AF65-F5344CB8AC3E}">
        <p14:creationId xmlns:p14="http://schemas.microsoft.com/office/powerpoint/2010/main" val="10873203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298EC01-865F-7B69-56BB-B0D083E4DACB}"/>
              </a:ext>
            </a:extLst>
          </p:cNvPr>
          <p:cNvSpPr>
            <a:spLocks noGrp="1"/>
          </p:cNvSpPr>
          <p:nvPr>
            <p:ph type="dt" sz="half" idx="10"/>
          </p:nvPr>
        </p:nvSpPr>
        <p:spPr/>
        <p:txBody>
          <a:bodyPr/>
          <a:lstStyle/>
          <a:p>
            <a:fld id="{99726F03-9A8C-4099-ADCD-8CB1BD91AE56}" type="datetime1">
              <a:rPr lang="es-AR" smtClean="0"/>
              <a:t>30/6/2025</a:t>
            </a:fld>
            <a:endParaRPr lang="es-AR"/>
          </a:p>
        </p:txBody>
      </p:sp>
      <p:sp>
        <p:nvSpPr>
          <p:cNvPr id="3" name="Marcador de pie de página 2">
            <a:extLst>
              <a:ext uri="{FF2B5EF4-FFF2-40B4-BE49-F238E27FC236}">
                <a16:creationId xmlns:a16="http://schemas.microsoft.com/office/drawing/2014/main" id="{AAD53AE0-23F7-DACB-AF91-CA32F898A55C}"/>
              </a:ext>
            </a:extLst>
          </p:cNvPr>
          <p:cNvSpPr>
            <a:spLocks noGrp="1"/>
          </p:cNvSpPr>
          <p:nvPr>
            <p:ph type="ftr" sz="quarter" idx="11"/>
          </p:nvPr>
        </p:nvSpPr>
        <p:spPr/>
        <p:txBody>
          <a:bodyPr/>
          <a:lstStyle/>
          <a:p>
            <a:r>
              <a:rPr lang="es-ES"/>
              <a:t>MARÍA GABRIELA ANNONI - 24 DE JUNIO DE 2025</a:t>
            </a:r>
            <a:endParaRPr lang="es-AR"/>
          </a:p>
        </p:txBody>
      </p:sp>
      <p:sp>
        <p:nvSpPr>
          <p:cNvPr id="4" name="Marcador de número de diapositiva 3">
            <a:extLst>
              <a:ext uri="{FF2B5EF4-FFF2-40B4-BE49-F238E27FC236}">
                <a16:creationId xmlns:a16="http://schemas.microsoft.com/office/drawing/2014/main" id="{AC49DBC2-42E6-7209-C782-961643A6C49F}"/>
              </a:ext>
            </a:extLst>
          </p:cNvPr>
          <p:cNvSpPr>
            <a:spLocks noGrp="1"/>
          </p:cNvSpPr>
          <p:nvPr>
            <p:ph type="sldNum" sz="quarter" idx="12"/>
          </p:nvPr>
        </p:nvSpPr>
        <p:spPr/>
        <p:txBody>
          <a:bodyPr/>
          <a:lstStyle/>
          <a:p>
            <a:fld id="{28B62DBC-9468-404F-92E0-7CA85C6FA5F0}" type="slidenum">
              <a:rPr lang="es-AR" smtClean="0"/>
              <a:t>‹Nº›</a:t>
            </a:fld>
            <a:endParaRPr lang="es-AR"/>
          </a:p>
        </p:txBody>
      </p:sp>
    </p:spTree>
    <p:extLst>
      <p:ext uri="{BB962C8B-B14F-4D97-AF65-F5344CB8AC3E}">
        <p14:creationId xmlns:p14="http://schemas.microsoft.com/office/powerpoint/2010/main" val="34125360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1B521B2-44AE-0199-6AB3-04B5FE9C991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AR"/>
          </a:p>
        </p:txBody>
      </p:sp>
      <p:sp>
        <p:nvSpPr>
          <p:cNvPr id="3" name="Marcador de contenido 2">
            <a:extLst>
              <a:ext uri="{FF2B5EF4-FFF2-40B4-BE49-F238E27FC236}">
                <a16:creationId xmlns:a16="http://schemas.microsoft.com/office/drawing/2014/main" id="{BDB1F581-CBF5-71A6-427B-A0F2C3ED84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texto 3">
            <a:extLst>
              <a:ext uri="{FF2B5EF4-FFF2-40B4-BE49-F238E27FC236}">
                <a16:creationId xmlns:a16="http://schemas.microsoft.com/office/drawing/2014/main" id="{A6952D50-313A-6F8E-20ED-CF2CB12A11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3BA0FB5-0A09-19E3-5AC7-53F12EAC3A11}"/>
              </a:ext>
            </a:extLst>
          </p:cNvPr>
          <p:cNvSpPr>
            <a:spLocks noGrp="1"/>
          </p:cNvSpPr>
          <p:nvPr>
            <p:ph type="dt" sz="half" idx="10"/>
          </p:nvPr>
        </p:nvSpPr>
        <p:spPr/>
        <p:txBody>
          <a:bodyPr/>
          <a:lstStyle/>
          <a:p>
            <a:fld id="{99C02675-7EC6-44E3-ABFB-E0FD19CE2182}" type="datetime1">
              <a:rPr lang="es-AR" smtClean="0"/>
              <a:t>30/6/2025</a:t>
            </a:fld>
            <a:endParaRPr lang="es-AR"/>
          </a:p>
        </p:txBody>
      </p:sp>
      <p:sp>
        <p:nvSpPr>
          <p:cNvPr id="6" name="Marcador de pie de página 5">
            <a:extLst>
              <a:ext uri="{FF2B5EF4-FFF2-40B4-BE49-F238E27FC236}">
                <a16:creationId xmlns:a16="http://schemas.microsoft.com/office/drawing/2014/main" id="{71CCA588-928D-09C6-8BB5-F6785CC57670}"/>
              </a:ext>
            </a:extLst>
          </p:cNvPr>
          <p:cNvSpPr>
            <a:spLocks noGrp="1"/>
          </p:cNvSpPr>
          <p:nvPr>
            <p:ph type="ftr" sz="quarter" idx="11"/>
          </p:nvPr>
        </p:nvSpPr>
        <p:spPr/>
        <p:txBody>
          <a:bodyPr/>
          <a:lstStyle/>
          <a:p>
            <a:r>
              <a:rPr lang="es-ES"/>
              <a:t>MARÍA GABRIELA ANNONI - 24 DE JUNIO DE 2025</a:t>
            </a:r>
            <a:endParaRPr lang="es-AR"/>
          </a:p>
        </p:txBody>
      </p:sp>
      <p:sp>
        <p:nvSpPr>
          <p:cNvPr id="7" name="Marcador de número de diapositiva 6">
            <a:extLst>
              <a:ext uri="{FF2B5EF4-FFF2-40B4-BE49-F238E27FC236}">
                <a16:creationId xmlns:a16="http://schemas.microsoft.com/office/drawing/2014/main" id="{8FC7F1F4-A602-BCCB-04DF-44F47EF9D5FD}"/>
              </a:ext>
            </a:extLst>
          </p:cNvPr>
          <p:cNvSpPr>
            <a:spLocks noGrp="1"/>
          </p:cNvSpPr>
          <p:nvPr>
            <p:ph type="sldNum" sz="quarter" idx="12"/>
          </p:nvPr>
        </p:nvSpPr>
        <p:spPr/>
        <p:txBody>
          <a:bodyPr/>
          <a:lstStyle/>
          <a:p>
            <a:fld id="{28B62DBC-9468-404F-92E0-7CA85C6FA5F0}" type="slidenum">
              <a:rPr lang="es-AR" smtClean="0"/>
              <a:t>‹Nº›</a:t>
            </a:fld>
            <a:endParaRPr lang="es-AR"/>
          </a:p>
        </p:txBody>
      </p:sp>
    </p:spTree>
    <p:extLst>
      <p:ext uri="{BB962C8B-B14F-4D97-AF65-F5344CB8AC3E}">
        <p14:creationId xmlns:p14="http://schemas.microsoft.com/office/powerpoint/2010/main" val="2285936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444B39-0BBF-4944-A469-8BA710C0C692}"/>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AR"/>
          </a:p>
        </p:txBody>
      </p:sp>
      <p:sp>
        <p:nvSpPr>
          <p:cNvPr id="3" name="Marcador de posición de imagen 2">
            <a:extLst>
              <a:ext uri="{FF2B5EF4-FFF2-40B4-BE49-F238E27FC236}">
                <a16:creationId xmlns:a16="http://schemas.microsoft.com/office/drawing/2014/main" id="{DC72CAF8-FF34-0D39-4A8C-42CDB94FC9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AR"/>
          </a:p>
        </p:txBody>
      </p:sp>
      <p:sp>
        <p:nvSpPr>
          <p:cNvPr id="4" name="Marcador de texto 3">
            <a:extLst>
              <a:ext uri="{FF2B5EF4-FFF2-40B4-BE49-F238E27FC236}">
                <a16:creationId xmlns:a16="http://schemas.microsoft.com/office/drawing/2014/main" id="{92F004B2-24F8-8A7E-4990-487F2850BF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A571A32-D18D-4FB5-2208-B8FD19F4FBD9}"/>
              </a:ext>
            </a:extLst>
          </p:cNvPr>
          <p:cNvSpPr>
            <a:spLocks noGrp="1"/>
          </p:cNvSpPr>
          <p:nvPr>
            <p:ph type="dt" sz="half" idx="10"/>
          </p:nvPr>
        </p:nvSpPr>
        <p:spPr/>
        <p:txBody>
          <a:bodyPr/>
          <a:lstStyle/>
          <a:p>
            <a:fld id="{975AE740-9A05-4535-940D-21C9A579FE17}" type="datetime1">
              <a:rPr lang="es-AR" smtClean="0"/>
              <a:t>30/6/2025</a:t>
            </a:fld>
            <a:endParaRPr lang="es-AR"/>
          </a:p>
        </p:txBody>
      </p:sp>
      <p:sp>
        <p:nvSpPr>
          <p:cNvPr id="6" name="Marcador de pie de página 5">
            <a:extLst>
              <a:ext uri="{FF2B5EF4-FFF2-40B4-BE49-F238E27FC236}">
                <a16:creationId xmlns:a16="http://schemas.microsoft.com/office/drawing/2014/main" id="{BD38A540-213D-C606-ECF0-EE9B965746DC}"/>
              </a:ext>
            </a:extLst>
          </p:cNvPr>
          <p:cNvSpPr>
            <a:spLocks noGrp="1"/>
          </p:cNvSpPr>
          <p:nvPr>
            <p:ph type="ftr" sz="quarter" idx="11"/>
          </p:nvPr>
        </p:nvSpPr>
        <p:spPr/>
        <p:txBody>
          <a:bodyPr/>
          <a:lstStyle/>
          <a:p>
            <a:r>
              <a:rPr lang="es-ES"/>
              <a:t>MARÍA GABRIELA ANNONI - 24 DE JUNIO DE 2025</a:t>
            </a:r>
            <a:endParaRPr lang="es-AR"/>
          </a:p>
        </p:txBody>
      </p:sp>
      <p:sp>
        <p:nvSpPr>
          <p:cNvPr id="7" name="Marcador de número de diapositiva 6">
            <a:extLst>
              <a:ext uri="{FF2B5EF4-FFF2-40B4-BE49-F238E27FC236}">
                <a16:creationId xmlns:a16="http://schemas.microsoft.com/office/drawing/2014/main" id="{B8147D46-4D91-55DF-5BD3-E34D1C99EF54}"/>
              </a:ext>
            </a:extLst>
          </p:cNvPr>
          <p:cNvSpPr>
            <a:spLocks noGrp="1"/>
          </p:cNvSpPr>
          <p:nvPr>
            <p:ph type="sldNum" sz="quarter" idx="12"/>
          </p:nvPr>
        </p:nvSpPr>
        <p:spPr/>
        <p:txBody>
          <a:bodyPr/>
          <a:lstStyle/>
          <a:p>
            <a:fld id="{28B62DBC-9468-404F-92E0-7CA85C6FA5F0}" type="slidenum">
              <a:rPr lang="es-AR" smtClean="0"/>
              <a:t>‹Nº›</a:t>
            </a:fld>
            <a:endParaRPr lang="es-AR"/>
          </a:p>
        </p:txBody>
      </p:sp>
    </p:spTree>
    <p:extLst>
      <p:ext uri="{BB962C8B-B14F-4D97-AF65-F5344CB8AC3E}">
        <p14:creationId xmlns:p14="http://schemas.microsoft.com/office/powerpoint/2010/main" val="31246928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F543FC9-3080-E380-1B1D-3FACF628E2A0}"/>
              </a:ext>
            </a:extLst>
          </p:cNvPr>
          <p:cNvSpPr>
            <a:spLocks noGrp="1"/>
          </p:cNvSpPr>
          <p:nvPr>
            <p:ph type="title"/>
          </p:nvPr>
        </p:nvSpPr>
        <p:spPr/>
        <p:txBody>
          <a:bodyPr/>
          <a:lstStyle/>
          <a:p>
            <a:r>
              <a:rPr lang="es-ES"/>
              <a:t>Haga clic para modificar el estilo de título del patrón</a:t>
            </a:r>
            <a:endParaRPr lang="es-AR"/>
          </a:p>
        </p:txBody>
      </p:sp>
      <p:sp>
        <p:nvSpPr>
          <p:cNvPr id="3" name="Marcador de texto vertical 2">
            <a:extLst>
              <a:ext uri="{FF2B5EF4-FFF2-40B4-BE49-F238E27FC236}">
                <a16:creationId xmlns:a16="http://schemas.microsoft.com/office/drawing/2014/main" id="{B49AB327-A741-7EA5-A61B-B2DFFB7151FF}"/>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a:extLst>
              <a:ext uri="{FF2B5EF4-FFF2-40B4-BE49-F238E27FC236}">
                <a16:creationId xmlns:a16="http://schemas.microsoft.com/office/drawing/2014/main" id="{9B2FEF63-70CA-CCBB-17B0-A7F0A4255BCA}"/>
              </a:ext>
            </a:extLst>
          </p:cNvPr>
          <p:cNvSpPr>
            <a:spLocks noGrp="1"/>
          </p:cNvSpPr>
          <p:nvPr>
            <p:ph type="dt" sz="half" idx="10"/>
          </p:nvPr>
        </p:nvSpPr>
        <p:spPr/>
        <p:txBody>
          <a:bodyPr/>
          <a:lstStyle/>
          <a:p>
            <a:fld id="{3BC8B69B-D166-4953-A305-569602919CEE}" type="datetime1">
              <a:rPr lang="es-AR" smtClean="0"/>
              <a:t>30/6/2025</a:t>
            </a:fld>
            <a:endParaRPr lang="es-AR"/>
          </a:p>
        </p:txBody>
      </p:sp>
      <p:sp>
        <p:nvSpPr>
          <p:cNvPr id="5" name="Marcador de pie de página 4">
            <a:extLst>
              <a:ext uri="{FF2B5EF4-FFF2-40B4-BE49-F238E27FC236}">
                <a16:creationId xmlns:a16="http://schemas.microsoft.com/office/drawing/2014/main" id="{6C73244E-2ED9-8967-501E-2D8042FC5ED7}"/>
              </a:ext>
            </a:extLst>
          </p:cNvPr>
          <p:cNvSpPr>
            <a:spLocks noGrp="1"/>
          </p:cNvSpPr>
          <p:nvPr>
            <p:ph type="ftr" sz="quarter" idx="11"/>
          </p:nvPr>
        </p:nvSpPr>
        <p:spPr/>
        <p:txBody>
          <a:bodyPr/>
          <a:lstStyle/>
          <a:p>
            <a:r>
              <a:rPr lang="es-ES"/>
              <a:t>MARÍA GABRIELA ANNONI - 24 DE JUNIO DE 2025</a:t>
            </a:r>
            <a:endParaRPr lang="es-AR"/>
          </a:p>
        </p:txBody>
      </p:sp>
      <p:sp>
        <p:nvSpPr>
          <p:cNvPr id="6" name="Marcador de número de diapositiva 5">
            <a:extLst>
              <a:ext uri="{FF2B5EF4-FFF2-40B4-BE49-F238E27FC236}">
                <a16:creationId xmlns:a16="http://schemas.microsoft.com/office/drawing/2014/main" id="{054FD197-C57E-0E46-769A-9C9AA97C3EB2}"/>
              </a:ext>
            </a:extLst>
          </p:cNvPr>
          <p:cNvSpPr>
            <a:spLocks noGrp="1"/>
          </p:cNvSpPr>
          <p:nvPr>
            <p:ph type="sldNum" sz="quarter" idx="12"/>
          </p:nvPr>
        </p:nvSpPr>
        <p:spPr/>
        <p:txBody>
          <a:bodyPr/>
          <a:lstStyle/>
          <a:p>
            <a:fld id="{28B62DBC-9468-404F-92E0-7CA85C6FA5F0}" type="slidenum">
              <a:rPr lang="es-AR" smtClean="0"/>
              <a:t>‹Nº›</a:t>
            </a:fld>
            <a:endParaRPr lang="es-AR"/>
          </a:p>
        </p:txBody>
      </p:sp>
    </p:spTree>
    <p:extLst>
      <p:ext uri="{BB962C8B-B14F-4D97-AF65-F5344CB8AC3E}">
        <p14:creationId xmlns:p14="http://schemas.microsoft.com/office/powerpoint/2010/main" val="10900988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EA7DA4C3-9774-1BF2-F59A-637FC138FB90}"/>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AR"/>
          </a:p>
        </p:txBody>
      </p:sp>
      <p:sp>
        <p:nvSpPr>
          <p:cNvPr id="3" name="Marcador de texto vertical 2">
            <a:extLst>
              <a:ext uri="{FF2B5EF4-FFF2-40B4-BE49-F238E27FC236}">
                <a16:creationId xmlns:a16="http://schemas.microsoft.com/office/drawing/2014/main" id="{C55341DB-4B36-2B3D-3164-254B80BD0C3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a:extLst>
              <a:ext uri="{FF2B5EF4-FFF2-40B4-BE49-F238E27FC236}">
                <a16:creationId xmlns:a16="http://schemas.microsoft.com/office/drawing/2014/main" id="{ADA222DA-5EC3-1E91-70F0-E59BE5D26CF9}"/>
              </a:ext>
            </a:extLst>
          </p:cNvPr>
          <p:cNvSpPr>
            <a:spLocks noGrp="1"/>
          </p:cNvSpPr>
          <p:nvPr>
            <p:ph type="dt" sz="half" idx="10"/>
          </p:nvPr>
        </p:nvSpPr>
        <p:spPr/>
        <p:txBody>
          <a:bodyPr/>
          <a:lstStyle/>
          <a:p>
            <a:fld id="{88A02E0A-48EC-4D64-A245-76E59C142C67}" type="datetime1">
              <a:rPr lang="es-AR" smtClean="0"/>
              <a:t>30/6/2025</a:t>
            </a:fld>
            <a:endParaRPr lang="es-AR"/>
          </a:p>
        </p:txBody>
      </p:sp>
      <p:sp>
        <p:nvSpPr>
          <p:cNvPr id="5" name="Marcador de pie de página 4">
            <a:extLst>
              <a:ext uri="{FF2B5EF4-FFF2-40B4-BE49-F238E27FC236}">
                <a16:creationId xmlns:a16="http://schemas.microsoft.com/office/drawing/2014/main" id="{C16F32D1-AB6E-E3B2-A36E-677EDFE9231F}"/>
              </a:ext>
            </a:extLst>
          </p:cNvPr>
          <p:cNvSpPr>
            <a:spLocks noGrp="1"/>
          </p:cNvSpPr>
          <p:nvPr>
            <p:ph type="ftr" sz="quarter" idx="11"/>
          </p:nvPr>
        </p:nvSpPr>
        <p:spPr/>
        <p:txBody>
          <a:bodyPr/>
          <a:lstStyle/>
          <a:p>
            <a:r>
              <a:rPr lang="es-ES"/>
              <a:t>MARÍA GABRIELA ANNONI - 24 DE JUNIO DE 2025</a:t>
            </a:r>
            <a:endParaRPr lang="es-AR"/>
          </a:p>
        </p:txBody>
      </p:sp>
      <p:sp>
        <p:nvSpPr>
          <p:cNvPr id="6" name="Marcador de número de diapositiva 5">
            <a:extLst>
              <a:ext uri="{FF2B5EF4-FFF2-40B4-BE49-F238E27FC236}">
                <a16:creationId xmlns:a16="http://schemas.microsoft.com/office/drawing/2014/main" id="{7CA06785-5CC9-345C-EEF6-5BCAB10B90E7}"/>
              </a:ext>
            </a:extLst>
          </p:cNvPr>
          <p:cNvSpPr>
            <a:spLocks noGrp="1"/>
          </p:cNvSpPr>
          <p:nvPr>
            <p:ph type="sldNum" sz="quarter" idx="12"/>
          </p:nvPr>
        </p:nvSpPr>
        <p:spPr/>
        <p:txBody>
          <a:bodyPr/>
          <a:lstStyle/>
          <a:p>
            <a:fld id="{28B62DBC-9468-404F-92E0-7CA85C6FA5F0}" type="slidenum">
              <a:rPr lang="es-AR" smtClean="0"/>
              <a:t>‹Nº›</a:t>
            </a:fld>
            <a:endParaRPr lang="es-AR"/>
          </a:p>
        </p:txBody>
      </p:sp>
    </p:spTree>
    <p:extLst>
      <p:ext uri="{BB962C8B-B14F-4D97-AF65-F5344CB8AC3E}">
        <p14:creationId xmlns:p14="http://schemas.microsoft.com/office/powerpoint/2010/main" val="13122979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6DD466B6-21D0-9B56-A301-61F799F9C87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AR"/>
          </a:p>
        </p:txBody>
      </p:sp>
      <p:sp>
        <p:nvSpPr>
          <p:cNvPr id="3" name="Marcador de texto 2">
            <a:extLst>
              <a:ext uri="{FF2B5EF4-FFF2-40B4-BE49-F238E27FC236}">
                <a16:creationId xmlns:a16="http://schemas.microsoft.com/office/drawing/2014/main" id="{E71CC3B0-D995-3417-306E-FDE5258AA88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a:extLst>
              <a:ext uri="{FF2B5EF4-FFF2-40B4-BE49-F238E27FC236}">
                <a16:creationId xmlns:a16="http://schemas.microsoft.com/office/drawing/2014/main" id="{37CE89EE-49AA-D4F4-4374-93B9552BA95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28BEB9A-A69F-4E6D-AD77-83DCA2D3C6A1}" type="datetime1">
              <a:rPr lang="es-AR" smtClean="0"/>
              <a:t>30/6/2025</a:t>
            </a:fld>
            <a:endParaRPr lang="es-AR"/>
          </a:p>
        </p:txBody>
      </p:sp>
      <p:sp>
        <p:nvSpPr>
          <p:cNvPr id="5" name="Marcador de pie de página 4">
            <a:extLst>
              <a:ext uri="{FF2B5EF4-FFF2-40B4-BE49-F238E27FC236}">
                <a16:creationId xmlns:a16="http://schemas.microsoft.com/office/drawing/2014/main" id="{C3784E47-6B2E-B8B7-44EB-5117D3CDD2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s-ES"/>
              <a:t>MARÍA GABRIELA ANNONI - 24 DE JUNIO DE 2025</a:t>
            </a:r>
            <a:endParaRPr lang="es-AR"/>
          </a:p>
        </p:txBody>
      </p:sp>
      <p:sp>
        <p:nvSpPr>
          <p:cNvPr id="6" name="Marcador de número de diapositiva 5">
            <a:extLst>
              <a:ext uri="{FF2B5EF4-FFF2-40B4-BE49-F238E27FC236}">
                <a16:creationId xmlns:a16="http://schemas.microsoft.com/office/drawing/2014/main" id="{3CBDE24A-B31C-147E-F5F7-9FD2B10B70F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8B62DBC-9468-404F-92E0-7CA85C6FA5F0}" type="slidenum">
              <a:rPr lang="es-AR" smtClean="0"/>
              <a:t>‹Nº›</a:t>
            </a:fld>
            <a:endParaRPr lang="es-AR"/>
          </a:p>
        </p:txBody>
      </p:sp>
    </p:spTree>
    <p:extLst>
      <p:ext uri="{BB962C8B-B14F-4D97-AF65-F5344CB8AC3E}">
        <p14:creationId xmlns:p14="http://schemas.microsoft.com/office/powerpoint/2010/main" val="28555466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7553A8-990B-440B-2233-A0C8DE2CBCC0}"/>
              </a:ext>
            </a:extLst>
          </p:cNvPr>
          <p:cNvSpPr>
            <a:spLocks noGrp="1"/>
          </p:cNvSpPr>
          <p:nvPr>
            <p:ph type="ctrTitle"/>
          </p:nvPr>
        </p:nvSpPr>
        <p:spPr>
          <a:xfrm>
            <a:off x="1524000" y="1122363"/>
            <a:ext cx="9144000" cy="1011237"/>
          </a:xfrm>
        </p:spPr>
        <p:txBody>
          <a:bodyPr>
            <a:normAutofit/>
          </a:bodyPr>
          <a:lstStyle/>
          <a:p>
            <a:r>
              <a:rPr lang="es-ES" sz="4000" dirty="0">
                <a:latin typeface="Arial Black" panose="020B0A04020102020204" pitchFamily="34" charset="0"/>
              </a:rPr>
              <a:t>ESCRIBANOS PÚBLICOS</a:t>
            </a:r>
            <a:endParaRPr lang="es-AR" sz="4000" dirty="0">
              <a:latin typeface="Arial Black" panose="020B0A04020102020204" pitchFamily="34" charset="0"/>
            </a:endParaRPr>
          </a:p>
        </p:txBody>
      </p:sp>
      <p:sp>
        <p:nvSpPr>
          <p:cNvPr id="3" name="Subtítulo 2">
            <a:extLst>
              <a:ext uri="{FF2B5EF4-FFF2-40B4-BE49-F238E27FC236}">
                <a16:creationId xmlns:a16="http://schemas.microsoft.com/office/drawing/2014/main" id="{52A4D83F-F9D2-002D-6300-3E1B9786E438}"/>
              </a:ext>
            </a:extLst>
          </p:cNvPr>
          <p:cNvSpPr>
            <a:spLocks noGrp="1"/>
          </p:cNvSpPr>
          <p:nvPr>
            <p:ph type="subTitle" idx="1"/>
          </p:nvPr>
        </p:nvSpPr>
        <p:spPr>
          <a:xfrm>
            <a:off x="1524000" y="2362200"/>
            <a:ext cx="9144000" cy="3674533"/>
          </a:xfrm>
        </p:spPr>
        <p:txBody>
          <a:bodyPr>
            <a:normAutofit/>
          </a:bodyPr>
          <a:lstStyle/>
          <a:p>
            <a:endParaRPr lang="es-ES" sz="2800" dirty="0">
              <a:latin typeface="Arial Black" panose="020B0A04020102020204" pitchFamily="34" charset="0"/>
            </a:endParaRPr>
          </a:p>
          <a:p>
            <a:endParaRPr lang="es-ES" sz="2800" dirty="0">
              <a:latin typeface="Arial Black" panose="020B0A04020102020204" pitchFamily="34" charset="0"/>
            </a:endParaRPr>
          </a:p>
          <a:p>
            <a:r>
              <a:rPr lang="es-ES" sz="2800">
                <a:latin typeface="Arial Black" panose="020B0A04020102020204" pitchFamily="34" charset="0"/>
              </a:rPr>
              <a:t>   ACTUALIZACIÓN </a:t>
            </a:r>
            <a:endParaRPr lang="es-ES" sz="2800" dirty="0">
              <a:latin typeface="Arial Black" panose="020B0A04020102020204" pitchFamily="34" charset="0"/>
            </a:endParaRPr>
          </a:p>
          <a:p>
            <a:pPr marL="457200" indent="-457200">
              <a:buFont typeface="Arial" panose="020B0604020202020204" pitchFamily="34" charset="0"/>
              <a:buChar char="•"/>
            </a:pPr>
            <a:r>
              <a:rPr lang="es-AR" sz="2800" dirty="0">
                <a:latin typeface="Arial Black" panose="020B0A04020102020204" pitchFamily="34" charset="0"/>
              </a:rPr>
              <a:t>UIF</a:t>
            </a:r>
          </a:p>
          <a:p>
            <a:pPr marL="457200" indent="-457200">
              <a:buFont typeface="Arial" panose="020B0604020202020204" pitchFamily="34" charset="0"/>
              <a:buChar char="•"/>
            </a:pPr>
            <a:r>
              <a:rPr lang="es-AR" sz="2800" dirty="0">
                <a:latin typeface="Arial Black" panose="020B0A04020102020204" pitchFamily="34" charset="0"/>
              </a:rPr>
              <a:t>ARCA</a:t>
            </a:r>
          </a:p>
          <a:p>
            <a:pPr marL="457200" indent="-457200">
              <a:buFont typeface="Arial" panose="020B0604020202020204" pitchFamily="34" charset="0"/>
              <a:buChar char="•"/>
            </a:pPr>
            <a:r>
              <a:rPr lang="es-AR" sz="2800" dirty="0">
                <a:latin typeface="Arial Black" panose="020B0A04020102020204" pitchFamily="34" charset="0"/>
              </a:rPr>
              <a:t>API</a:t>
            </a:r>
          </a:p>
          <a:p>
            <a:endParaRPr lang="es-AR" sz="2800" dirty="0">
              <a:latin typeface="Arial Black" panose="020B0A04020102020204" pitchFamily="34" charset="0"/>
            </a:endParaRPr>
          </a:p>
          <a:p>
            <a:endParaRPr lang="es-AR" sz="2800" dirty="0">
              <a:latin typeface="Arial Black" panose="020B0A04020102020204" pitchFamily="34" charset="0"/>
            </a:endParaRPr>
          </a:p>
        </p:txBody>
      </p:sp>
      <p:sp>
        <p:nvSpPr>
          <p:cNvPr id="4" name="Marcador de pie de página 3">
            <a:extLst>
              <a:ext uri="{FF2B5EF4-FFF2-40B4-BE49-F238E27FC236}">
                <a16:creationId xmlns:a16="http://schemas.microsoft.com/office/drawing/2014/main" id="{3E0AC032-B63D-545C-951C-A1CCC99D5716}"/>
              </a:ext>
            </a:extLst>
          </p:cNvPr>
          <p:cNvSpPr>
            <a:spLocks noGrp="1"/>
          </p:cNvSpPr>
          <p:nvPr>
            <p:ph type="ftr" sz="quarter" idx="11"/>
          </p:nvPr>
        </p:nvSpPr>
        <p:spPr/>
        <p:txBody>
          <a:bodyPr/>
          <a:lstStyle/>
          <a:p>
            <a:r>
              <a:rPr lang="es-ES"/>
              <a:t>MARÍA GABRIELA ANNONI - 24 DE JUNIO DE 2025</a:t>
            </a:r>
            <a:endParaRPr lang="es-AR"/>
          </a:p>
        </p:txBody>
      </p:sp>
    </p:spTree>
    <p:extLst>
      <p:ext uri="{BB962C8B-B14F-4D97-AF65-F5344CB8AC3E}">
        <p14:creationId xmlns:p14="http://schemas.microsoft.com/office/powerpoint/2010/main" val="4894895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56EB29-2A18-DA23-BB69-5C6AAFD59BC4}"/>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88B9ABA1-CBB1-F99A-9B90-210936AE1F7F}"/>
              </a:ext>
            </a:extLst>
          </p:cNvPr>
          <p:cNvSpPr>
            <a:spLocks noGrp="1"/>
          </p:cNvSpPr>
          <p:nvPr>
            <p:ph type="ctrTitle"/>
          </p:nvPr>
        </p:nvSpPr>
        <p:spPr>
          <a:xfrm>
            <a:off x="1524000" y="635000"/>
            <a:ext cx="9144000" cy="1337734"/>
          </a:xfrm>
        </p:spPr>
        <p:txBody>
          <a:bodyPr>
            <a:normAutofit/>
          </a:bodyPr>
          <a:lstStyle/>
          <a:p>
            <a:r>
              <a:rPr lang="es-ES" sz="3200" dirty="0">
                <a:latin typeface="Arial Black" panose="020B0A04020102020204" pitchFamily="34" charset="0"/>
              </a:rPr>
              <a:t>UIF – CUÁNDO SON SUJETOS OBLIGADOS LOS ESCRIBANOS</a:t>
            </a:r>
            <a:endParaRPr lang="es-AR" sz="3200" dirty="0">
              <a:latin typeface="Arial Black" panose="020B0A04020102020204" pitchFamily="34" charset="0"/>
            </a:endParaRPr>
          </a:p>
        </p:txBody>
      </p:sp>
      <p:sp>
        <p:nvSpPr>
          <p:cNvPr id="3" name="Subtítulo 2">
            <a:extLst>
              <a:ext uri="{FF2B5EF4-FFF2-40B4-BE49-F238E27FC236}">
                <a16:creationId xmlns:a16="http://schemas.microsoft.com/office/drawing/2014/main" id="{001304C2-4004-0646-5052-8AD0FE0A202E}"/>
              </a:ext>
            </a:extLst>
          </p:cNvPr>
          <p:cNvSpPr>
            <a:spLocks noGrp="1"/>
          </p:cNvSpPr>
          <p:nvPr>
            <p:ph type="subTitle" idx="1"/>
          </p:nvPr>
        </p:nvSpPr>
        <p:spPr>
          <a:xfrm>
            <a:off x="1524000" y="2362200"/>
            <a:ext cx="9144000" cy="3674533"/>
          </a:xfrm>
        </p:spPr>
        <p:txBody>
          <a:bodyPr>
            <a:normAutofit/>
          </a:bodyPr>
          <a:lstStyle/>
          <a:p>
            <a:endParaRPr lang="es-ES" sz="2800" dirty="0">
              <a:latin typeface="Arial Black" panose="020B0A04020102020204" pitchFamily="34" charset="0"/>
            </a:endParaRPr>
          </a:p>
          <a:p>
            <a:endParaRPr lang="es-ES" sz="2800" dirty="0">
              <a:latin typeface="Arial Black" panose="020B0A04020102020204" pitchFamily="34" charset="0"/>
            </a:endParaRPr>
          </a:p>
          <a:p>
            <a:r>
              <a:rPr lang="es-ES" sz="2800" b="1" dirty="0">
                <a:latin typeface="Aptos Display" panose="020B0004020202020204" pitchFamily="34" charset="0"/>
              </a:rPr>
              <a:t>EXCLUSIVAMENTE cuando se instrumentan ACTIVIDADES ESPECÍFICAS por ACTO PROTOCOLAR </a:t>
            </a:r>
          </a:p>
        </p:txBody>
      </p:sp>
      <p:sp>
        <p:nvSpPr>
          <p:cNvPr id="4" name="Marcador de pie de página 3">
            <a:extLst>
              <a:ext uri="{FF2B5EF4-FFF2-40B4-BE49-F238E27FC236}">
                <a16:creationId xmlns:a16="http://schemas.microsoft.com/office/drawing/2014/main" id="{532F9A9B-2109-B1D2-ED8F-3D96DDEF5647}"/>
              </a:ext>
            </a:extLst>
          </p:cNvPr>
          <p:cNvSpPr>
            <a:spLocks noGrp="1"/>
          </p:cNvSpPr>
          <p:nvPr>
            <p:ph type="ftr" sz="quarter" idx="11"/>
          </p:nvPr>
        </p:nvSpPr>
        <p:spPr/>
        <p:txBody>
          <a:bodyPr/>
          <a:lstStyle/>
          <a:p>
            <a:r>
              <a:rPr lang="es-ES"/>
              <a:t>MARÍA GABRIELA ANNONI - 24 DE JUNIO DE 2025</a:t>
            </a:r>
            <a:endParaRPr lang="es-AR"/>
          </a:p>
        </p:txBody>
      </p:sp>
    </p:spTree>
    <p:extLst>
      <p:ext uri="{BB962C8B-B14F-4D97-AF65-F5344CB8AC3E}">
        <p14:creationId xmlns:p14="http://schemas.microsoft.com/office/powerpoint/2010/main" val="37062369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043F90-3535-8C7D-8B78-B35B89C14883}"/>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61C6698B-D60E-457D-9C75-DECC8879E428}"/>
              </a:ext>
            </a:extLst>
          </p:cNvPr>
          <p:cNvSpPr>
            <a:spLocks noGrp="1"/>
          </p:cNvSpPr>
          <p:nvPr>
            <p:ph type="ctrTitle"/>
          </p:nvPr>
        </p:nvSpPr>
        <p:spPr>
          <a:xfrm>
            <a:off x="1524000" y="635000"/>
            <a:ext cx="9144000" cy="1337734"/>
          </a:xfrm>
        </p:spPr>
        <p:txBody>
          <a:bodyPr>
            <a:normAutofit/>
          </a:bodyPr>
          <a:lstStyle/>
          <a:p>
            <a:r>
              <a:rPr lang="es-ES" sz="4000" dirty="0">
                <a:latin typeface="Arial Black" panose="020B0A04020102020204" pitchFamily="34" charset="0"/>
              </a:rPr>
              <a:t>UIF – ACTIVIDADES ESPECÍFICAS</a:t>
            </a:r>
            <a:endParaRPr lang="es-AR" sz="4000" dirty="0">
              <a:latin typeface="Arial Black" panose="020B0A04020102020204" pitchFamily="34" charset="0"/>
            </a:endParaRPr>
          </a:p>
        </p:txBody>
      </p:sp>
      <p:sp>
        <p:nvSpPr>
          <p:cNvPr id="3" name="Subtítulo 2">
            <a:extLst>
              <a:ext uri="{FF2B5EF4-FFF2-40B4-BE49-F238E27FC236}">
                <a16:creationId xmlns:a16="http://schemas.microsoft.com/office/drawing/2014/main" id="{9FFBBC33-A836-4C57-3A2F-578FB7212559}"/>
              </a:ext>
            </a:extLst>
          </p:cNvPr>
          <p:cNvSpPr>
            <a:spLocks noGrp="1"/>
          </p:cNvSpPr>
          <p:nvPr>
            <p:ph type="subTitle" idx="1"/>
          </p:nvPr>
        </p:nvSpPr>
        <p:spPr>
          <a:xfrm>
            <a:off x="787400" y="2362200"/>
            <a:ext cx="10261600" cy="3725333"/>
          </a:xfrm>
        </p:spPr>
        <p:txBody>
          <a:bodyPr>
            <a:normAutofit/>
          </a:bodyPr>
          <a:lstStyle/>
          <a:p>
            <a:pPr marL="342900" indent="-342900" algn="l">
              <a:buAutoNum type="arabicPeriod"/>
            </a:pPr>
            <a:r>
              <a:rPr lang="es-ES" sz="2000" dirty="0">
                <a:latin typeface="Aptos Display" panose="020B0004020202020204" pitchFamily="34" charset="0"/>
              </a:rPr>
              <a:t>Compraventa de inmuebles por monto superior a 700 SMVM (</a:t>
            </a:r>
            <a:r>
              <a:rPr lang="es-ES" sz="1400" dirty="0">
                <a:latin typeface="Aptos Display" panose="020B0004020202020204" pitchFamily="34" charset="0"/>
              </a:rPr>
              <a:t>AL PRIMER SEMESTRE SE APLICA SMVM AL 31/12 ANTERIOR Y AL SEGUNDO SEMESTRE EL SMVM AL 30/6 DEL MISMO AÑO)</a:t>
            </a:r>
            <a:endParaRPr lang="es-ES" sz="2000" dirty="0">
              <a:latin typeface="Aptos Display" panose="020B0004020202020204" pitchFamily="34" charset="0"/>
            </a:endParaRPr>
          </a:p>
          <a:p>
            <a:pPr algn="l"/>
            <a:endParaRPr lang="es-ES" sz="2000" dirty="0">
              <a:latin typeface="Aptos Display" panose="020B0004020202020204" pitchFamily="34" charset="0"/>
            </a:endParaRPr>
          </a:p>
          <a:p>
            <a:pPr algn="l"/>
            <a:r>
              <a:rPr lang="es-ES" sz="2000" dirty="0">
                <a:latin typeface="Aptos Display" panose="020B0004020202020204" pitchFamily="34" charset="0"/>
              </a:rPr>
              <a:t>2.  Aportes a personas jurídicas y otras estructuras jurídicas</a:t>
            </a:r>
          </a:p>
          <a:p>
            <a:pPr algn="l"/>
            <a:endParaRPr lang="es-ES" sz="2000" dirty="0">
              <a:latin typeface="Aptos Display" panose="020B0004020202020204" pitchFamily="34" charset="0"/>
            </a:endParaRPr>
          </a:p>
          <a:p>
            <a:pPr algn="l"/>
            <a:r>
              <a:rPr lang="es-ES" sz="2000" dirty="0">
                <a:latin typeface="Aptos Display" panose="020B0004020202020204" pitchFamily="34" charset="0"/>
              </a:rPr>
              <a:t>3.  Cesión de participación en personas jurídicas y otras estructuras  jurídicas</a:t>
            </a:r>
          </a:p>
          <a:p>
            <a:pPr algn="l"/>
            <a:endParaRPr lang="es-ES" sz="2000" dirty="0">
              <a:latin typeface="Aptos Display" panose="020B0004020202020204" pitchFamily="34" charset="0"/>
            </a:endParaRPr>
          </a:p>
          <a:p>
            <a:pPr algn="l"/>
            <a:r>
              <a:rPr lang="es-ES" sz="2000" dirty="0">
                <a:latin typeface="Aptos Display" panose="020B0004020202020204" pitchFamily="34" charset="0"/>
              </a:rPr>
              <a:t>4.  Compraventa de negocios jurídicos</a:t>
            </a:r>
          </a:p>
          <a:p>
            <a:endParaRPr lang="es-ES" sz="1700" dirty="0">
              <a:latin typeface="Arial Black" panose="020B0A04020102020204" pitchFamily="34" charset="0"/>
            </a:endParaRPr>
          </a:p>
          <a:p>
            <a:endParaRPr lang="es-ES" sz="2800" dirty="0">
              <a:latin typeface="Arial Black" panose="020B0A04020102020204" pitchFamily="34" charset="0"/>
            </a:endParaRPr>
          </a:p>
        </p:txBody>
      </p:sp>
      <p:sp>
        <p:nvSpPr>
          <p:cNvPr id="4" name="Marcador de pie de página 3">
            <a:extLst>
              <a:ext uri="{FF2B5EF4-FFF2-40B4-BE49-F238E27FC236}">
                <a16:creationId xmlns:a16="http://schemas.microsoft.com/office/drawing/2014/main" id="{5EEC02EE-360C-2A99-4114-908FFA2A3A95}"/>
              </a:ext>
            </a:extLst>
          </p:cNvPr>
          <p:cNvSpPr>
            <a:spLocks noGrp="1"/>
          </p:cNvSpPr>
          <p:nvPr>
            <p:ph type="ftr" sz="quarter" idx="11"/>
          </p:nvPr>
        </p:nvSpPr>
        <p:spPr/>
        <p:txBody>
          <a:bodyPr/>
          <a:lstStyle/>
          <a:p>
            <a:r>
              <a:rPr lang="es-ES"/>
              <a:t>MARÍA GABRIELA ANNONI - 24 DE JUNIO DE 2025</a:t>
            </a:r>
            <a:endParaRPr lang="es-AR"/>
          </a:p>
        </p:txBody>
      </p:sp>
    </p:spTree>
    <p:extLst>
      <p:ext uri="{BB962C8B-B14F-4D97-AF65-F5344CB8AC3E}">
        <p14:creationId xmlns:p14="http://schemas.microsoft.com/office/powerpoint/2010/main" val="4409300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61A4084-C39D-7735-B711-5B7115B348FC}"/>
              </a:ext>
            </a:extLst>
          </p:cNvPr>
          <p:cNvSpPr>
            <a:spLocks noGrp="1"/>
          </p:cNvSpPr>
          <p:nvPr>
            <p:ph type="title"/>
          </p:nvPr>
        </p:nvSpPr>
        <p:spPr>
          <a:xfrm>
            <a:off x="838200" y="365125"/>
            <a:ext cx="10515600" cy="752475"/>
          </a:xfrm>
        </p:spPr>
        <p:txBody>
          <a:bodyPr>
            <a:normAutofit/>
          </a:bodyPr>
          <a:lstStyle/>
          <a:p>
            <a:pPr algn="ctr"/>
            <a:r>
              <a:rPr lang="es-ES" sz="2800" dirty="0">
                <a:latin typeface="Arial Black" panose="020B0A04020102020204" pitchFamily="34" charset="0"/>
              </a:rPr>
              <a:t>UIF – RESUMEN PROCEDIMIENTO Y OBLIGACIONES</a:t>
            </a:r>
            <a:endParaRPr lang="es-AR" sz="2800" dirty="0">
              <a:latin typeface="Arial Black" panose="020B0A04020102020204" pitchFamily="34" charset="0"/>
            </a:endParaRPr>
          </a:p>
        </p:txBody>
      </p:sp>
      <p:sp>
        <p:nvSpPr>
          <p:cNvPr id="3" name="Marcador de contenido 2">
            <a:extLst>
              <a:ext uri="{FF2B5EF4-FFF2-40B4-BE49-F238E27FC236}">
                <a16:creationId xmlns:a16="http://schemas.microsoft.com/office/drawing/2014/main" id="{AAC7A725-F737-6150-6D28-76FCBDB50E84}"/>
              </a:ext>
            </a:extLst>
          </p:cNvPr>
          <p:cNvSpPr>
            <a:spLocks noGrp="1"/>
          </p:cNvSpPr>
          <p:nvPr>
            <p:ph idx="1"/>
          </p:nvPr>
        </p:nvSpPr>
        <p:spPr>
          <a:xfrm>
            <a:off x="838200" y="1117600"/>
            <a:ext cx="10515600" cy="5059363"/>
          </a:xfrm>
        </p:spPr>
        <p:txBody>
          <a:bodyPr>
            <a:normAutofit lnSpcReduction="10000"/>
          </a:bodyPr>
          <a:lstStyle/>
          <a:p>
            <a:endParaRPr lang="es-ES" sz="400" dirty="0">
              <a:latin typeface="Arial Black" panose="020B0A04020102020204" pitchFamily="34" charset="0"/>
            </a:endParaRPr>
          </a:p>
          <a:p>
            <a:pPr marL="457200" indent="-457200">
              <a:buAutoNum type="arabicPeriod"/>
            </a:pPr>
            <a:r>
              <a:rPr lang="es-ES" sz="1400" b="1" dirty="0">
                <a:latin typeface="Aptos" panose="020B0004020202020204" pitchFamily="34" charset="0"/>
              </a:rPr>
              <a:t>DEFINIR PERFIL DEL CLIENTE (IDENTIFICACIÓN + ACTIVIDAD + ORIGEN FONDOS + PEP + DECLARACION SUJETO OBLIGADO)</a:t>
            </a:r>
          </a:p>
          <a:p>
            <a:pPr marL="457200" indent="-457200">
              <a:buAutoNum type="arabicPeriod"/>
            </a:pPr>
            <a:r>
              <a:rPr lang="es-ES" sz="1400" b="1" dirty="0">
                <a:latin typeface="Aptos" panose="020B0004020202020204" pitchFamily="34" charset="0"/>
              </a:rPr>
              <a:t>CONTROLAR SI EL CLIENTE O BENEFICIARIO FINAL ESTÁ EN </a:t>
            </a:r>
            <a:r>
              <a:rPr lang="es-ES" sz="1400" b="1" dirty="0" err="1">
                <a:latin typeface="Aptos" panose="020B0004020202020204" pitchFamily="34" charset="0"/>
              </a:rPr>
              <a:t>RePET</a:t>
            </a:r>
            <a:r>
              <a:rPr lang="es-ES" sz="1400" b="1" dirty="0">
                <a:latin typeface="Aptos" panose="020B0004020202020204" pitchFamily="34" charset="0"/>
              </a:rPr>
              <a:t> PREVIO A LA OPERACIÓN (RFT POR OPERACIÓN TENTADA O REALIZADA)</a:t>
            </a:r>
          </a:p>
          <a:p>
            <a:pPr marL="457200" indent="-457200">
              <a:buAutoNum type="arabicPeriod"/>
            </a:pPr>
            <a:r>
              <a:rPr lang="es-ES" sz="1400" b="1" dirty="0">
                <a:latin typeface="Aptos" panose="020B0004020202020204" pitchFamily="34" charset="0"/>
              </a:rPr>
              <a:t>ANÁLISIS DE LA OPERACIÓN RESPECTO DEL CLIENTE</a:t>
            </a:r>
          </a:p>
          <a:p>
            <a:pPr marL="457200" indent="-457200">
              <a:buAutoNum type="arabicPeriod"/>
            </a:pPr>
            <a:r>
              <a:rPr lang="es-ES" sz="1400" b="1" dirty="0">
                <a:latin typeface="Aptos" panose="020B0004020202020204" pitchFamily="34" charset="0"/>
              </a:rPr>
              <a:t>VERIFICAR  EN MANUAL DE PREVENCIÓN FACTORES DE RIESGO (PAG. 33 A 35)</a:t>
            </a:r>
          </a:p>
          <a:p>
            <a:pPr marL="457200" indent="-457200">
              <a:buAutoNum type="arabicPeriod"/>
            </a:pPr>
            <a:r>
              <a:rPr lang="es-ES" sz="1400" b="1" dirty="0">
                <a:latin typeface="Aptos" panose="020B0004020202020204" pitchFamily="34" charset="0"/>
              </a:rPr>
              <a:t>CALIFICAR AL CLIENTE RESPECTO DEL RIESGO: BAJO, MEDIO O ALTO </a:t>
            </a:r>
          </a:p>
          <a:p>
            <a:pPr marL="457200" indent="-457200">
              <a:buAutoNum type="arabicPeriod"/>
            </a:pPr>
            <a:r>
              <a:rPr lang="es-ES" sz="1400" b="1" dirty="0">
                <a:latin typeface="Aptos" panose="020B0004020202020204" pitchFamily="34" charset="0"/>
              </a:rPr>
              <a:t>SOLICITAR DOCUMENTACIÓN RESPALDATORIA (NO FISCAL). OPTATIVO SI EL RIESGO ES BAJO. OBLIGATORIO SI ES MEDIO O ALTO</a:t>
            </a:r>
          </a:p>
          <a:p>
            <a:pPr marL="457200" indent="-457200">
              <a:buAutoNum type="arabicPeriod"/>
            </a:pPr>
            <a:r>
              <a:rPr lang="es-ES" sz="1400" b="1" dirty="0">
                <a:latin typeface="Aptos" panose="020B0004020202020204" pitchFamily="34" charset="0"/>
              </a:rPr>
              <a:t>LLEVAR REGISTRO EN CASO DE OPERACIONES INUSUALES. SI NO SE DESBARATA LA INUSUALIDAD, ROS EN 24 HS.</a:t>
            </a:r>
          </a:p>
          <a:p>
            <a:pPr marL="457200" indent="-457200">
              <a:buAutoNum type="arabicPeriod"/>
            </a:pPr>
            <a:r>
              <a:rPr lang="es-ES" sz="1400" b="1" dirty="0">
                <a:latin typeface="Aptos" panose="020B0004020202020204" pitchFamily="34" charset="0"/>
              </a:rPr>
              <a:t>RSM MENSUALMENTE, HASTA EL DÍA 15 DEL MES SIGUIENTE.  SE INFORMAN COMPRAVENTAS DE INMUEBLES SUPERIORES A 750 SMVM EN EFECTIVO, CONSTITUCIÓN DE SOCIEDADES Y FIDEICOMISOS, CESIÓN DE PARTICIPACIONES SOCIETARIAS, COMPRAVENTA INMUEBLES DE SEGURIDAD-FRONTERA POR MÁS DE 700 SMVM</a:t>
            </a:r>
          </a:p>
          <a:p>
            <a:pPr marL="457200" indent="-457200">
              <a:buAutoNum type="arabicPeriod"/>
            </a:pPr>
            <a:r>
              <a:rPr lang="es-ES" sz="1400" b="1" dirty="0">
                <a:latin typeface="Aptos" panose="020B0004020202020204" pitchFamily="34" charset="0"/>
              </a:rPr>
              <a:t>ROS (REPORTE DE OPERACIÓN SOSPECHOSA) DENTRO DE LAS 24 HS. CON PLAZO MÁXIMO DE 90 DÍAS DESDE LA ESCRITURA</a:t>
            </a:r>
          </a:p>
          <a:p>
            <a:pPr marL="457200" indent="-457200">
              <a:buAutoNum type="arabicPeriod"/>
            </a:pPr>
            <a:r>
              <a:rPr lang="es-ES" sz="1400" b="1" dirty="0">
                <a:latin typeface="Aptos" panose="020B0004020202020204" pitchFamily="34" charset="0"/>
              </a:rPr>
              <a:t>RSA (REPORTE SISTEMÁTICO ANUAL)</a:t>
            </a:r>
          </a:p>
          <a:p>
            <a:pPr marL="457200" indent="-457200">
              <a:buAutoNum type="arabicPeriod"/>
            </a:pPr>
            <a:r>
              <a:rPr lang="es-ES" sz="1400" b="1" dirty="0">
                <a:latin typeface="Aptos" panose="020B0004020202020204" pitchFamily="34" charset="0"/>
              </a:rPr>
              <a:t>INFORME DE AUTOEVALUACIÓN ANUAL, QUE SE PRESENTA BIENALMENTE ANTE UIF</a:t>
            </a:r>
          </a:p>
          <a:p>
            <a:pPr marL="457200" indent="-457200">
              <a:buAutoNum type="arabicPeriod"/>
            </a:pPr>
            <a:r>
              <a:rPr lang="es-ES" sz="1400" b="1" dirty="0">
                <a:latin typeface="Aptos" panose="020B0004020202020204" pitchFamily="34" charset="0"/>
              </a:rPr>
              <a:t>REVISIÓN EXTERNA INDEPENDIENTE: A CARGO DEL COLEGIO DE ESCRIBANOS</a:t>
            </a:r>
            <a:endParaRPr lang="es-ES" sz="2000" b="1" dirty="0">
              <a:latin typeface="Aptos" panose="020B0004020202020204" pitchFamily="34" charset="0"/>
            </a:endParaRPr>
          </a:p>
          <a:p>
            <a:pPr marL="0" indent="0">
              <a:buNone/>
            </a:pPr>
            <a:endParaRPr lang="es-ES" sz="2000" b="1" dirty="0">
              <a:latin typeface="Arial Black" panose="020B0A04020102020204" pitchFamily="34" charset="0"/>
            </a:endParaRPr>
          </a:p>
          <a:p>
            <a:pPr marL="0" indent="0">
              <a:buNone/>
            </a:pPr>
            <a:endParaRPr lang="es-ES" sz="1600" b="1" dirty="0">
              <a:latin typeface="Arial Black" panose="020B0A04020102020204" pitchFamily="34" charset="0"/>
            </a:endParaRPr>
          </a:p>
          <a:p>
            <a:endParaRPr lang="es-ES" sz="1600" b="1" dirty="0">
              <a:latin typeface="Arial Black" panose="020B0A04020102020204" pitchFamily="34" charset="0"/>
            </a:endParaRPr>
          </a:p>
          <a:p>
            <a:pPr marL="0" indent="0">
              <a:buNone/>
            </a:pPr>
            <a:endParaRPr lang="es-ES" sz="1600" dirty="0">
              <a:latin typeface="Arial Black" panose="020B0A04020102020204" pitchFamily="34" charset="0"/>
            </a:endParaRPr>
          </a:p>
        </p:txBody>
      </p:sp>
      <p:sp>
        <p:nvSpPr>
          <p:cNvPr id="4" name="Marcador de pie de página 3">
            <a:extLst>
              <a:ext uri="{FF2B5EF4-FFF2-40B4-BE49-F238E27FC236}">
                <a16:creationId xmlns:a16="http://schemas.microsoft.com/office/drawing/2014/main" id="{2B11FB5A-5303-73F9-BB42-5354216006B5}"/>
              </a:ext>
            </a:extLst>
          </p:cNvPr>
          <p:cNvSpPr>
            <a:spLocks noGrp="1"/>
          </p:cNvSpPr>
          <p:nvPr>
            <p:ph type="ftr" sz="quarter" idx="11"/>
          </p:nvPr>
        </p:nvSpPr>
        <p:spPr/>
        <p:txBody>
          <a:bodyPr/>
          <a:lstStyle/>
          <a:p>
            <a:r>
              <a:rPr lang="es-ES"/>
              <a:t>MARÍA GABRIELA ANNONI - 24 DE JUNIO DE 2025</a:t>
            </a:r>
            <a:endParaRPr lang="es-AR"/>
          </a:p>
        </p:txBody>
      </p:sp>
    </p:spTree>
    <p:extLst>
      <p:ext uri="{BB962C8B-B14F-4D97-AF65-F5344CB8AC3E}">
        <p14:creationId xmlns:p14="http://schemas.microsoft.com/office/powerpoint/2010/main" val="33317582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B273828-7BB3-1D4B-300D-A87DC2A50E18}"/>
              </a:ext>
            </a:extLst>
          </p:cNvPr>
          <p:cNvSpPr>
            <a:spLocks noGrp="1"/>
          </p:cNvSpPr>
          <p:nvPr>
            <p:ph type="title"/>
          </p:nvPr>
        </p:nvSpPr>
        <p:spPr>
          <a:xfrm>
            <a:off x="838200" y="365125"/>
            <a:ext cx="10515600" cy="903287"/>
          </a:xfrm>
        </p:spPr>
        <p:txBody>
          <a:bodyPr>
            <a:normAutofit fontScale="90000"/>
          </a:bodyPr>
          <a:lstStyle/>
          <a:p>
            <a:pPr algn="ctr"/>
            <a:r>
              <a:rPr lang="es-ES" sz="2800" dirty="0">
                <a:latin typeface="Arial Black" panose="020B0A04020102020204" pitchFamily="34" charset="0"/>
              </a:rPr>
              <a:t>UIF – LEGAJO PERSONAS HUMANAS</a:t>
            </a:r>
            <a:br>
              <a:rPr lang="es-ES" sz="2800" dirty="0">
                <a:latin typeface="Arial Black" panose="020B0A04020102020204" pitchFamily="34" charset="0"/>
              </a:rPr>
            </a:br>
            <a:r>
              <a:rPr lang="es-ES" sz="1600" dirty="0">
                <a:latin typeface="Arial Black" panose="020B0A04020102020204" pitchFamily="34" charset="0"/>
              </a:rPr>
              <a:t>(APLICABLE A CLIENTES, REPRESENTANTES, BENEFICIARIOS FINALES, FIDUCIANTES, FIDUCIARIOS, BENEFICIARIOS, FIDEICOMISARIOS)</a:t>
            </a:r>
            <a:endParaRPr lang="es-AR" sz="1600" dirty="0">
              <a:latin typeface="Arial Black" panose="020B0A04020102020204" pitchFamily="34" charset="0"/>
            </a:endParaRPr>
          </a:p>
        </p:txBody>
      </p:sp>
      <p:graphicFrame>
        <p:nvGraphicFramePr>
          <p:cNvPr id="5" name="Marcador de contenido 4">
            <a:extLst>
              <a:ext uri="{FF2B5EF4-FFF2-40B4-BE49-F238E27FC236}">
                <a16:creationId xmlns:a16="http://schemas.microsoft.com/office/drawing/2014/main" id="{A6C4A55E-C037-C5CC-6049-AC5BCC646A3B}"/>
              </a:ext>
            </a:extLst>
          </p:cNvPr>
          <p:cNvGraphicFramePr>
            <a:graphicFrameLocks noGrp="1"/>
          </p:cNvGraphicFramePr>
          <p:nvPr>
            <p:ph idx="1"/>
            <p:extLst>
              <p:ext uri="{D42A27DB-BD31-4B8C-83A1-F6EECF244321}">
                <p14:modId xmlns:p14="http://schemas.microsoft.com/office/powerpoint/2010/main" val="1783843925"/>
              </p:ext>
            </p:extLst>
          </p:nvPr>
        </p:nvGraphicFramePr>
        <p:xfrm>
          <a:off x="736600" y="1268412"/>
          <a:ext cx="10337800" cy="5005386"/>
        </p:xfrm>
        <a:graphic>
          <a:graphicData uri="http://schemas.openxmlformats.org/drawingml/2006/table">
            <a:tbl>
              <a:tblPr>
                <a:tableStyleId>{5C22544A-7EE6-4342-B048-85BDC9FD1C3A}</a:tableStyleId>
              </a:tblPr>
              <a:tblGrid>
                <a:gridCol w="2709333">
                  <a:extLst>
                    <a:ext uri="{9D8B030D-6E8A-4147-A177-3AD203B41FA5}">
                      <a16:colId xmlns:a16="http://schemas.microsoft.com/office/drawing/2014/main" val="2928427700"/>
                    </a:ext>
                  </a:extLst>
                </a:gridCol>
                <a:gridCol w="2431566">
                  <a:extLst>
                    <a:ext uri="{9D8B030D-6E8A-4147-A177-3AD203B41FA5}">
                      <a16:colId xmlns:a16="http://schemas.microsoft.com/office/drawing/2014/main" val="3841006565"/>
                    </a:ext>
                  </a:extLst>
                </a:gridCol>
                <a:gridCol w="3304065">
                  <a:extLst>
                    <a:ext uri="{9D8B030D-6E8A-4147-A177-3AD203B41FA5}">
                      <a16:colId xmlns:a16="http://schemas.microsoft.com/office/drawing/2014/main" val="955621000"/>
                    </a:ext>
                  </a:extLst>
                </a:gridCol>
                <a:gridCol w="1892836">
                  <a:extLst>
                    <a:ext uri="{9D8B030D-6E8A-4147-A177-3AD203B41FA5}">
                      <a16:colId xmlns:a16="http://schemas.microsoft.com/office/drawing/2014/main" val="312598158"/>
                    </a:ext>
                  </a:extLst>
                </a:gridCol>
              </a:tblGrid>
              <a:tr h="136052">
                <a:tc>
                  <a:txBody>
                    <a:bodyPr/>
                    <a:lstStyle/>
                    <a:p>
                      <a:pPr algn="l" fontAlgn="b"/>
                      <a:r>
                        <a:rPr lang="es-AR" sz="800" u="none" strike="noStrike">
                          <a:effectLst/>
                        </a:rPr>
                        <a:t>A COMPLETAR POR CLIENTE</a:t>
                      </a:r>
                      <a:endParaRPr lang="es-AR" sz="800" b="1"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0"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A VERIFICAR POR ESCRIBANO PÚBLICO</a:t>
                      </a:r>
                      <a:endParaRPr lang="es-AR" sz="800" b="1"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ES" sz="800" b="0" i="0" u="none" strike="noStrike" dirty="0">
                          <a:solidFill>
                            <a:srgbClr val="000000"/>
                          </a:solidFill>
                          <a:effectLst/>
                          <a:latin typeface="Aptos Narrow" panose="020B0004020202020204" pitchFamily="34" charset="0"/>
                        </a:rPr>
                        <a:t>VERIFICADO - OBSERVACIONES</a:t>
                      </a:r>
                      <a:endParaRPr lang="es-AR" sz="800" b="0" i="0" u="none" strike="noStrike" dirty="0">
                        <a:solidFill>
                          <a:srgbClr val="000000"/>
                        </a:solidFill>
                        <a:effectLst/>
                        <a:latin typeface="Aptos Narrow" panose="020B0004020202020204" pitchFamily="34" charset="0"/>
                      </a:endParaRPr>
                    </a:p>
                  </a:txBody>
                  <a:tcPr marL="5380" marR="5380" marT="5380" marB="0" anchor="b"/>
                </a:tc>
                <a:extLst>
                  <a:ext uri="{0D108BD9-81ED-4DB2-BD59-A6C34878D82A}">
                    <a16:rowId xmlns:a16="http://schemas.microsoft.com/office/drawing/2014/main" val="3718076862"/>
                  </a:ext>
                </a:extLst>
              </a:tr>
              <a:tr h="136052">
                <a:tc>
                  <a:txBody>
                    <a:bodyPr/>
                    <a:lstStyle/>
                    <a:p>
                      <a:pPr algn="l" fontAlgn="b"/>
                      <a:r>
                        <a:rPr lang="es-AR" sz="800" u="none" strike="noStrike">
                          <a:effectLst/>
                        </a:rPr>
                        <a:t>Descripción operación  </a:t>
                      </a:r>
                      <a:endParaRPr lang="es-AR" sz="800" b="1"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0"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1"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0" i="0" u="none" strike="noStrike">
                        <a:solidFill>
                          <a:srgbClr val="000000"/>
                        </a:solidFill>
                        <a:effectLst/>
                        <a:latin typeface="Aptos Narrow" panose="020B0004020202020204" pitchFamily="34" charset="0"/>
                      </a:endParaRPr>
                    </a:p>
                  </a:txBody>
                  <a:tcPr marL="5380" marR="5380" marT="5380" marB="0" anchor="b"/>
                </a:tc>
                <a:extLst>
                  <a:ext uri="{0D108BD9-81ED-4DB2-BD59-A6C34878D82A}">
                    <a16:rowId xmlns:a16="http://schemas.microsoft.com/office/drawing/2014/main" val="1566558279"/>
                  </a:ext>
                </a:extLst>
              </a:tr>
              <a:tr h="136052">
                <a:tc>
                  <a:txBody>
                    <a:bodyPr/>
                    <a:lstStyle/>
                    <a:p>
                      <a:pPr algn="l" fontAlgn="b"/>
                      <a:r>
                        <a:rPr lang="es-AR" sz="800" u="none" strike="noStrike">
                          <a:effectLst/>
                        </a:rPr>
                        <a:t>Tipo operación</a:t>
                      </a:r>
                      <a:endParaRPr lang="es-AR" sz="800" b="0"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0"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1"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0" i="0" u="none" strike="noStrike">
                        <a:solidFill>
                          <a:srgbClr val="000000"/>
                        </a:solidFill>
                        <a:effectLst/>
                        <a:latin typeface="Aptos Narrow" panose="020B0004020202020204" pitchFamily="34" charset="0"/>
                      </a:endParaRPr>
                    </a:p>
                  </a:txBody>
                  <a:tcPr marL="5380" marR="5380" marT="5380" marB="0" anchor="b"/>
                </a:tc>
                <a:extLst>
                  <a:ext uri="{0D108BD9-81ED-4DB2-BD59-A6C34878D82A}">
                    <a16:rowId xmlns:a16="http://schemas.microsoft.com/office/drawing/2014/main" val="85733087"/>
                  </a:ext>
                </a:extLst>
              </a:tr>
              <a:tr h="136052">
                <a:tc>
                  <a:txBody>
                    <a:bodyPr/>
                    <a:lstStyle/>
                    <a:p>
                      <a:pPr algn="l" fontAlgn="b"/>
                      <a:r>
                        <a:rPr lang="es-AR" sz="800" u="none" strike="noStrike">
                          <a:effectLst/>
                        </a:rPr>
                        <a:t>Identificación inmueble</a:t>
                      </a:r>
                      <a:endParaRPr lang="es-AR" sz="800" b="0"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0"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1"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0" i="0" u="none" strike="noStrike">
                        <a:solidFill>
                          <a:srgbClr val="000000"/>
                        </a:solidFill>
                        <a:effectLst/>
                        <a:latin typeface="Aptos Narrow" panose="020B0004020202020204" pitchFamily="34" charset="0"/>
                      </a:endParaRPr>
                    </a:p>
                  </a:txBody>
                  <a:tcPr marL="5380" marR="5380" marT="5380" marB="0" anchor="b"/>
                </a:tc>
                <a:extLst>
                  <a:ext uri="{0D108BD9-81ED-4DB2-BD59-A6C34878D82A}">
                    <a16:rowId xmlns:a16="http://schemas.microsoft.com/office/drawing/2014/main" val="2754023147"/>
                  </a:ext>
                </a:extLst>
              </a:tr>
              <a:tr h="136052">
                <a:tc>
                  <a:txBody>
                    <a:bodyPr/>
                    <a:lstStyle/>
                    <a:p>
                      <a:pPr algn="l" fontAlgn="b"/>
                      <a:r>
                        <a:rPr lang="es-AR" sz="800" u="none" strike="noStrike">
                          <a:effectLst/>
                        </a:rPr>
                        <a:t>Fecha</a:t>
                      </a:r>
                      <a:endParaRPr lang="es-AR" sz="800" b="0"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0"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1"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0" i="0" u="none" strike="noStrike">
                        <a:solidFill>
                          <a:srgbClr val="000000"/>
                        </a:solidFill>
                        <a:effectLst/>
                        <a:latin typeface="Aptos Narrow" panose="020B0004020202020204" pitchFamily="34" charset="0"/>
                      </a:endParaRPr>
                    </a:p>
                  </a:txBody>
                  <a:tcPr marL="5380" marR="5380" marT="5380" marB="0" anchor="b"/>
                </a:tc>
                <a:extLst>
                  <a:ext uri="{0D108BD9-81ED-4DB2-BD59-A6C34878D82A}">
                    <a16:rowId xmlns:a16="http://schemas.microsoft.com/office/drawing/2014/main" val="838462032"/>
                  </a:ext>
                </a:extLst>
              </a:tr>
              <a:tr h="136052">
                <a:tc>
                  <a:txBody>
                    <a:bodyPr/>
                    <a:lstStyle/>
                    <a:p>
                      <a:pPr algn="l" fontAlgn="b"/>
                      <a:r>
                        <a:rPr lang="es-AR" sz="800" u="none" strike="noStrike">
                          <a:effectLst/>
                        </a:rPr>
                        <a:t>Instrumentación</a:t>
                      </a:r>
                      <a:endParaRPr lang="es-AR" sz="800" b="0"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0"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1"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0" i="0" u="none" strike="noStrike">
                        <a:solidFill>
                          <a:srgbClr val="000000"/>
                        </a:solidFill>
                        <a:effectLst/>
                        <a:latin typeface="Aptos Narrow" panose="020B0004020202020204" pitchFamily="34" charset="0"/>
                      </a:endParaRPr>
                    </a:p>
                  </a:txBody>
                  <a:tcPr marL="5380" marR="5380" marT="5380" marB="0" anchor="b"/>
                </a:tc>
                <a:extLst>
                  <a:ext uri="{0D108BD9-81ED-4DB2-BD59-A6C34878D82A}">
                    <a16:rowId xmlns:a16="http://schemas.microsoft.com/office/drawing/2014/main" val="172311347"/>
                  </a:ext>
                </a:extLst>
              </a:tr>
              <a:tr h="136052">
                <a:tc>
                  <a:txBody>
                    <a:bodyPr/>
                    <a:lstStyle/>
                    <a:p>
                      <a:pPr algn="l" fontAlgn="b"/>
                      <a:r>
                        <a:rPr lang="es-AR" sz="800" u="none" strike="noStrike">
                          <a:effectLst/>
                        </a:rPr>
                        <a:t>Monto</a:t>
                      </a:r>
                      <a:endParaRPr lang="es-AR" sz="800" b="0"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0"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1"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0" i="0" u="none" strike="noStrike">
                        <a:solidFill>
                          <a:srgbClr val="000000"/>
                        </a:solidFill>
                        <a:effectLst/>
                        <a:latin typeface="Aptos Narrow" panose="020B0004020202020204" pitchFamily="34" charset="0"/>
                      </a:endParaRPr>
                    </a:p>
                  </a:txBody>
                  <a:tcPr marL="5380" marR="5380" marT="5380" marB="0" anchor="b"/>
                </a:tc>
                <a:extLst>
                  <a:ext uri="{0D108BD9-81ED-4DB2-BD59-A6C34878D82A}">
                    <a16:rowId xmlns:a16="http://schemas.microsoft.com/office/drawing/2014/main" val="3961636190"/>
                  </a:ext>
                </a:extLst>
              </a:tr>
              <a:tr h="136052">
                <a:tc>
                  <a:txBody>
                    <a:bodyPr/>
                    <a:lstStyle/>
                    <a:p>
                      <a:pPr algn="l" fontAlgn="b"/>
                      <a:r>
                        <a:rPr lang="es-AR" sz="800" u="none" strike="noStrike">
                          <a:effectLst/>
                        </a:rPr>
                        <a:t>Forma de pago</a:t>
                      </a:r>
                      <a:endParaRPr lang="es-AR" sz="800" b="0"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0"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1"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0" i="0" u="none" strike="noStrike">
                        <a:solidFill>
                          <a:srgbClr val="000000"/>
                        </a:solidFill>
                        <a:effectLst/>
                        <a:latin typeface="Aptos Narrow" panose="020B0004020202020204" pitchFamily="34" charset="0"/>
                      </a:endParaRPr>
                    </a:p>
                  </a:txBody>
                  <a:tcPr marL="5380" marR="5380" marT="5380" marB="0" anchor="b"/>
                </a:tc>
                <a:extLst>
                  <a:ext uri="{0D108BD9-81ED-4DB2-BD59-A6C34878D82A}">
                    <a16:rowId xmlns:a16="http://schemas.microsoft.com/office/drawing/2014/main" val="2596280822"/>
                  </a:ext>
                </a:extLst>
              </a:tr>
              <a:tr h="136052">
                <a:tc>
                  <a:txBody>
                    <a:bodyPr/>
                    <a:lstStyle/>
                    <a:p>
                      <a:pPr algn="l" fontAlgn="b"/>
                      <a:r>
                        <a:rPr lang="es-AR" sz="800" u="none" strike="noStrike">
                          <a:effectLst/>
                        </a:rPr>
                        <a:t>Medio de pago</a:t>
                      </a:r>
                      <a:endParaRPr lang="es-AR" sz="800" b="0"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0"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1"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0" i="0" u="none" strike="noStrike">
                        <a:solidFill>
                          <a:srgbClr val="000000"/>
                        </a:solidFill>
                        <a:effectLst/>
                        <a:latin typeface="Aptos Narrow" panose="020B0004020202020204" pitchFamily="34" charset="0"/>
                      </a:endParaRPr>
                    </a:p>
                  </a:txBody>
                  <a:tcPr marL="5380" marR="5380" marT="5380" marB="0" anchor="b"/>
                </a:tc>
                <a:extLst>
                  <a:ext uri="{0D108BD9-81ED-4DB2-BD59-A6C34878D82A}">
                    <a16:rowId xmlns:a16="http://schemas.microsoft.com/office/drawing/2014/main" val="3408633374"/>
                  </a:ext>
                </a:extLst>
              </a:tr>
              <a:tr h="136052">
                <a:tc>
                  <a:txBody>
                    <a:bodyPr/>
                    <a:lstStyle/>
                    <a:p>
                      <a:pPr algn="l" fontAlgn="b"/>
                      <a:r>
                        <a:rPr lang="es-AR" sz="800" u="none" strike="noStrike">
                          <a:effectLst/>
                        </a:rPr>
                        <a:t>Cuenta bancaria </a:t>
                      </a:r>
                      <a:endParaRPr lang="es-AR" sz="800" b="0"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0"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1"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0" i="0" u="none" strike="noStrike">
                        <a:solidFill>
                          <a:srgbClr val="000000"/>
                        </a:solidFill>
                        <a:effectLst/>
                        <a:latin typeface="Aptos Narrow" panose="020B0004020202020204" pitchFamily="34" charset="0"/>
                      </a:endParaRPr>
                    </a:p>
                  </a:txBody>
                  <a:tcPr marL="5380" marR="5380" marT="5380" marB="0" anchor="b"/>
                </a:tc>
                <a:extLst>
                  <a:ext uri="{0D108BD9-81ED-4DB2-BD59-A6C34878D82A}">
                    <a16:rowId xmlns:a16="http://schemas.microsoft.com/office/drawing/2014/main" val="1673610616"/>
                  </a:ext>
                </a:extLst>
              </a:tr>
              <a:tr h="262591">
                <a:tc>
                  <a:txBody>
                    <a:bodyPr/>
                    <a:lstStyle/>
                    <a:p>
                      <a:pPr algn="l" fontAlgn="b"/>
                      <a:r>
                        <a:rPr lang="es-AR" sz="800" u="none" strike="noStrike">
                          <a:effectLst/>
                        </a:rPr>
                        <a:t>Datos cliente - representante - beneficiario final - fiduciante - fiduciario - beneficiario - fideicomisario</a:t>
                      </a:r>
                      <a:endParaRPr lang="es-AR" sz="800" b="1"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0"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1"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0" i="0" u="none" strike="noStrike">
                        <a:solidFill>
                          <a:srgbClr val="000000"/>
                        </a:solidFill>
                        <a:effectLst/>
                        <a:latin typeface="Aptos Narrow" panose="020B0004020202020204" pitchFamily="34" charset="0"/>
                      </a:endParaRPr>
                    </a:p>
                  </a:txBody>
                  <a:tcPr marL="5380" marR="5380" marT="5380" marB="0" anchor="b"/>
                </a:tc>
                <a:extLst>
                  <a:ext uri="{0D108BD9-81ED-4DB2-BD59-A6C34878D82A}">
                    <a16:rowId xmlns:a16="http://schemas.microsoft.com/office/drawing/2014/main" val="4161252651"/>
                  </a:ext>
                </a:extLst>
              </a:tr>
              <a:tr h="136052">
                <a:tc>
                  <a:txBody>
                    <a:bodyPr/>
                    <a:lstStyle/>
                    <a:p>
                      <a:pPr algn="l" fontAlgn="b"/>
                      <a:r>
                        <a:rPr lang="es-AR" sz="800" u="none" strike="noStrike">
                          <a:effectLst/>
                        </a:rPr>
                        <a:t>Nombre/s</a:t>
                      </a:r>
                      <a:endParaRPr lang="es-AR" sz="800" b="0"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0"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0"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0" i="0" u="none" strike="noStrike">
                        <a:solidFill>
                          <a:srgbClr val="000000"/>
                        </a:solidFill>
                        <a:effectLst/>
                        <a:latin typeface="Aptos Narrow" panose="020B0004020202020204" pitchFamily="34" charset="0"/>
                      </a:endParaRPr>
                    </a:p>
                  </a:txBody>
                  <a:tcPr marL="5380" marR="5380" marT="5380" marB="0" anchor="b"/>
                </a:tc>
                <a:extLst>
                  <a:ext uri="{0D108BD9-81ED-4DB2-BD59-A6C34878D82A}">
                    <a16:rowId xmlns:a16="http://schemas.microsoft.com/office/drawing/2014/main" val="3216003236"/>
                  </a:ext>
                </a:extLst>
              </a:tr>
              <a:tr h="136052">
                <a:tc>
                  <a:txBody>
                    <a:bodyPr/>
                    <a:lstStyle/>
                    <a:p>
                      <a:pPr algn="l" fontAlgn="b"/>
                      <a:r>
                        <a:rPr lang="es-AR" sz="800" u="none" strike="noStrike">
                          <a:effectLst/>
                        </a:rPr>
                        <a:t>Apellido/s</a:t>
                      </a:r>
                      <a:endParaRPr lang="es-AR" sz="800" b="0"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0"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0"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0" i="0" u="none" strike="noStrike">
                        <a:solidFill>
                          <a:srgbClr val="000000"/>
                        </a:solidFill>
                        <a:effectLst/>
                        <a:latin typeface="Aptos Narrow" panose="020B0004020202020204" pitchFamily="34" charset="0"/>
                      </a:endParaRPr>
                    </a:p>
                  </a:txBody>
                  <a:tcPr marL="5380" marR="5380" marT="5380" marB="0" anchor="b"/>
                </a:tc>
                <a:extLst>
                  <a:ext uri="{0D108BD9-81ED-4DB2-BD59-A6C34878D82A}">
                    <a16:rowId xmlns:a16="http://schemas.microsoft.com/office/drawing/2014/main" val="80184399"/>
                  </a:ext>
                </a:extLst>
              </a:tr>
              <a:tr h="136052">
                <a:tc>
                  <a:txBody>
                    <a:bodyPr/>
                    <a:lstStyle/>
                    <a:p>
                      <a:pPr algn="l" fontAlgn="b"/>
                      <a:r>
                        <a:rPr lang="es-AR" sz="800" u="none" strike="noStrike">
                          <a:effectLst/>
                        </a:rPr>
                        <a:t>Carácter</a:t>
                      </a:r>
                      <a:endParaRPr lang="es-AR" sz="800" b="0"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0"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0"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0" i="0" u="none" strike="noStrike">
                        <a:solidFill>
                          <a:srgbClr val="000000"/>
                        </a:solidFill>
                        <a:effectLst/>
                        <a:latin typeface="Aptos Narrow" panose="020B0004020202020204" pitchFamily="34" charset="0"/>
                      </a:endParaRPr>
                    </a:p>
                  </a:txBody>
                  <a:tcPr marL="5380" marR="5380" marT="5380" marB="0" anchor="b"/>
                </a:tc>
                <a:extLst>
                  <a:ext uri="{0D108BD9-81ED-4DB2-BD59-A6C34878D82A}">
                    <a16:rowId xmlns:a16="http://schemas.microsoft.com/office/drawing/2014/main" val="3603967686"/>
                  </a:ext>
                </a:extLst>
              </a:tr>
              <a:tr h="544208">
                <a:tc>
                  <a:txBody>
                    <a:bodyPr/>
                    <a:lstStyle/>
                    <a:p>
                      <a:pPr algn="l" fontAlgn="b"/>
                      <a:r>
                        <a:rPr lang="es-AR" sz="800" u="none" strike="noStrike">
                          <a:effectLst/>
                        </a:rPr>
                        <a:t>DNI - CUIT/CUIL/CDI</a:t>
                      </a:r>
                      <a:endParaRPr lang="es-AR" sz="800" b="0"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0"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Verificar en RENAPER -   ARCA https://seti.afip.gob.ar/padron-puc-constancia-internet/ConsultaConstanciaAction.do -    ANSES https://www.anses.gob.ar/consultas/constancia-de-cuil;   RePET  https://repet.jus.gob.ar/</a:t>
                      </a:r>
                      <a:endParaRPr lang="es-AR" sz="800" b="0"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0" i="0" u="none" strike="noStrike">
                        <a:solidFill>
                          <a:srgbClr val="000000"/>
                        </a:solidFill>
                        <a:effectLst/>
                        <a:latin typeface="Aptos Narrow" panose="020B0004020202020204" pitchFamily="34" charset="0"/>
                      </a:endParaRPr>
                    </a:p>
                  </a:txBody>
                  <a:tcPr marL="5380" marR="5380" marT="5380" marB="0" anchor="b"/>
                </a:tc>
                <a:extLst>
                  <a:ext uri="{0D108BD9-81ED-4DB2-BD59-A6C34878D82A}">
                    <a16:rowId xmlns:a16="http://schemas.microsoft.com/office/drawing/2014/main" val="2357491258"/>
                  </a:ext>
                </a:extLst>
              </a:tr>
              <a:tr h="136052">
                <a:tc>
                  <a:txBody>
                    <a:bodyPr/>
                    <a:lstStyle/>
                    <a:p>
                      <a:pPr algn="l" fontAlgn="b"/>
                      <a:r>
                        <a:rPr lang="es-AR" sz="800" u="none" strike="noStrike">
                          <a:effectLst/>
                        </a:rPr>
                        <a:t>Nacionalidad</a:t>
                      </a:r>
                      <a:endParaRPr lang="es-AR" sz="800" b="0"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0"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0"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0" i="0" u="none" strike="noStrike">
                        <a:solidFill>
                          <a:srgbClr val="000000"/>
                        </a:solidFill>
                        <a:effectLst/>
                        <a:latin typeface="Aptos Narrow" panose="020B0004020202020204" pitchFamily="34" charset="0"/>
                      </a:endParaRPr>
                    </a:p>
                  </a:txBody>
                  <a:tcPr marL="5380" marR="5380" marT="5380" marB="0" anchor="b"/>
                </a:tc>
                <a:extLst>
                  <a:ext uri="{0D108BD9-81ED-4DB2-BD59-A6C34878D82A}">
                    <a16:rowId xmlns:a16="http://schemas.microsoft.com/office/drawing/2014/main" val="1358465716"/>
                  </a:ext>
                </a:extLst>
              </a:tr>
              <a:tr h="136052">
                <a:tc>
                  <a:txBody>
                    <a:bodyPr/>
                    <a:lstStyle/>
                    <a:p>
                      <a:pPr algn="l" fontAlgn="b"/>
                      <a:r>
                        <a:rPr lang="es-ES" sz="800" u="none" strike="noStrike">
                          <a:effectLst/>
                        </a:rPr>
                        <a:t>Fecha y lugar de nacimiento</a:t>
                      </a:r>
                      <a:endParaRPr lang="es-ES" sz="800" b="0"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0"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0"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0" i="0" u="none" strike="noStrike">
                        <a:solidFill>
                          <a:srgbClr val="000000"/>
                        </a:solidFill>
                        <a:effectLst/>
                        <a:latin typeface="Aptos Narrow" panose="020B0004020202020204" pitchFamily="34" charset="0"/>
                      </a:endParaRPr>
                    </a:p>
                  </a:txBody>
                  <a:tcPr marL="5380" marR="5380" marT="5380" marB="0" anchor="b"/>
                </a:tc>
                <a:extLst>
                  <a:ext uri="{0D108BD9-81ED-4DB2-BD59-A6C34878D82A}">
                    <a16:rowId xmlns:a16="http://schemas.microsoft.com/office/drawing/2014/main" val="292683350"/>
                  </a:ext>
                </a:extLst>
              </a:tr>
              <a:tr h="136052">
                <a:tc>
                  <a:txBody>
                    <a:bodyPr/>
                    <a:lstStyle/>
                    <a:p>
                      <a:pPr algn="l" fontAlgn="b"/>
                      <a:r>
                        <a:rPr lang="es-AR" sz="800" u="none" strike="noStrike">
                          <a:effectLst/>
                        </a:rPr>
                        <a:t>Estado civil</a:t>
                      </a:r>
                      <a:endParaRPr lang="es-AR" sz="800" b="0"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0"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0"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0" i="0" u="none" strike="noStrike">
                        <a:solidFill>
                          <a:srgbClr val="000000"/>
                        </a:solidFill>
                        <a:effectLst/>
                        <a:latin typeface="Aptos Narrow" panose="020B0004020202020204" pitchFamily="34" charset="0"/>
                      </a:endParaRPr>
                    </a:p>
                  </a:txBody>
                  <a:tcPr marL="5380" marR="5380" marT="5380" marB="0" anchor="b"/>
                </a:tc>
                <a:extLst>
                  <a:ext uri="{0D108BD9-81ED-4DB2-BD59-A6C34878D82A}">
                    <a16:rowId xmlns:a16="http://schemas.microsoft.com/office/drawing/2014/main" val="253721913"/>
                  </a:ext>
                </a:extLst>
              </a:tr>
              <a:tr h="136052">
                <a:tc>
                  <a:txBody>
                    <a:bodyPr/>
                    <a:lstStyle/>
                    <a:p>
                      <a:pPr algn="l" fontAlgn="b"/>
                      <a:r>
                        <a:rPr lang="es-AR" sz="800" u="none" strike="noStrike">
                          <a:effectLst/>
                        </a:rPr>
                        <a:t>Domicilio real</a:t>
                      </a:r>
                      <a:endParaRPr lang="es-AR" sz="800" b="0"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0"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0"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0" i="0" u="none" strike="noStrike">
                        <a:solidFill>
                          <a:srgbClr val="000000"/>
                        </a:solidFill>
                        <a:effectLst/>
                        <a:latin typeface="Aptos Narrow" panose="020B0004020202020204" pitchFamily="34" charset="0"/>
                      </a:endParaRPr>
                    </a:p>
                  </a:txBody>
                  <a:tcPr marL="5380" marR="5380" marT="5380" marB="0" anchor="b"/>
                </a:tc>
                <a:extLst>
                  <a:ext uri="{0D108BD9-81ED-4DB2-BD59-A6C34878D82A}">
                    <a16:rowId xmlns:a16="http://schemas.microsoft.com/office/drawing/2014/main" val="2649777695"/>
                  </a:ext>
                </a:extLst>
              </a:tr>
              <a:tr h="136052">
                <a:tc>
                  <a:txBody>
                    <a:bodyPr/>
                    <a:lstStyle/>
                    <a:p>
                      <a:pPr algn="l" fontAlgn="b"/>
                      <a:r>
                        <a:rPr lang="es-AR" sz="800" u="none" strike="noStrike">
                          <a:effectLst/>
                        </a:rPr>
                        <a:t>Teléfono</a:t>
                      </a:r>
                      <a:endParaRPr lang="es-AR" sz="800" b="0"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0"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0"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0" i="0" u="none" strike="noStrike">
                        <a:solidFill>
                          <a:srgbClr val="000000"/>
                        </a:solidFill>
                        <a:effectLst/>
                        <a:latin typeface="Aptos Narrow" panose="020B0004020202020204" pitchFamily="34" charset="0"/>
                      </a:endParaRPr>
                    </a:p>
                  </a:txBody>
                  <a:tcPr marL="5380" marR="5380" marT="5380" marB="0" anchor="b"/>
                </a:tc>
                <a:extLst>
                  <a:ext uri="{0D108BD9-81ED-4DB2-BD59-A6C34878D82A}">
                    <a16:rowId xmlns:a16="http://schemas.microsoft.com/office/drawing/2014/main" val="2335557646"/>
                  </a:ext>
                </a:extLst>
              </a:tr>
              <a:tr h="136052">
                <a:tc>
                  <a:txBody>
                    <a:bodyPr/>
                    <a:lstStyle/>
                    <a:p>
                      <a:pPr algn="l" fontAlgn="b"/>
                      <a:r>
                        <a:rPr lang="es-AR" sz="800" u="none" strike="noStrike">
                          <a:effectLst/>
                        </a:rPr>
                        <a:t>Correo electrónico</a:t>
                      </a:r>
                      <a:endParaRPr lang="es-AR" sz="800" b="0"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0"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0"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0" i="0" u="none" strike="noStrike">
                        <a:solidFill>
                          <a:srgbClr val="000000"/>
                        </a:solidFill>
                        <a:effectLst/>
                        <a:latin typeface="Aptos Narrow" panose="020B0004020202020204" pitchFamily="34" charset="0"/>
                      </a:endParaRPr>
                    </a:p>
                  </a:txBody>
                  <a:tcPr marL="5380" marR="5380" marT="5380" marB="0" anchor="b"/>
                </a:tc>
                <a:extLst>
                  <a:ext uri="{0D108BD9-81ED-4DB2-BD59-A6C34878D82A}">
                    <a16:rowId xmlns:a16="http://schemas.microsoft.com/office/drawing/2014/main" val="3595600655"/>
                  </a:ext>
                </a:extLst>
              </a:tr>
              <a:tr h="136052">
                <a:tc>
                  <a:txBody>
                    <a:bodyPr/>
                    <a:lstStyle/>
                    <a:p>
                      <a:pPr algn="l" fontAlgn="b"/>
                      <a:r>
                        <a:rPr lang="es-AR" sz="800" u="none" strike="noStrike">
                          <a:effectLst/>
                        </a:rPr>
                        <a:t>Actividad - profesión</a:t>
                      </a:r>
                      <a:endParaRPr lang="es-AR" sz="800" b="0"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0"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0"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0" i="0" u="none" strike="noStrike">
                        <a:solidFill>
                          <a:srgbClr val="000000"/>
                        </a:solidFill>
                        <a:effectLst/>
                        <a:latin typeface="Aptos Narrow" panose="020B0004020202020204" pitchFamily="34" charset="0"/>
                      </a:endParaRPr>
                    </a:p>
                  </a:txBody>
                  <a:tcPr marL="5380" marR="5380" marT="5380" marB="0" anchor="b"/>
                </a:tc>
                <a:extLst>
                  <a:ext uri="{0D108BD9-81ED-4DB2-BD59-A6C34878D82A}">
                    <a16:rowId xmlns:a16="http://schemas.microsoft.com/office/drawing/2014/main" val="3347268491"/>
                  </a:ext>
                </a:extLst>
              </a:tr>
              <a:tr h="519514">
                <a:tc>
                  <a:txBody>
                    <a:bodyPr/>
                    <a:lstStyle/>
                    <a:p>
                      <a:pPr algn="l" fontAlgn="b"/>
                      <a:r>
                        <a:rPr lang="es-AR" sz="800" u="none" strike="noStrike">
                          <a:effectLst/>
                        </a:rPr>
                        <a:t>Declaración PEP</a:t>
                      </a:r>
                      <a:endParaRPr lang="es-AR" sz="800" b="0"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0"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ES" sz="800" u="none" strike="noStrike">
                          <a:effectLst/>
                        </a:rPr>
                        <a:t>Que manifiesten haber tomado conocimiento de la Resolución UIF pertinente (Resolución UIF 35/2023) https://servicios.infoleg.gob.ar/infolegInternet/verNorma.do?id=380196</a:t>
                      </a:r>
                      <a:endParaRPr lang="es-ES" sz="800" b="0"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0" i="0" u="none" strike="noStrike">
                        <a:solidFill>
                          <a:srgbClr val="000000"/>
                        </a:solidFill>
                        <a:effectLst/>
                        <a:latin typeface="Aptos Narrow" panose="020B0004020202020204" pitchFamily="34" charset="0"/>
                      </a:endParaRPr>
                    </a:p>
                  </a:txBody>
                  <a:tcPr marL="5380" marR="5380" marT="5380" marB="0" anchor="b"/>
                </a:tc>
                <a:extLst>
                  <a:ext uri="{0D108BD9-81ED-4DB2-BD59-A6C34878D82A}">
                    <a16:rowId xmlns:a16="http://schemas.microsoft.com/office/drawing/2014/main" val="259132725"/>
                  </a:ext>
                </a:extLst>
              </a:tr>
              <a:tr h="272104">
                <a:tc>
                  <a:txBody>
                    <a:bodyPr/>
                    <a:lstStyle/>
                    <a:p>
                      <a:pPr algn="l" fontAlgn="b"/>
                      <a:r>
                        <a:rPr lang="es-ES" sz="800" u="none" strike="noStrike">
                          <a:effectLst/>
                        </a:rPr>
                        <a:t>Declaración Sujeto Obligado Ley 25246 - adjuntar constancia alta en su caso</a:t>
                      </a:r>
                      <a:endParaRPr lang="es-ES" sz="800" b="0"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0"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ES" sz="800" u="none" strike="noStrike">
                          <a:effectLst/>
                        </a:rPr>
                        <a:t>Verificar alta ante UIF https://www.argentina.gob.ar/uif/consulta-de-sujetos-obligados-registrados</a:t>
                      </a:r>
                      <a:endParaRPr lang="es-ES" sz="800" b="0"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0" i="0" u="none" strike="noStrike">
                        <a:solidFill>
                          <a:srgbClr val="000000"/>
                        </a:solidFill>
                        <a:effectLst/>
                        <a:latin typeface="Aptos Narrow" panose="020B0004020202020204" pitchFamily="34" charset="0"/>
                      </a:endParaRPr>
                    </a:p>
                  </a:txBody>
                  <a:tcPr marL="5380" marR="5380" marT="5380" marB="0" anchor="b"/>
                </a:tc>
                <a:extLst>
                  <a:ext uri="{0D108BD9-81ED-4DB2-BD59-A6C34878D82A}">
                    <a16:rowId xmlns:a16="http://schemas.microsoft.com/office/drawing/2014/main" val="695843827"/>
                  </a:ext>
                </a:extLst>
              </a:tr>
              <a:tr h="136052">
                <a:tc>
                  <a:txBody>
                    <a:bodyPr/>
                    <a:lstStyle/>
                    <a:p>
                      <a:pPr algn="l" fontAlgn="b"/>
                      <a:r>
                        <a:rPr lang="es-ES" sz="800" u="none" strike="noStrike">
                          <a:effectLst/>
                        </a:rPr>
                        <a:t>Declaración jurada de origen y licitud de fondos </a:t>
                      </a:r>
                      <a:endParaRPr lang="es-ES" sz="800" b="0"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0"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0"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0" i="0" u="none" strike="noStrike">
                        <a:solidFill>
                          <a:srgbClr val="000000"/>
                        </a:solidFill>
                        <a:effectLst/>
                        <a:latin typeface="Aptos Narrow" panose="020B0004020202020204" pitchFamily="34" charset="0"/>
                      </a:endParaRPr>
                    </a:p>
                  </a:txBody>
                  <a:tcPr marL="5380" marR="5380" marT="5380" marB="0" anchor="b"/>
                </a:tc>
                <a:extLst>
                  <a:ext uri="{0D108BD9-81ED-4DB2-BD59-A6C34878D82A}">
                    <a16:rowId xmlns:a16="http://schemas.microsoft.com/office/drawing/2014/main" val="590516504"/>
                  </a:ext>
                </a:extLst>
              </a:tr>
              <a:tr h="136052">
                <a:tc>
                  <a:txBody>
                    <a:bodyPr/>
                    <a:lstStyle/>
                    <a:p>
                      <a:pPr algn="l" fontAlgn="b"/>
                      <a:r>
                        <a:rPr lang="es-AR" sz="800" u="none" strike="noStrike">
                          <a:effectLst/>
                        </a:rPr>
                        <a:t>Documentación respaldatoria</a:t>
                      </a:r>
                      <a:endParaRPr lang="es-AR" sz="800" b="0"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0"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0"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0" i="0" u="none" strike="noStrike">
                        <a:solidFill>
                          <a:srgbClr val="000000"/>
                        </a:solidFill>
                        <a:effectLst/>
                        <a:latin typeface="Aptos Narrow" panose="020B0004020202020204" pitchFamily="34" charset="0"/>
                      </a:endParaRPr>
                    </a:p>
                  </a:txBody>
                  <a:tcPr marL="5380" marR="5380" marT="5380" marB="0" anchor="b"/>
                </a:tc>
                <a:extLst>
                  <a:ext uri="{0D108BD9-81ED-4DB2-BD59-A6C34878D82A}">
                    <a16:rowId xmlns:a16="http://schemas.microsoft.com/office/drawing/2014/main" val="342412859"/>
                  </a:ext>
                </a:extLst>
              </a:tr>
              <a:tr h="136052">
                <a:tc>
                  <a:txBody>
                    <a:bodyPr/>
                    <a:lstStyle/>
                    <a:p>
                      <a:pPr algn="l" fontAlgn="b"/>
                      <a:r>
                        <a:rPr lang="es-AR" sz="800" u="none" strike="noStrike">
                          <a:effectLst/>
                        </a:rPr>
                        <a:t>Firma</a:t>
                      </a:r>
                      <a:endParaRPr lang="es-AR" sz="800" b="0"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0"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0"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0" i="0" u="none" strike="noStrike">
                        <a:solidFill>
                          <a:srgbClr val="000000"/>
                        </a:solidFill>
                        <a:effectLst/>
                        <a:latin typeface="Aptos Narrow" panose="020B0004020202020204" pitchFamily="34" charset="0"/>
                      </a:endParaRPr>
                    </a:p>
                  </a:txBody>
                  <a:tcPr marL="5380" marR="5380" marT="5380" marB="0" anchor="b"/>
                </a:tc>
                <a:extLst>
                  <a:ext uri="{0D108BD9-81ED-4DB2-BD59-A6C34878D82A}">
                    <a16:rowId xmlns:a16="http://schemas.microsoft.com/office/drawing/2014/main" val="1004504689"/>
                  </a:ext>
                </a:extLst>
              </a:tr>
              <a:tr h="136052">
                <a:tc>
                  <a:txBody>
                    <a:bodyPr/>
                    <a:lstStyle/>
                    <a:p>
                      <a:pPr algn="l" fontAlgn="b"/>
                      <a:r>
                        <a:rPr lang="es-AR" sz="800" u="none" strike="noStrike">
                          <a:effectLst/>
                        </a:rPr>
                        <a:t>Aclaración firma</a:t>
                      </a:r>
                      <a:endParaRPr lang="es-AR" sz="800" b="0"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0"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0"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0" i="0" u="none" strike="noStrike">
                        <a:solidFill>
                          <a:srgbClr val="000000"/>
                        </a:solidFill>
                        <a:effectLst/>
                        <a:latin typeface="Aptos Narrow" panose="020B0004020202020204" pitchFamily="34" charset="0"/>
                      </a:endParaRPr>
                    </a:p>
                  </a:txBody>
                  <a:tcPr marL="5380" marR="5380" marT="5380" marB="0" anchor="b"/>
                </a:tc>
                <a:extLst>
                  <a:ext uri="{0D108BD9-81ED-4DB2-BD59-A6C34878D82A}">
                    <a16:rowId xmlns:a16="http://schemas.microsoft.com/office/drawing/2014/main" val="2849104953"/>
                  </a:ext>
                </a:extLst>
              </a:tr>
              <a:tr h="141721">
                <a:tc>
                  <a:txBody>
                    <a:bodyPr/>
                    <a:lstStyle/>
                    <a:p>
                      <a:pPr algn="l" fontAlgn="b"/>
                      <a:r>
                        <a:rPr lang="es-AR" sz="800" u="none" strike="noStrike">
                          <a:effectLst/>
                        </a:rPr>
                        <a:t>Fecha y lugar</a:t>
                      </a:r>
                      <a:endParaRPr lang="es-AR" sz="800" b="0"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0"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a:effectLst/>
                        </a:rPr>
                        <a:t> </a:t>
                      </a:r>
                      <a:endParaRPr lang="es-AR" sz="800" b="0" i="0" u="none" strike="noStrike">
                        <a:solidFill>
                          <a:srgbClr val="000000"/>
                        </a:solidFill>
                        <a:effectLst/>
                        <a:latin typeface="Aptos Narrow" panose="020B0004020202020204" pitchFamily="34" charset="0"/>
                      </a:endParaRPr>
                    </a:p>
                  </a:txBody>
                  <a:tcPr marL="5380" marR="5380" marT="5380" marB="0" anchor="b"/>
                </a:tc>
                <a:tc>
                  <a:txBody>
                    <a:bodyPr/>
                    <a:lstStyle/>
                    <a:p>
                      <a:pPr algn="l" fontAlgn="b"/>
                      <a:r>
                        <a:rPr lang="es-AR" sz="800" u="none" strike="noStrike" dirty="0">
                          <a:effectLst/>
                        </a:rPr>
                        <a:t> </a:t>
                      </a:r>
                      <a:endParaRPr lang="es-AR" sz="800" b="0" i="0" u="none" strike="noStrike" dirty="0">
                        <a:solidFill>
                          <a:srgbClr val="000000"/>
                        </a:solidFill>
                        <a:effectLst/>
                        <a:latin typeface="Aptos Narrow" panose="020B0004020202020204" pitchFamily="34" charset="0"/>
                      </a:endParaRPr>
                    </a:p>
                  </a:txBody>
                  <a:tcPr marL="5380" marR="5380" marT="5380" marB="0" anchor="b"/>
                </a:tc>
                <a:extLst>
                  <a:ext uri="{0D108BD9-81ED-4DB2-BD59-A6C34878D82A}">
                    <a16:rowId xmlns:a16="http://schemas.microsoft.com/office/drawing/2014/main" val="1043383996"/>
                  </a:ext>
                </a:extLst>
              </a:tr>
            </a:tbl>
          </a:graphicData>
        </a:graphic>
      </p:graphicFrame>
      <p:sp>
        <p:nvSpPr>
          <p:cNvPr id="4" name="Marcador de pie de página 3">
            <a:extLst>
              <a:ext uri="{FF2B5EF4-FFF2-40B4-BE49-F238E27FC236}">
                <a16:creationId xmlns:a16="http://schemas.microsoft.com/office/drawing/2014/main" id="{6BAD7650-3AE2-0665-67EE-73A600E1A140}"/>
              </a:ext>
            </a:extLst>
          </p:cNvPr>
          <p:cNvSpPr>
            <a:spLocks noGrp="1"/>
          </p:cNvSpPr>
          <p:nvPr>
            <p:ph type="ftr" sz="quarter" idx="11"/>
          </p:nvPr>
        </p:nvSpPr>
        <p:spPr/>
        <p:txBody>
          <a:bodyPr/>
          <a:lstStyle/>
          <a:p>
            <a:r>
              <a:rPr lang="es-ES"/>
              <a:t>MARÍA GABRIELA ANNONI - 24 DE JUNIO DE 2025</a:t>
            </a:r>
            <a:endParaRPr lang="es-AR"/>
          </a:p>
        </p:txBody>
      </p:sp>
    </p:spTree>
    <p:extLst>
      <p:ext uri="{BB962C8B-B14F-4D97-AF65-F5344CB8AC3E}">
        <p14:creationId xmlns:p14="http://schemas.microsoft.com/office/powerpoint/2010/main" val="24017841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57605A-1FD0-4219-F74C-D4A626D45C0C}"/>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AD7D97AD-6DCF-9785-7A62-5225476E817F}"/>
              </a:ext>
            </a:extLst>
          </p:cNvPr>
          <p:cNvSpPr>
            <a:spLocks noGrp="1"/>
          </p:cNvSpPr>
          <p:nvPr>
            <p:ph type="title"/>
          </p:nvPr>
        </p:nvSpPr>
        <p:spPr>
          <a:xfrm>
            <a:off x="838200" y="365125"/>
            <a:ext cx="10515600" cy="903287"/>
          </a:xfrm>
        </p:spPr>
        <p:txBody>
          <a:bodyPr>
            <a:normAutofit/>
          </a:bodyPr>
          <a:lstStyle/>
          <a:p>
            <a:pPr algn="ctr"/>
            <a:r>
              <a:rPr lang="es-ES" sz="2200" dirty="0">
                <a:latin typeface="Arial Black" panose="020B0A04020102020204" pitchFamily="34" charset="0"/>
              </a:rPr>
              <a:t>UIF – LEGAJO PERSONAS JURÍDICAS – OTRAS ESTRUCTURAS</a:t>
            </a:r>
            <a:br>
              <a:rPr lang="es-ES" sz="2800" dirty="0">
                <a:latin typeface="Arial Black" panose="020B0A04020102020204" pitchFamily="34" charset="0"/>
              </a:rPr>
            </a:br>
            <a:endParaRPr lang="es-AR" sz="1600" dirty="0">
              <a:latin typeface="Arial Black" panose="020B0A04020102020204" pitchFamily="34" charset="0"/>
            </a:endParaRPr>
          </a:p>
        </p:txBody>
      </p:sp>
      <p:sp>
        <p:nvSpPr>
          <p:cNvPr id="4" name="Marcador de pie de página 3">
            <a:extLst>
              <a:ext uri="{FF2B5EF4-FFF2-40B4-BE49-F238E27FC236}">
                <a16:creationId xmlns:a16="http://schemas.microsoft.com/office/drawing/2014/main" id="{E5CA7E9B-2C41-D85C-BDF8-5F83E25F29DB}"/>
              </a:ext>
            </a:extLst>
          </p:cNvPr>
          <p:cNvSpPr>
            <a:spLocks noGrp="1"/>
          </p:cNvSpPr>
          <p:nvPr>
            <p:ph type="ftr" sz="quarter" idx="11"/>
          </p:nvPr>
        </p:nvSpPr>
        <p:spPr/>
        <p:txBody>
          <a:bodyPr/>
          <a:lstStyle/>
          <a:p>
            <a:r>
              <a:rPr lang="es-ES"/>
              <a:t>MARÍA GABRIELA ANNONI - 24 DE JUNIO DE 2025</a:t>
            </a:r>
            <a:endParaRPr lang="es-AR"/>
          </a:p>
        </p:txBody>
      </p:sp>
      <p:graphicFrame>
        <p:nvGraphicFramePr>
          <p:cNvPr id="7" name="Marcador de contenido 6">
            <a:extLst>
              <a:ext uri="{FF2B5EF4-FFF2-40B4-BE49-F238E27FC236}">
                <a16:creationId xmlns:a16="http://schemas.microsoft.com/office/drawing/2014/main" id="{72929D47-34BE-851A-6DFA-C8E2D860088E}"/>
              </a:ext>
            </a:extLst>
          </p:cNvPr>
          <p:cNvGraphicFramePr>
            <a:graphicFrameLocks noGrp="1"/>
          </p:cNvGraphicFramePr>
          <p:nvPr>
            <p:ph idx="1"/>
            <p:extLst>
              <p:ext uri="{D42A27DB-BD31-4B8C-83A1-F6EECF244321}">
                <p14:modId xmlns:p14="http://schemas.microsoft.com/office/powerpoint/2010/main" val="1863030833"/>
              </p:ext>
            </p:extLst>
          </p:nvPr>
        </p:nvGraphicFramePr>
        <p:xfrm>
          <a:off x="626534" y="1302216"/>
          <a:ext cx="9989017" cy="5054134"/>
        </p:xfrm>
        <a:graphic>
          <a:graphicData uri="http://schemas.openxmlformats.org/drawingml/2006/table">
            <a:tbl>
              <a:tblPr>
                <a:tableStyleId>{5C22544A-7EE6-4342-B048-85BDC9FD1C3A}</a:tableStyleId>
              </a:tblPr>
              <a:tblGrid>
                <a:gridCol w="2825775">
                  <a:extLst>
                    <a:ext uri="{9D8B030D-6E8A-4147-A177-3AD203B41FA5}">
                      <a16:colId xmlns:a16="http://schemas.microsoft.com/office/drawing/2014/main" val="2638758717"/>
                    </a:ext>
                  </a:extLst>
                </a:gridCol>
                <a:gridCol w="2183554">
                  <a:extLst>
                    <a:ext uri="{9D8B030D-6E8A-4147-A177-3AD203B41FA5}">
                      <a16:colId xmlns:a16="http://schemas.microsoft.com/office/drawing/2014/main" val="2560144843"/>
                    </a:ext>
                  </a:extLst>
                </a:gridCol>
                <a:gridCol w="3309912">
                  <a:extLst>
                    <a:ext uri="{9D8B030D-6E8A-4147-A177-3AD203B41FA5}">
                      <a16:colId xmlns:a16="http://schemas.microsoft.com/office/drawing/2014/main" val="2413134146"/>
                    </a:ext>
                  </a:extLst>
                </a:gridCol>
                <a:gridCol w="1669776">
                  <a:extLst>
                    <a:ext uri="{9D8B030D-6E8A-4147-A177-3AD203B41FA5}">
                      <a16:colId xmlns:a16="http://schemas.microsoft.com/office/drawing/2014/main" val="330878985"/>
                    </a:ext>
                  </a:extLst>
                </a:gridCol>
              </a:tblGrid>
              <a:tr h="142277">
                <a:tc>
                  <a:txBody>
                    <a:bodyPr/>
                    <a:lstStyle/>
                    <a:p>
                      <a:pPr algn="l" fontAlgn="b"/>
                      <a:r>
                        <a:rPr lang="es-AR" sz="900" u="none" strike="noStrike">
                          <a:effectLst/>
                        </a:rPr>
                        <a:t>A COMPLETAR POR CLIENTE</a:t>
                      </a:r>
                      <a:endParaRPr lang="es-AR" sz="900" b="1"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0"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A VERIFICAR POR ESCRIBANO PÚBLICO</a:t>
                      </a:r>
                      <a:endParaRPr lang="es-AR" sz="900" b="1"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VERIFICADO - OBSERVACIONES</a:t>
                      </a:r>
                      <a:endParaRPr lang="es-AR" sz="900" b="1" i="0" u="none" strike="noStrike">
                        <a:solidFill>
                          <a:srgbClr val="000000"/>
                        </a:solidFill>
                        <a:effectLst/>
                        <a:latin typeface="Aptos Narrow" panose="020B0004020202020204" pitchFamily="34" charset="0"/>
                      </a:endParaRPr>
                    </a:p>
                  </a:txBody>
                  <a:tcPr marL="5928" marR="5928" marT="5928" marB="0" anchor="b"/>
                </a:tc>
                <a:extLst>
                  <a:ext uri="{0D108BD9-81ED-4DB2-BD59-A6C34878D82A}">
                    <a16:rowId xmlns:a16="http://schemas.microsoft.com/office/drawing/2014/main" val="386364731"/>
                  </a:ext>
                </a:extLst>
              </a:tr>
              <a:tr h="142277">
                <a:tc>
                  <a:txBody>
                    <a:bodyPr/>
                    <a:lstStyle/>
                    <a:p>
                      <a:pPr algn="l" fontAlgn="b"/>
                      <a:r>
                        <a:rPr lang="es-AR" sz="900" b="1" u="none" strike="noStrike" dirty="0">
                          <a:effectLst/>
                        </a:rPr>
                        <a:t>DESCRIPCIÓN OPERACIÓN</a:t>
                      </a:r>
                      <a:r>
                        <a:rPr lang="es-AR" sz="900" u="none" strike="noStrike" dirty="0">
                          <a:effectLst/>
                        </a:rPr>
                        <a:t>  </a:t>
                      </a:r>
                      <a:endParaRPr lang="es-AR" sz="900" b="1" i="0" u="none" strike="noStrike" dirty="0">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0"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1"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0" i="0" u="none" strike="noStrike">
                        <a:solidFill>
                          <a:srgbClr val="000000"/>
                        </a:solidFill>
                        <a:effectLst/>
                        <a:latin typeface="Aptos Narrow" panose="020B0004020202020204" pitchFamily="34" charset="0"/>
                      </a:endParaRPr>
                    </a:p>
                  </a:txBody>
                  <a:tcPr marL="5928" marR="5928" marT="5928" marB="0" anchor="b"/>
                </a:tc>
                <a:extLst>
                  <a:ext uri="{0D108BD9-81ED-4DB2-BD59-A6C34878D82A}">
                    <a16:rowId xmlns:a16="http://schemas.microsoft.com/office/drawing/2014/main" val="544870904"/>
                  </a:ext>
                </a:extLst>
              </a:tr>
              <a:tr h="142277">
                <a:tc>
                  <a:txBody>
                    <a:bodyPr/>
                    <a:lstStyle/>
                    <a:p>
                      <a:pPr algn="l" fontAlgn="b"/>
                      <a:r>
                        <a:rPr lang="es-AR" sz="900" u="none" strike="noStrike" dirty="0">
                          <a:effectLst/>
                        </a:rPr>
                        <a:t>Tipo operación</a:t>
                      </a:r>
                      <a:endParaRPr lang="es-AR" sz="900" b="0" i="0" u="none" strike="noStrike" dirty="0">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0"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1"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0" i="0" u="none" strike="noStrike">
                        <a:solidFill>
                          <a:srgbClr val="000000"/>
                        </a:solidFill>
                        <a:effectLst/>
                        <a:latin typeface="Aptos Narrow" panose="020B0004020202020204" pitchFamily="34" charset="0"/>
                      </a:endParaRPr>
                    </a:p>
                  </a:txBody>
                  <a:tcPr marL="5928" marR="5928" marT="5928" marB="0" anchor="b"/>
                </a:tc>
                <a:extLst>
                  <a:ext uri="{0D108BD9-81ED-4DB2-BD59-A6C34878D82A}">
                    <a16:rowId xmlns:a16="http://schemas.microsoft.com/office/drawing/2014/main" val="249324273"/>
                  </a:ext>
                </a:extLst>
              </a:tr>
              <a:tr h="142277">
                <a:tc>
                  <a:txBody>
                    <a:bodyPr/>
                    <a:lstStyle/>
                    <a:p>
                      <a:pPr algn="l" fontAlgn="b"/>
                      <a:r>
                        <a:rPr lang="es-AR" sz="900" u="none" strike="noStrike">
                          <a:effectLst/>
                        </a:rPr>
                        <a:t>Identificación inmueble</a:t>
                      </a:r>
                      <a:endParaRPr lang="es-AR" sz="900" b="0"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0"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1"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0" i="0" u="none" strike="noStrike">
                        <a:solidFill>
                          <a:srgbClr val="000000"/>
                        </a:solidFill>
                        <a:effectLst/>
                        <a:latin typeface="Aptos Narrow" panose="020B0004020202020204" pitchFamily="34" charset="0"/>
                      </a:endParaRPr>
                    </a:p>
                  </a:txBody>
                  <a:tcPr marL="5928" marR="5928" marT="5928" marB="0" anchor="b"/>
                </a:tc>
                <a:extLst>
                  <a:ext uri="{0D108BD9-81ED-4DB2-BD59-A6C34878D82A}">
                    <a16:rowId xmlns:a16="http://schemas.microsoft.com/office/drawing/2014/main" val="491044122"/>
                  </a:ext>
                </a:extLst>
              </a:tr>
              <a:tr h="142277">
                <a:tc>
                  <a:txBody>
                    <a:bodyPr/>
                    <a:lstStyle/>
                    <a:p>
                      <a:pPr algn="l" fontAlgn="b"/>
                      <a:r>
                        <a:rPr lang="es-AR" sz="900" u="none" strike="noStrike">
                          <a:effectLst/>
                        </a:rPr>
                        <a:t>Fecha</a:t>
                      </a:r>
                      <a:endParaRPr lang="es-AR" sz="900" b="0"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0"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1"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0" i="0" u="none" strike="noStrike">
                        <a:solidFill>
                          <a:srgbClr val="000000"/>
                        </a:solidFill>
                        <a:effectLst/>
                        <a:latin typeface="Aptos Narrow" panose="020B0004020202020204" pitchFamily="34" charset="0"/>
                      </a:endParaRPr>
                    </a:p>
                  </a:txBody>
                  <a:tcPr marL="5928" marR="5928" marT="5928" marB="0" anchor="b"/>
                </a:tc>
                <a:extLst>
                  <a:ext uri="{0D108BD9-81ED-4DB2-BD59-A6C34878D82A}">
                    <a16:rowId xmlns:a16="http://schemas.microsoft.com/office/drawing/2014/main" val="2463481708"/>
                  </a:ext>
                </a:extLst>
              </a:tr>
              <a:tr h="142277">
                <a:tc>
                  <a:txBody>
                    <a:bodyPr/>
                    <a:lstStyle/>
                    <a:p>
                      <a:pPr algn="l" fontAlgn="b"/>
                      <a:r>
                        <a:rPr lang="es-AR" sz="900" u="none" strike="noStrike">
                          <a:effectLst/>
                        </a:rPr>
                        <a:t>Instrumentación</a:t>
                      </a:r>
                      <a:endParaRPr lang="es-AR" sz="900" b="0"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0"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1"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0" i="0" u="none" strike="noStrike">
                        <a:solidFill>
                          <a:srgbClr val="000000"/>
                        </a:solidFill>
                        <a:effectLst/>
                        <a:latin typeface="Aptos Narrow" panose="020B0004020202020204" pitchFamily="34" charset="0"/>
                      </a:endParaRPr>
                    </a:p>
                  </a:txBody>
                  <a:tcPr marL="5928" marR="5928" marT="5928" marB="0" anchor="b"/>
                </a:tc>
                <a:extLst>
                  <a:ext uri="{0D108BD9-81ED-4DB2-BD59-A6C34878D82A}">
                    <a16:rowId xmlns:a16="http://schemas.microsoft.com/office/drawing/2014/main" val="411286535"/>
                  </a:ext>
                </a:extLst>
              </a:tr>
              <a:tr h="142277">
                <a:tc>
                  <a:txBody>
                    <a:bodyPr/>
                    <a:lstStyle/>
                    <a:p>
                      <a:pPr algn="l" fontAlgn="b"/>
                      <a:r>
                        <a:rPr lang="es-AR" sz="900" u="none" strike="noStrike">
                          <a:effectLst/>
                        </a:rPr>
                        <a:t>Monto</a:t>
                      </a:r>
                      <a:endParaRPr lang="es-AR" sz="900" b="0"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0"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1"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0" i="0" u="none" strike="noStrike">
                        <a:solidFill>
                          <a:srgbClr val="000000"/>
                        </a:solidFill>
                        <a:effectLst/>
                        <a:latin typeface="Aptos Narrow" panose="020B0004020202020204" pitchFamily="34" charset="0"/>
                      </a:endParaRPr>
                    </a:p>
                  </a:txBody>
                  <a:tcPr marL="5928" marR="5928" marT="5928" marB="0" anchor="b"/>
                </a:tc>
                <a:extLst>
                  <a:ext uri="{0D108BD9-81ED-4DB2-BD59-A6C34878D82A}">
                    <a16:rowId xmlns:a16="http://schemas.microsoft.com/office/drawing/2014/main" val="2129496653"/>
                  </a:ext>
                </a:extLst>
              </a:tr>
              <a:tr h="142277">
                <a:tc>
                  <a:txBody>
                    <a:bodyPr/>
                    <a:lstStyle/>
                    <a:p>
                      <a:pPr algn="l" fontAlgn="b"/>
                      <a:r>
                        <a:rPr lang="es-AR" sz="900" u="none" strike="noStrike">
                          <a:effectLst/>
                        </a:rPr>
                        <a:t>Forma de pago</a:t>
                      </a:r>
                      <a:endParaRPr lang="es-AR" sz="900" b="0"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0"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1"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0" i="0" u="none" strike="noStrike">
                        <a:solidFill>
                          <a:srgbClr val="000000"/>
                        </a:solidFill>
                        <a:effectLst/>
                        <a:latin typeface="Aptos Narrow" panose="020B0004020202020204" pitchFamily="34" charset="0"/>
                      </a:endParaRPr>
                    </a:p>
                  </a:txBody>
                  <a:tcPr marL="5928" marR="5928" marT="5928" marB="0" anchor="b"/>
                </a:tc>
                <a:extLst>
                  <a:ext uri="{0D108BD9-81ED-4DB2-BD59-A6C34878D82A}">
                    <a16:rowId xmlns:a16="http://schemas.microsoft.com/office/drawing/2014/main" val="601981202"/>
                  </a:ext>
                </a:extLst>
              </a:tr>
              <a:tr h="142277">
                <a:tc>
                  <a:txBody>
                    <a:bodyPr/>
                    <a:lstStyle/>
                    <a:p>
                      <a:pPr algn="l" fontAlgn="b"/>
                      <a:r>
                        <a:rPr lang="es-AR" sz="900" u="none" strike="noStrike">
                          <a:effectLst/>
                        </a:rPr>
                        <a:t>Medio de pago</a:t>
                      </a:r>
                      <a:endParaRPr lang="es-AR" sz="900" b="0"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0"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1"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0" i="0" u="none" strike="noStrike">
                        <a:solidFill>
                          <a:srgbClr val="000000"/>
                        </a:solidFill>
                        <a:effectLst/>
                        <a:latin typeface="Aptos Narrow" panose="020B0004020202020204" pitchFamily="34" charset="0"/>
                      </a:endParaRPr>
                    </a:p>
                  </a:txBody>
                  <a:tcPr marL="5928" marR="5928" marT="5928" marB="0" anchor="b"/>
                </a:tc>
                <a:extLst>
                  <a:ext uri="{0D108BD9-81ED-4DB2-BD59-A6C34878D82A}">
                    <a16:rowId xmlns:a16="http://schemas.microsoft.com/office/drawing/2014/main" val="903818024"/>
                  </a:ext>
                </a:extLst>
              </a:tr>
              <a:tr h="142277">
                <a:tc>
                  <a:txBody>
                    <a:bodyPr/>
                    <a:lstStyle/>
                    <a:p>
                      <a:pPr algn="l" fontAlgn="b"/>
                      <a:r>
                        <a:rPr lang="es-AR" sz="900" u="none" strike="noStrike">
                          <a:effectLst/>
                        </a:rPr>
                        <a:t>Cuenta bancaria </a:t>
                      </a:r>
                      <a:endParaRPr lang="es-AR" sz="900" b="0"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0"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1"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0" i="0" u="none" strike="noStrike">
                        <a:solidFill>
                          <a:srgbClr val="000000"/>
                        </a:solidFill>
                        <a:effectLst/>
                        <a:latin typeface="Aptos Narrow" panose="020B0004020202020204" pitchFamily="34" charset="0"/>
                      </a:endParaRPr>
                    </a:p>
                  </a:txBody>
                  <a:tcPr marL="5928" marR="5928" marT="5928" marB="0" anchor="b"/>
                </a:tc>
                <a:extLst>
                  <a:ext uri="{0D108BD9-81ED-4DB2-BD59-A6C34878D82A}">
                    <a16:rowId xmlns:a16="http://schemas.microsoft.com/office/drawing/2014/main" val="2413104992"/>
                  </a:ext>
                </a:extLst>
              </a:tr>
              <a:tr h="142277">
                <a:tc>
                  <a:txBody>
                    <a:bodyPr/>
                    <a:lstStyle/>
                    <a:p>
                      <a:pPr algn="l" fontAlgn="b"/>
                      <a:r>
                        <a:rPr lang="es-ES" sz="900" b="1" i="0" u="none" strike="noStrike" dirty="0">
                          <a:solidFill>
                            <a:srgbClr val="000000"/>
                          </a:solidFill>
                          <a:effectLst/>
                          <a:latin typeface="Aptos Narrow" panose="020B0004020202020204" pitchFamily="34" charset="0"/>
                        </a:rPr>
                        <a:t>DATOS CLIENTE</a:t>
                      </a:r>
                      <a:endParaRPr lang="es-AR" sz="900" b="1" i="0" u="none" strike="noStrike" dirty="0">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0"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1"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0" i="0" u="none" strike="noStrike">
                        <a:solidFill>
                          <a:srgbClr val="000000"/>
                        </a:solidFill>
                        <a:effectLst/>
                        <a:latin typeface="Aptos Narrow" panose="020B0004020202020204" pitchFamily="34" charset="0"/>
                      </a:endParaRPr>
                    </a:p>
                  </a:txBody>
                  <a:tcPr marL="5928" marR="5928" marT="5928" marB="0" anchor="b"/>
                </a:tc>
                <a:extLst>
                  <a:ext uri="{0D108BD9-81ED-4DB2-BD59-A6C34878D82A}">
                    <a16:rowId xmlns:a16="http://schemas.microsoft.com/office/drawing/2014/main" val="362973026"/>
                  </a:ext>
                </a:extLst>
              </a:tr>
              <a:tr h="142277">
                <a:tc>
                  <a:txBody>
                    <a:bodyPr/>
                    <a:lstStyle/>
                    <a:p>
                      <a:pPr algn="l" fontAlgn="b"/>
                      <a:r>
                        <a:rPr lang="es-ES" sz="900" u="none" strike="noStrike">
                          <a:effectLst/>
                        </a:rPr>
                        <a:t>Denominación o razón social - Contrato Fideicomiso</a:t>
                      </a:r>
                      <a:endParaRPr lang="es-ES" sz="900" b="0"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0"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0"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0" i="0" u="none" strike="noStrike">
                        <a:solidFill>
                          <a:srgbClr val="000000"/>
                        </a:solidFill>
                        <a:effectLst/>
                        <a:latin typeface="Aptos Narrow" panose="020B0004020202020204" pitchFamily="34" charset="0"/>
                      </a:endParaRPr>
                    </a:p>
                  </a:txBody>
                  <a:tcPr marL="5928" marR="5928" marT="5928" marB="0" anchor="b"/>
                </a:tc>
                <a:extLst>
                  <a:ext uri="{0D108BD9-81ED-4DB2-BD59-A6C34878D82A}">
                    <a16:rowId xmlns:a16="http://schemas.microsoft.com/office/drawing/2014/main" val="2749489114"/>
                  </a:ext>
                </a:extLst>
              </a:tr>
              <a:tr h="142277">
                <a:tc>
                  <a:txBody>
                    <a:bodyPr/>
                    <a:lstStyle/>
                    <a:p>
                      <a:pPr algn="l" fontAlgn="b"/>
                      <a:r>
                        <a:rPr lang="es-ES" sz="900" u="none" strike="noStrike" dirty="0">
                          <a:effectLst/>
                        </a:rPr>
                        <a:t>Fecha y número inscripción registral</a:t>
                      </a:r>
                      <a:endParaRPr lang="es-ES" sz="900" b="0" i="0" u="none" strike="noStrike" dirty="0">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0"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0"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0" i="0" u="none" strike="noStrike">
                        <a:solidFill>
                          <a:srgbClr val="000000"/>
                        </a:solidFill>
                        <a:effectLst/>
                        <a:latin typeface="Aptos Narrow" panose="020B0004020202020204" pitchFamily="34" charset="0"/>
                      </a:endParaRPr>
                    </a:p>
                  </a:txBody>
                  <a:tcPr marL="5928" marR="5928" marT="5928" marB="0" anchor="b"/>
                </a:tc>
                <a:extLst>
                  <a:ext uri="{0D108BD9-81ED-4DB2-BD59-A6C34878D82A}">
                    <a16:rowId xmlns:a16="http://schemas.microsoft.com/office/drawing/2014/main" val="2629054025"/>
                  </a:ext>
                </a:extLst>
              </a:tr>
              <a:tr h="290482">
                <a:tc>
                  <a:txBody>
                    <a:bodyPr/>
                    <a:lstStyle/>
                    <a:p>
                      <a:pPr algn="l" fontAlgn="b"/>
                      <a:r>
                        <a:rPr lang="es-AR" sz="900" u="none" strike="noStrike">
                          <a:effectLst/>
                        </a:rPr>
                        <a:t>CUIT - CDI</a:t>
                      </a:r>
                      <a:endParaRPr lang="es-AR" sz="900" b="0"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0"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ES" sz="900" u="none" strike="noStrike">
                          <a:effectLst/>
                        </a:rPr>
                        <a:t>Verificar en ARCA y RePET https://seti.afip.gob.ar/padron-puc-constancia-internet/ConsultaConstanciaAction.do; https://repet.jus.gob.ar/</a:t>
                      </a:r>
                      <a:endParaRPr lang="es-ES" sz="900" b="0"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0" i="0" u="none" strike="noStrike">
                        <a:solidFill>
                          <a:srgbClr val="000000"/>
                        </a:solidFill>
                        <a:effectLst/>
                        <a:latin typeface="Aptos Narrow" panose="020B0004020202020204" pitchFamily="34" charset="0"/>
                      </a:endParaRPr>
                    </a:p>
                  </a:txBody>
                  <a:tcPr marL="5928" marR="5928" marT="5928" marB="0" anchor="b"/>
                </a:tc>
                <a:extLst>
                  <a:ext uri="{0D108BD9-81ED-4DB2-BD59-A6C34878D82A}">
                    <a16:rowId xmlns:a16="http://schemas.microsoft.com/office/drawing/2014/main" val="1955492369"/>
                  </a:ext>
                </a:extLst>
              </a:tr>
              <a:tr h="142277">
                <a:tc>
                  <a:txBody>
                    <a:bodyPr/>
                    <a:lstStyle/>
                    <a:p>
                      <a:pPr algn="l" fontAlgn="b"/>
                      <a:r>
                        <a:rPr lang="es-AR" sz="900" u="none" strike="noStrike">
                          <a:effectLst/>
                        </a:rPr>
                        <a:t>Domicilio legal</a:t>
                      </a:r>
                      <a:endParaRPr lang="es-AR" sz="900" b="0"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0"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0"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0" i="0" u="none" strike="noStrike">
                        <a:solidFill>
                          <a:srgbClr val="000000"/>
                        </a:solidFill>
                        <a:effectLst/>
                        <a:latin typeface="Aptos Narrow" panose="020B0004020202020204" pitchFamily="34" charset="0"/>
                      </a:endParaRPr>
                    </a:p>
                  </a:txBody>
                  <a:tcPr marL="5928" marR="5928" marT="5928" marB="0" anchor="b"/>
                </a:tc>
                <a:extLst>
                  <a:ext uri="{0D108BD9-81ED-4DB2-BD59-A6C34878D82A}">
                    <a16:rowId xmlns:a16="http://schemas.microsoft.com/office/drawing/2014/main" val="339054459"/>
                  </a:ext>
                </a:extLst>
              </a:tr>
              <a:tr h="142277">
                <a:tc>
                  <a:txBody>
                    <a:bodyPr/>
                    <a:lstStyle/>
                    <a:p>
                      <a:pPr algn="l" fontAlgn="b"/>
                      <a:r>
                        <a:rPr lang="es-AR" sz="900" u="none" strike="noStrike">
                          <a:effectLst/>
                        </a:rPr>
                        <a:t>Teléfono</a:t>
                      </a:r>
                      <a:endParaRPr lang="es-AR" sz="900" b="0"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0"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0"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0" i="0" u="none" strike="noStrike">
                        <a:solidFill>
                          <a:srgbClr val="000000"/>
                        </a:solidFill>
                        <a:effectLst/>
                        <a:latin typeface="Aptos Narrow" panose="020B0004020202020204" pitchFamily="34" charset="0"/>
                      </a:endParaRPr>
                    </a:p>
                  </a:txBody>
                  <a:tcPr marL="5928" marR="5928" marT="5928" marB="0" anchor="b"/>
                </a:tc>
                <a:extLst>
                  <a:ext uri="{0D108BD9-81ED-4DB2-BD59-A6C34878D82A}">
                    <a16:rowId xmlns:a16="http://schemas.microsoft.com/office/drawing/2014/main" val="667990905"/>
                  </a:ext>
                </a:extLst>
              </a:tr>
              <a:tr h="142277">
                <a:tc>
                  <a:txBody>
                    <a:bodyPr/>
                    <a:lstStyle/>
                    <a:p>
                      <a:pPr algn="l" fontAlgn="b"/>
                      <a:r>
                        <a:rPr lang="es-AR" sz="900" u="none" strike="noStrike">
                          <a:effectLst/>
                        </a:rPr>
                        <a:t>Correo electrónico</a:t>
                      </a:r>
                      <a:endParaRPr lang="es-AR" sz="900" b="0"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0"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0"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0" i="0" u="none" strike="noStrike">
                        <a:solidFill>
                          <a:srgbClr val="000000"/>
                        </a:solidFill>
                        <a:effectLst/>
                        <a:latin typeface="Aptos Narrow" panose="020B0004020202020204" pitchFamily="34" charset="0"/>
                      </a:endParaRPr>
                    </a:p>
                  </a:txBody>
                  <a:tcPr marL="5928" marR="5928" marT="5928" marB="0" anchor="b"/>
                </a:tc>
                <a:extLst>
                  <a:ext uri="{0D108BD9-81ED-4DB2-BD59-A6C34878D82A}">
                    <a16:rowId xmlns:a16="http://schemas.microsoft.com/office/drawing/2014/main" val="2297125367"/>
                  </a:ext>
                </a:extLst>
              </a:tr>
              <a:tr h="142277">
                <a:tc>
                  <a:txBody>
                    <a:bodyPr/>
                    <a:lstStyle/>
                    <a:p>
                      <a:pPr algn="l" fontAlgn="b"/>
                      <a:r>
                        <a:rPr lang="es-AR" sz="900" u="none" strike="noStrike">
                          <a:effectLst/>
                        </a:rPr>
                        <a:t>Actividad</a:t>
                      </a:r>
                      <a:endParaRPr lang="es-AR" sz="900" b="0"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0"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0"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0" i="0" u="none" strike="noStrike">
                        <a:solidFill>
                          <a:srgbClr val="000000"/>
                        </a:solidFill>
                        <a:effectLst/>
                        <a:latin typeface="Aptos Narrow" panose="020B0004020202020204" pitchFamily="34" charset="0"/>
                      </a:endParaRPr>
                    </a:p>
                  </a:txBody>
                  <a:tcPr marL="5928" marR="5928" marT="5928" marB="0" anchor="b"/>
                </a:tc>
                <a:extLst>
                  <a:ext uri="{0D108BD9-81ED-4DB2-BD59-A6C34878D82A}">
                    <a16:rowId xmlns:a16="http://schemas.microsoft.com/office/drawing/2014/main" val="2244822337"/>
                  </a:ext>
                </a:extLst>
              </a:tr>
              <a:tr h="148205">
                <a:tc>
                  <a:txBody>
                    <a:bodyPr/>
                    <a:lstStyle/>
                    <a:p>
                      <a:pPr algn="l" fontAlgn="b"/>
                      <a:r>
                        <a:rPr lang="es-AR" sz="900" u="none" strike="noStrike">
                          <a:effectLst/>
                        </a:rPr>
                        <a:t>Socios (DNI-CUIT- CUIL; participación)</a:t>
                      </a:r>
                      <a:endParaRPr lang="es-AR" sz="900" b="0"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0"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0"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0" i="0" u="none" strike="noStrike">
                        <a:solidFill>
                          <a:srgbClr val="000000"/>
                        </a:solidFill>
                        <a:effectLst/>
                        <a:latin typeface="Aptos Narrow" panose="020B0004020202020204" pitchFamily="34" charset="0"/>
                      </a:endParaRPr>
                    </a:p>
                  </a:txBody>
                  <a:tcPr marL="5928" marR="5928" marT="5928" marB="0" anchor="b"/>
                </a:tc>
                <a:extLst>
                  <a:ext uri="{0D108BD9-81ED-4DB2-BD59-A6C34878D82A}">
                    <a16:rowId xmlns:a16="http://schemas.microsoft.com/office/drawing/2014/main" val="3951002157"/>
                  </a:ext>
                </a:extLst>
              </a:tr>
              <a:tr h="349764">
                <a:tc>
                  <a:txBody>
                    <a:bodyPr/>
                    <a:lstStyle/>
                    <a:p>
                      <a:pPr algn="l" fontAlgn="b"/>
                      <a:r>
                        <a:rPr lang="es-ES" sz="900" u="none" strike="noStrike">
                          <a:effectLst/>
                        </a:rPr>
                        <a:t>Beneficiario final - 10% o más de participación o derecho a voto (debe completar legajo persona humana)</a:t>
                      </a:r>
                      <a:endParaRPr lang="es-ES" sz="900" b="0"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0"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0"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0" i="0" u="none" strike="noStrike">
                        <a:solidFill>
                          <a:srgbClr val="000000"/>
                        </a:solidFill>
                        <a:effectLst/>
                        <a:latin typeface="Aptos Narrow" panose="020B0004020202020204" pitchFamily="34" charset="0"/>
                      </a:endParaRPr>
                    </a:p>
                  </a:txBody>
                  <a:tcPr marL="5928" marR="5928" marT="5928" marB="0" anchor="b"/>
                </a:tc>
                <a:extLst>
                  <a:ext uri="{0D108BD9-81ED-4DB2-BD59-A6C34878D82A}">
                    <a16:rowId xmlns:a16="http://schemas.microsoft.com/office/drawing/2014/main" val="3035159561"/>
                  </a:ext>
                </a:extLst>
              </a:tr>
              <a:tr h="302338">
                <a:tc>
                  <a:txBody>
                    <a:bodyPr/>
                    <a:lstStyle/>
                    <a:p>
                      <a:pPr algn="l" fontAlgn="b"/>
                      <a:r>
                        <a:rPr lang="es-ES" sz="900" u="none" strike="noStrike">
                          <a:effectLst/>
                        </a:rPr>
                        <a:t>Sujeto obligado Ley 25.246  (Sí o NO aporta constancia alta UIF)</a:t>
                      </a:r>
                      <a:endParaRPr lang="es-ES" sz="900" b="0"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0"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ES" sz="900" u="none" strike="noStrike">
                          <a:effectLst/>
                        </a:rPr>
                        <a:t>Verificar alta ante UIF https://www.argentina.gob.ar/uif/consulta-de-sujetos-obligados-registrados</a:t>
                      </a:r>
                      <a:endParaRPr lang="es-ES" sz="900" b="0"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0" i="0" u="none" strike="noStrike">
                        <a:solidFill>
                          <a:srgbClr val="000000"/>
                        </a:solidFill>
                        <a:effectLst/>
                        <a:latin typeface="Aptos Narrow" panose="020B0004020202020204" pitchFamily="34" charset="0"/>
                      </a:endParaRPr>
                    </a:p>
                  </a:txBody>
                  <a:tcPr marL="5928" marR="5928" marT="5928" marB="0" anchor="b"/>
                </a:tc>
                <a:extLst>
                  <a:ext uri="{0D108BD9-81ED-4DB2-BD59-A6C34878D82A}">
                    <a16:rowId xmlns:a16="http://schemas.microsoft.com/office/drawing/2014/main" val="2466257447"/>
                  </a:ext>
                </a:extLst>
              </a:tr>
              <a:tr h="349764">
                <a:tc>
                  <a:txBody>
                    <a:bodyPr/>
                    <a:lstStyle/>
                    <a:p>
                      <a:pPr algn="l" fontAlgn="b"/>
                      <a:r>
                        <a:rPr lang="es-AR" sz="900" u="none" strike="noStrike">
                          <a:effectLst/>
                        </a:rPr>
                        <a:t>Representante o apoderado  DNI- CUIT-CUIL (debe completar legajo persona humana)</a:t>
                      </a:r>
                      <a:endParaRPr lang="es-AR" sz="900" b="0"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0"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0"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0" i="0" u="none" strike="noStrike">
                        <a:solidFill>
                          <a:srgbClr val="000000"/>
                        </a:solidFill>
                        <a:effectLst/>
                        <a:latin typeface="Aptos Narrow" panose="020B0004020202020204" pitchFamily="34" charset="0"/>
                      </a:endParaRPr>
                    </a:p>
                  </a:txBody>
                  <a:tcPr marL="5928" marR="5928" marT="5928" marB="0" anchor="b"/>
                </a:tc>
                <a:extLst>
                  <a:ext uri="{0D108BD9-81ED-4DB2-BD59-A6C34878D82A}">
                    <a16:rowId xmlns:a16="http://schemas.microsoft.com/office/drawing/2014/main" val="656736790"/>
                  </a:ext>
                </a:extLst>
              </a:tr>
              <a:tr h="195631">
                <a:tc>
                  <a:txBody>
                    <a:bodyPr/>
                    <a:lstStyle/>
                    <a:p>
                      <a:pPr algn="l" fontAlgn="b"/>
                      <a:r>
                        <a:rPr lang="es-ES" sz="900" b="1" i="0" u="none" strike="noStrike" dirty="0">
                          <a:solidFill>
                            <a:srgbClr val="000000"/>
                          </a:solidFill>
                          <a:effectLst/>
                          <a:latin typeface="Aptos Narrow" panose="020B0004020202020204" pitchFamily="34" charset="0"/>
                        </a:rPr>
                        <a:t>D</a:t>
                      </a:r>
                      <a:r>
                        <a:rPr lang="es-AR" sz="900" b="1" i="0" u="none" strike="noStrike" dirty="0">
                          <a:solidFill>
                            <a:srgbClr val="000000"/>
                          </a:solidFill>
                          <a:effectLst/>
                          <a:latin typeface="Aptos Narrow" panose="020B0004020202020204" pitchFamily="34" charset="0"/>
                        </a:rPr>
                        <a:t>OCUMENTACIÓN A APORTAR</a:t>
                      </a:r>
                    </a:p>
                  </a:txBody>
                  <a:tcPr marL="5928" marR="5928" marT="5928" marB="0" anchor="b"/>
                </a:tc>
                <a:tc>
                  <a:txBody>
                    <a:bodyPr/>
                    <a:lstStyle/>
                    <a:p>
                      <a:pPr algn="l" fontAlgn="b"/>
                      <a:r>
                        <a:rPr lang="es-AR" sz="900" u="none" strike="noStrike">
                          <a:effectLst/>
                        </a:rPr>
                        <a:t> </a:t>
                      </a:r>
                      <a:endParaRPr lang="es-AR" sz="900" b="0"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0"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0" i="0" u="none" strike="noStrike">
                        <a:solidFill>
                          <a:srgbClr val="000000"/>
                        </a:solidFill>
                        <a:effectLst/>
                        <a:latin typeface="Aptos Narrow" panose="020B0004020202020204" pitchFamily="34" charset="0"/>
                      </a:endParaRPr>
                    </a:p>
                  </a:txBody>
                  <a:tcPr marL="5928" marR="5928" marT="5928" marB="0" anchor="b"/>
                </a:tc>
                <a:extLst>
                  <a:ext uri="{0D108BD9-81ED-4DB2-BD59-A6C34878D82A}">
                    <a16:rowId xmlns:a16="http://schemas.microsoft.com/office/drawing/2014/main" val="3749894584"/>
                  </a:ext>
                </a:extLst>
              </a:tr>
              <a:tr h="142277">
                <a:tc>
                  <a:txBody>
                    <a:bodyPr/>
                    <a:lstStyle/>
                    <a:p>
                      <a:pPr algn="l" fontAlgn="b"/>
                      <a:r>
                        <a:rPr lang="es-AR" sz="900" u="none" strike="noStrike">
                          <a:effectLst/>
                        </a:rPr>
                        <a:t>Acto constitutivo ïnscripto </a:t>
                      </a:r>
                      <a:endParaRPr lang="es-AR" sz="900" b="0"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0"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0"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0" i="0" u="none" strike="noStrike">
                        <a:solidFill>
                          <a:srgbClr val="000000"/>
                        </a:solidFill>
                        <a:effectLst/>
                        <a:latin typeface="Aptos Narrow" panose="020B0004020202020204" pitchFamily="34" charset="0"/>
                      </a:endParaRPr>
                    </a:p>
                  </a:txBody>
                  <a:tcPr marL="5928" marR="5928" marT="5928" marB="0" anchor="b"/>
                </a:tc>
                <a:extLst>
                  <a:ext uri="{0D108BD9-81ED-4DB2-BD59-A6C34878D82A}">
                    <a16:rowId xmlns:a16="http://schemas.microsoft.com/office/drawing/2014/main" val="290814734"/>
                  </a:ext>
                </a:extLst>
              </a:tr>
              <a:tr h="142277">
                <a:tc>
                  <a:txBody>
                    <a:bodyPr/>
                    <a:lstStyle/>
                    <a:p>
                      <a:pPr algn="l" fontAlgn="b"/>
                      <a:r>
                        <a:rPr lang="es-ES" sz="900" u="none" strike="noStrike">
                          <a:effectLst/>
                        </a:rPr>
                        <a:t>Última designación de autoridades inscripta</a:t>
                      </a:r>
                      <a:endParaRPr lang="es-ES" sz="900" b="0"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0"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0"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0" i="0" u="none" strike="noStrike">
                        <a:solidFill>
                          <a:srgbClr val="000000"/>
                        </a:solidFill>
                        <a:effectLst/>
                        <a:latin typeface="Aptos Narrow" panose="020B0004020202020204" pitchFamily="34" charset="0"/>
                      </a:endParaRPr>
                    </a:p>
                  </a:txBody>
                  <a:tcPr marL="5928" marR="5928" marT="5928" marB="0" anchor="b"/>
                </a:tc>
                <a:extLst>
                  <a:ext uri="{0D108BD9-81ED-4DB2-BD59-A6C34878D82A}">
                    <a16:rowId xmlns:a16="http://schemas.microsoft.com/office/drawing/2014/main" val="811202354"/>
                  </a:ext>
                </a:extLst>
              </a:tr>
              <a:tr h="142277">
                <a:tc>
                  <a:txBody>
                    <a:bodyPr/>
                    <a:lstStyle/>
                    <a:p>
                      <a:pPr algn="l" fontAlgn="b"/>
                      <a:r>
                        <a:rPr lang="es-AR" sz="900" u="none" strike="noStrike">
                          <a:effectLst/>
                        </a:rPr>
                        <a:t>Libro de registro accionistas o socios</a:t>
                      </a:r>
                      <a:endParaRPr lang="es-AR" sz="900" b="0"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0"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0"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0" i="0" u="none" strike="noStrike">
                        <a:solidFill>
                          <a:srgbClr val="000000"/>
                        </a:solidFill>
                        <a:effectLst/>
                        <a:latin typeface="Aptos Narrow" panose="020B0004020202020204" pitchFamily="34" charset="0"/>
                      </a:endParaRPr>
                    </a:p>
                  </a:txBody>
                  <a:tcPr marL="5928" marR="5928" marT="5928" marB="0" anchor="b"/>
                </a:tc>
                <a:extLst>
                  <a:ext uri="{0D108BD9-81ED-4DB2-BD59-A6C34878D82A}">
                    <a16:rowId xmlns:a16="http://schemas.microsoft.com/office/drawing/2014/main" val="4247314326"/>
                  </a:ext>
                </a:extLst>
              </a:tr>
              <a:tr h="142277">
                <a:tc>
                  <a:txBody>
                    <a:bodyPr/>
                    <a:lstStyle/>
                    <a:p>
                      <a:pPr algn="l" fontAlgn="b"/>
                      <a:r>
                        <a:rPr lang="es-AR" sz="900" u="none" strike="noStrike">
                          <a:effectLst/>
                        </a:rPr>
                        <a:t>Firma</a:t>
                      </a:r>
                      <a:endParaRPr lang="es-AR" sz="900" b="0"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0"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0"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0" i="0" u="none" strike="noStrike">
                        <a:solidFill>
                          <a:srgbClr val="000000"/>
                        </a:solidFill>
                        <a:effectLst/>
                        <a:latin typeface="Aptos Narrow" panose="020B0004020202020204" pitchFamily="34" charset="0"/>
                      </a:endParaRPr>
                    </a:p>
                  </a:txBody>
                  <a:tcPr marL="5928" marR="5928" marT="5928" marB="0" anchor="b"/>
                </a:tc>
                <a:extLst>
                  <a:ext uri="{0D108BD9-81ED-4DB2-BD59-A6C34878D82A}">
                    <a16:rowId xmlns:a16="http://schemas.microsoft.com/office/drawing/2014/main" val="257785080"/>
                  </a:ext>
                </a:extLst>
              </a:tr>
              <a:tr h="142277">
                <a:tc>
                  <a:txBody>
                    <a:bodyPr/>
                    <a:lstStyle/>
                    <a:p>
                      <a:pPr algn="l" fontAlgn="b"/>
                      <a:r>
                        <a:rPr lang="es-AR" sz="900" u="none" strike="noStrike">
                          <a:effectLst/>
                        </a:rPr>
                        <a:t>Aclaración firma  - Carácter</a:t>
                      </a:r>
                      <a:endParaRPr lang="es-AR" sz="900" b="0"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0"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0"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0" i="0" u="none" strike="noStrike">
                        <a:solidFill>
                          <a:srgbClr val="000000"/>
                        </a:solidFill>
                        <a:effectLst/>
                        <a:latin typeface="Aptos Narrow" panose="020B0004020202020204" pitchFamily="34" charset="0"/>
                      </a:endParaRPr>
                    </a:p>
                  </a:txBody>
                  <a:tcPr marL="5928" marR="5928" marT="5928" marB="0" anchor="b"/>
                </a:tc>
                <a:extLst>
                  <a:ext uri="{0D108BD9-81ED-4DB2-BD59-A6C34878D82A}">
                    <a16:rowId xmlns:a16="http://schemas.microsoft.com/office/drawing/2014/main" val="764854858"/>
                  </a:ext>
                </a:extLst>
              </a:tr>
              <a:tr h="142277">
                <a:tc>
                  <a:txBody>
                    <a:bodyPr/>
                    <a:lstStyle/>
                    <a:p>
                      <a:pPr algn="l" fontAlgn="b"/>
                      <a:r>
                        <a:rPr lang="es-AR" sz="900" u="none" strike="noStrike">
                          <a:effectLst/>
                        </a:rPr>
                        <a:t>Fecha y lugar</a:t>
                      </a:r>
                      <a:endParaRPr lang="es-AR" sz="900" b="0"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0"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a:effectLst/>
                        </a:rPr>
                        <a:t> </a:t>
                      </a:r>
                      <a:endParaRPr lang="es-AR" sz="900" b="0" i="0" u="none" strike="noStrike">
                        <a:solidFill>
                          <a:srgbClr val="000000"/>
                        </a:solidFill>
                        <a:effectLst/>
                        <a:latin typeface="Aptos Narrow" panose="020B0004020202020204" pitchFamily="34" charset="0"/>
                      </a:endParaRPr>
                    </a:p>
                  </a:txBody>
                  <a:tcPr marL="5928" marR="5928" marT="5928" marB="0" anchor="b"/>
                </a:tc>
                <a:tc>
                  <a:txBody>
                    <a:bodyPr/>
                    <a:lstStyle/>
                    <a:p>
                      <a:pPr algn="l" fontAlgn="b"/>
                      <a:r>
                        <a:rPr lang="es-AR" sz="900" u="none" strike="noStrike" dirty="0">
                          <a:effectLst/>
                        </a:rPr>
                        <a:t> </a:t>
                      </a:r>
                      <a:endParaRPr lang="es-AR" sz="900" b="0" i="0" u="none" strike="noStrike" dirty="0">
                        <a:solidFill>
                          <a:srgbClr val="000000"/>
                        </a:solidFill>
                        <a:effectLst/>
                        <a:latin typeface="Aptos Narrow" panose="020B0004020202020204" pitchFamily="34" charset="0"/>
                      </a:endParaRPr>
                    </a:p>
                  </a:txBody>
                  <a:tcPr marL="5928" marR="5928" marT="5928" marB="0" anchor="b"/>
                </a:tc>
                <a:extLst>
                  <a:ext uri="{0D108BD9-81ED-4DB2-BD59-A6C34878D82A}">
                    <a16:rowId xmlns:a16="http://schemas.microsoft.com/office/drawing/2014/main" val="4255877756"/>
                  </a:ext>
                </a:extLst>
              </a:tr>
            </a:tbl>
          </a:graphicData>
        </a:graphic>
      </p:graphicFrame>
    </p:spTree>
    <p:extLst>
      <p:ext uri="{BB962C8B-B14F-4D97-AF65-F5344CB8AC3E}">
        <p14:creationId xmlns:p14="http://schemas.microsoft.com/office/powerpoint/2010/main" val="25834759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3858198-F5B3-F7B8-54FA-872437364773}"/>
              </a:ext>
            </a:extLst>
          </p:cNvPr>
          <p:cNvSpPr>
            <a:spLocks noGrp="1"/>
          </p:cNvSpPr>
          <p:nvPr>
            <p:ph type="title"/>
          </p:nvPr>
        </p:nvSpPr>
        <p:spPr>
          <a:xfrm>
            <a:off x="838200" y="365124"/>
            <a:ext cx="10515600" cy="854075"/>
          </a:xfrm>
        </p:spPr>
        <p:txBody>
          <a:bodyPr>
            <a:normAutofit fontScale="90000"/>
          </a:bodyPr>
          <a:lstStyle/>
          <a:p>
            <a:pPr algn="ctr"/>
            <a:br>
              <a:rPr lang="es-ES" sz="3600" b="1" dirty="0"/>
            </a:br>
            <a:r>
              <a:rPr lang="es-ES" sz="3100" b="1" dirty="0">
                <a:latin typeface="Arial Black" panose="020B0A04020102020204" pitchFamily="34" charset="0"/>
              </a:rPr>
              <a:t>UIF – REGISTRO DE OPERACIONES INUSUALES</a:t>
            </a:r>
            <a:br>
              <a:rPr lang="es-ES" sz="3100" b="1" dirty="0">
                <a:latin typeface="Arial Black" panose="020B0A04020102020204" pitchFamily="34" charset="0"/>
              </a:rPr>
            </a:br>
            <a:endParaRPr lang="es-AR" sz="3100" b="1" dirty="0">
              <a:latin typeface="Arial Black" panose="020B0A04020102020204" pitchFamily="34" charset="0"/>
            </a:endParaRPr>
          </a:p>
        </p:txBody>
      </p:sp>
      <p:graphicFrame>
        <p:nvGraphicFramePr>
          <p:cNvPr id="5" name="Marcador de contenido 4">
            <a:extLst>
              <a:ext uri="{FF2B5EF4-FFF2-40B4-BE49-F238E27FC236}">
                <a16:creationId xmlns:a16="http://schemas.microsoft.com/office/drawing/2014/main" id="{F9E20C86-C946-EF22-554D-8D83D949976A}"/>
              </a:ext>
            </a:extLst>
          </p:cNvPr>
          <p:cNvGraphicFramePr>
            <a:graphicFrameLocks noGrp="1"/>
          </p:cNvGraphicFramePr>
          <p:nvPr>
            <p:ph idx="1"/>
            <p:extLst>
              <p:ext uri="{D42A27DB-BD31-4B8C-83A1-F6EECF244321}">
                <p14:modId xmlns:p14="http://schemas.microsoft.com/office/powerpoint/2010/main" val="2768534170"/>
              </p:ext>
            </p:extLst>
          </p:nvPr>
        </p:nvGraphicFramePr>
        <p:xfrm>
          <a:off x="838200" y="1591733"/>
          <a:ext cx="10515600" cy="4318001"/>
        </p:xfrm>
        <a:graphic>
          <a:graphicData uri="http://schemas.openxmlformats.org/drawingml/2006/table">
            <a:tbl>
              <a:tblPr>
                <a:tableStyleId>{5C22544A-7EE6-4342-B048-85BDC9FD1C3A}</a:tableStyleId>
              </a:tblPr>
              <a:tblGrid>
                <a:gridCol w="1327102">
                  <a:extLst>
                    <a:ext uri="{9D8B030D-6E8A-4147-A177-3AD203B41FA5}">
                      <a16:colId xmlns:a16="http://schemas.microsoft.com/office/drawing/2014/main" val="1235521420"/>
                    </a:ext>
                  </a:extLst>
                </a:gridCol>
                <a:gridCol w="1094365">
                  <a:extLst>
                    <a:ext uri="{9D8B030D-6E8A-4147-A177-3AD203B41FA5}">
                      <a16:colId xmlns:a16="http://schemas.microsoft.com/office/drawing/2014/main" val="3409896809"/>
                    </a:ext>
                  </a:extLst>
                </a:gridCol>
                <a:gridCol w="952522">
                  <a:extLst>
                    <a:ext uri="{9D8B030D-6E8A-4147-A177-3AD203B41FA5}">
                      <a16:colId xmlns:a16="http://schemas.microsoft.com/office/drawing/2014/main" val="3616774000"/>
                    </a:ext>
                  </a:extLst>
                </a:gridCol>
                <a:gridCol w="1147156">
                  <a:extLst>
                    <a:ext uri="{9D8B030D-6E8A-4147-A177-3AD203B41FA5}">
                      <a16:colId xmlns:a16="http://schemas.microsoft.com/office/drawing/2014/main" val="1730951186"/>
                    </a:ext>
                  </a:extLst>
                </a:gridCol>
                <a:gridCol w="1210788">
                  <a:extLst>
                    <a:ext uri="{9D8B030D-6E8A-4147-A177-3AD203B41FA5}">
                      <a16:colId xmlns:a16="http://schemas.microsoft.com/office/drawing/2014/main" val="848890238"/>
                    </a:ext>
                  </a:extLst>
                </a:gridCol>
                <a:gridCol w="1524000">
                  <a:extLst>
                    <a:ext uri="{9D8B030D-6E8A-4147-A177-3AD203B41FA5}">
                      <a16:colId xmlns:a16="http://schemas.microsoft.com/office/drawing/2014/main" val="2877005817"/>
                    </a:ext>
                  </a:extLst>
                </a:gridCol>
                <a:gridCol w="1325246">
                  <a:extLst>
                    <a:ext uri="{9D8B030D-6E8A-4147-A177-3AD203B41FA5}">
                      <a16:colId xmlns:a16="http://schemas.microsoft.com/office/drawing/2014/main" val="643234266"/>
                    </a:ext>
                  </a:extLst>
                </a:gridCol>
                <a:gridCol w="1068430">
                  <a:extLst>
                    <a:ext uri="{9D8B030D-6E8A-4147-A177-3AD203B41FA5}">
                      <a16:colId xmlns:a16="http://schemas.microsoft.com/office/drawing/2014/main" val="3806017458"/>
                    </a:ext>
                  </a:extLst>
                </a:gridCol>
                <a:gridCol w="865991">
                  <a:extLst>
                    <a:ext uri="{9D8B030D-6E8A-4147-A177-3AD203B41FA5}">
                      <a16:colId xmlns:a16="http://schemas.microsoft.com/office/drawing/2014/main" val="2785063159"/>
                    </a:ext>
                  </a:extLst>
                </a:gridCol>
              </a:tblGrid>
              <a:tr h="647701">
                <a:tc>
                  <a:txBody>
                    <a:bodyPr/>
                    <a:lstStyle/>
                    <a:p>
                      <a:pPr algn="ctr" fontAlgn="b"/>
                      <a:r>
                        <a:rPr lang="es-AR" sz="1000" u="none" strike="noStrike">
                          <a:effectLst/>
                        </a:rPr>
                        <a:t>CLIENTE</a:t>
                      </a:r>
                      <a:endParaRPr lang="es-AR" sz="1000" b="1" i="0" u="none" strike="noStrike">
                        <a:solidFill>
                          <a:srgbClr val="000000"/>
                        </a:solidFill>
                        <a:effectLst/>
                        <a:latin typeface="Aptos Narrow" panose="020B0004020202020204" pitchFamily="34" charset="0"/>
                      </a:endParaRPr>
                    </a:p>
                  </a:txBody>
                  <a:tcPr marL="6748" marR="6748" marT="6748" marB="0" anchor="b"/>
                </a:tc>
                <a:tc>
                  <a:txBody>
                    <a:bodyPr/>
                    <a:lstStyle/>
                    <a:p>
                      <a:pPr algn="ctr" fontAlgn="b"/>
                      <a:r>
                        <a:rPr lang="es-AR" sz="1000" u="none" strike="noStrike">
                          <a:effectLst/>
                        </a:rPr>
                        <a:t>DNI - PASAPORTE/CUIT-CUIL-CDI</a:t>
                      </a:r>
                      <a:endParaRPr lang="es-AR" sz="1000" b="1" i="0" u="none" strike="noStrike">
                        <a:solidFill>
                          <a:srgbClr val="000000"/>
                        </a:solidFill>
                        <a:effectLst/>
                        <a:latin typeface="Aptos Narrow" panose="020B0004020202020204" pitchFamily="34" charset="0"/>
                      </a:endParaRPr>
                    </a:p>
                  </a:txBody>
                  <a:tcPr marL="6748" marR="6748" marT="6748" marB="0" anchor="b"/>
                </a:tc>
                <a:tc>
                  <a:txBody>
                    <a:bodyPr/>
                    <a:lstStyle/>
                    <a:p>
                      <a:pPr algn="ctr" fontAlgn="b"/>
                      <a:r>
                        <a:rPr lang="es-AR" sz="1000" u="none" strike="noStrike">
                          <a:effectLst/>
                        </a:rPr>
                        <a:t>FECHA OPERACIÓN</a:t>
                      </a:r>
                      <a:endParaRPr lang="es-AR" sz="1000" b="1" i="0" u="none" strike="noStrike">
                        <a:solidFill>
                          <a:srgbClr val="000000"/>
                        </a:solidFill>
                        <a:effectLst/>
                        <a:latin typeface="Aptos Narrow" panose="020B0004020202020204" pitchFamily="34" charset="0"/>
                      </a:endParaRPr>
                    </a:p>
                  </a:txBody>
                  <a:tcPr marL="6748" marR="6748" marT="6748" marB="0" anchor="b"/>
                </a:tc>
                <a:tc>
                  <a:txBody>
                    <a:bodyPr/>
                    <a:lstStyle/>
                    <a:p>
                      <a:pPr algn="ctr" fontAlgn="b"/>
                      <a:r>
                        <a:rPr lang="es-AR" sz="1000" u="none" strike="noStrike">
                          <a:effectLst/>
                        </a:rPr>
                        <a:t>TIPO DE OPERACIÓN</a:t>
                      </a:r>
                      <a:endParaRPr lang="es-AR" sz="1000" b="1" i="0" u="none" strike="noStrike">
                        <a:solidFill>
                          <a:srgbClr val="000000"/>
                        </a:solidFill>
                        <a:effectLst/>
                        <a:latin typeface="Aptos Narrow" panose="020B0004020202020204" pitchFamily="34" charset="0"/>
                      </a:endParaRPr>
                    </a:p>
                  </a:txBody>
                  <a:tcPr marL="6748" marR="6748" marT="6748" marB="0" anchor="b"/>
                </a:tc>
                <a:tc>
                  <a:txBody>
                    <a:bodyPr/>
                    <a:lstStyle/>
                    <a:p>
                      <a:pPr algn="ctr" fontAlgn="b"/>
                      <a:r>
                        <a:rPr lang="es-AR" sz="1000" u="none" strike="noStrike" dirty="0">
                          <a:effectLst/>
                        </a:rPr>
                        <a:t>INUSUALIDAD</a:t>
                      </a:r>
                      <a:endParaRPr lang="es-AR" sz="1000" b="1" i="0" u="none" strike="noStrike" dirty="0">
                        <a:solidFill>
                          <a:srgbClr val="000000"/>
                        </a:solidFill>
                        <a:effectLst/>
                        <a:latin typeface="Aptos Narrow" panose="020B0004020202020204" pitchFamily="34" charset="0"/>
                      </a:endParaRPr>
                    </a:p>
                  </a:txBody>
                  <a:tcPr marL="6748" marR="6748" marT="6748" marB="0" anchor="b"/>
                </a:tc>
                <a:tc>
                  <a:txBody>
                    <a:bodyPr/>
                    <a:lstStyle/>
                    <a:p>
                      <a:pPr algn="ctr" fontAlgn="b"/>
                      <a:r>
                        <a:rPr lang="es-AR" sz="1000" u="none" strike="noStrike" dirty="0">
                          <a:effectLst/>
                        </a:rPr>
                        <a:t>MEDIDAS PARA DESBARATAR INUSUALIDAD</a:t>
                      </a:r>
                      <a:endParaRPr lang="es-AR" sz="1000" b="1" i="0" u="none" strike="noStrike" dirty="0">
                        <a:solidFill>
                          <a:srgbClr val="000000"/>
                        </a:solidFill>
                        <a:effectLst/>
                        <a:latin typeface="Aptos Narrow" panose="020B0004020202020204" pitchFamily="34" charset="0"/>
                      </a:endParaRPr>
                    </a:p>
                  </a:txBody>
                  <a:tcPr marL="6748" marR="6748" marT="6748" marB="0" anchor="b"/>
                </a:tc>
                <a:tc>
                  <a:txBody>
                    <a:bodyPr/>
                    <a:lstStyle/>
                    <a:p>
                      <a:pPr algn="ctr" fontAlgn="b"/>
                      <a:r>
                        <a:rPr lang="es-AR" sz="1000" u="none" strike="noStrike">
                          <a:effectLst/>
                        </a:rPr>
                        <a:t>DOCUMENTACIÓN APORTADA</a:t>
                      </a:r>
                      <a:endParaRPr lang="es-AR" sz="1000" b="1" i="0" u="none" strike="noStrike">
                        <a:solidFill>
                          <a:srgbClr val="000000"/>
                        </a:solidFill>
                        <a:effectLst/>
                        <a:latin typeface="Aptos Narrow" panose="020B0004020202020204" pitchFamily="34" charset="0"/>
                      </a:endParaRPr>
                    </a:p>
                  </a:txBody>
                  <a:tcPr marL="6748" marR="6748" marT="6748" marB="0" anchor="b"/>
                </a:tc>
                <a:tc>
                  <a:txBody>
                    <a:bodyPr/>
                    <a:lstStyle/>
                    <a:p>
                      <a:pPr algn="ctr" fontAlgn="b"/>
                      <a:r>
                        <a:rPr lang="es-AR" sz="1000" u="none" strike="noStrike">
                          <a:effectLst/>
                        </a:rPr>
                        <a:t>DECISIÓN</a:t>
                      </a:r>
                      <a:endParaRPr lang="es-AR" sz="1000" b="1" i="0" u="none" strike="noStrike">
                        <a:solidFill>
                          <a:srgbClr val="000000"/>
                        </a:solidFill>
                        <a:effectLst/>
                        <a:latin typeface="Aptos Narrow" panose="020B0004020202020204" pitchFamily="34" charset="0"/>
                      </a:endParaRPr>
                    </a:p>
                  </a:txBody>
                  <a:tcPr marL="6748" marR="6748" marT="6748" marB="0" anchor="b"/>
                </a:tc>
                <a:tc>
                  <a:txBody>
                    <a:bodyPr/>
                    <a:lstStyle/>
                    <a:p>
                      <a:pPr algn="ctr" fontAlgn="b"/>
                      <a:r>
                        <a:rPr lang="es-AR" sz="1000" u="none" strike="noStrike">
                          <a:effectLst/>
                        </a:rPr>
                        <a:t>FECHA DECISIÓN</a:t>
                      </a:r>
                      <a:endParaRPr lang="es-AR" sz="1000" b="1" i="0" u="none" strike="noStrike">
                        <a:solidFill>
                          <a:srgbClr val="000000"/>
                        </a:solidFill>
                        <a:effectLst/>
                        <a:latin typeface="Aptos Narrow" panose="020B0004020202020204" pitchFamily="34" charset="0"/>
                      </a:endParaRPr>
                    </a:p>
                  </a:txBody>
                  <a:tcPr marL="6748" marR="6748" marT="6748" marB="0" anchor="b"/>
                </a:tc>
                <a:extLst>
                  <a:ext uri="{0D108BD9-81ED-4DB2-BD59-A6C34878D82A}">
                    <a16:rowId xmlns:a16="http://schemas.microsoft.com/office/drawing/2014/main" val="3869176927"/>
                  </a:ext>
                </a:extLst>
              </a:tr>
              <a:tr h="215900">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extLst>
                  <a:ext uri="{0D108BD9-81ED-4DB2-BD59-A6C34878D82A}">
                    <a16:rowId xmlns:a16="http://schemas.microsoft.com/office/drawing/2014/main" val="2138805447"/>
                  </a:ext>
                </a:extLst>
              </a:tr>
              <a:tr h="215900">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extLst>
                  <a:ext uri="{0D108BD9-81ED-4DB2-BD59-A6C34878D82A}">
                    <a16:rowId xmlns:a16="http://schemas.microsoft.com/office/drawing/2014/main" val="431320279"/>
                  </a:ext>
                </a:extLst>
              </a:tr>
              <a:tr h="215900">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extLst>
                  <a:ext uri="{0D108BD9-81ED-4DB2-BD59-A6C34878D82A}">
                    <a16:rowId xmlns:a16="http://schemas.microsoft.com/office/drawing/2014/main" val="4239259902"/>
                  </a:ext>
                </a:extLst>
              </a:tr>
              <a:tr h="215900">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extLst>
                  <a:ext uri="{0D108BD9-81ED-4DB2-BD59-A6C34878D82A}">
                    <a16:rowId xmlns:a16="http://schemas.microsoft.com/office/drawing/2014/main" val="1093377621"/>
                  </a:ext>
                </a:extLst>
              </a:tr>
              <a:tr h="215900">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extLst>
                  <a:ext uri="{0D108BD9-81ED-4DB2-BD59-A6C34878D82A}">
                    <a16:rowId xmlns:a16="http://schemas.microsoft.com/office/drawing/2014/main" val="397454188"/>
                  </a:ext>
                </a:extLst>
              </a:tr>
              <a:tr h="215900">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dirty="0">
                          <a:effectLst/>
                        </a:rPr>
                        <a:t> </a:t>
                      </a:r>
                      <a:endParaRPr lang="es-AR" sz="1000" b="0" i="0" u="none" strike="noStrike" dirty="0">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extLst>
                  <a:ext uri="{0D108BD9-81ED-4DB2-BD59-A6C34878D82A}">
                    <a16:rowId xmlns:a16="http://schemas.microsoft.com/office/drawing/2014/main" val="3432474872"/>
                  </a:ext>
                </a:extLst>
              </a:tr>
              <a:tr h="215900">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extLst>
                  <a:ext uri="{0D108BD9-81ED-4DB2-BD59-A6C34878D82A}">
                    <a16:rowId xmlns:a16="http://schemas.microsoft.com/office/drawing/2014/main" val="185852704"/>
                  </a:ext>
                </a:extLst>
              </a:tr>
              <a:tr h="215900">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extLst>
                  <a:ext uri="{0D108BD9-81ED-4DB2-BD59-A6C34878D82A}">
                    <a16:rowId xmlns:a16="http://schemas.microsoft.com/office/drawing/2014/main" val="1659196673"/>
                  </a:ext>
                </a:extLst>
              </a:tr>
              <a:tr h="215900">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extLst>
                  <a:ext uri="{0D108BD9-81ED-4DB2-BD59-A6C34878D82A}">
                    <a16:rowId xmlns:a16="http://schemas.microsoft.com/office/drawing/2014/main" val="468198445"/>
                  </a:ext>
                </a:extLst>
              </a:tr>
              <a:tr h="215900">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extLst>
                  <a:ext uri="{0D108BD9-81ED-4DB2-BD59-A6C34878D82A}">
                    <a16:rowId xmlns:a16="http://schemas.microsoft.com/office/drawing/2014/main" val="2615730593"/>
                  </a:ext>
                </a:extLst>
              </a:tr>
              <a:tr h="215900">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extLst>
                  <a:ext uri="{0D108BD9-81ED-4DB2-BD59-A6C34878D82A}">
                    <a16:rowId xmlns:a16="http://schemas.microsoft.com/office/drawing/2014/main" val="42366930"/>
                  </a:ext>
                </a:extLst>
              </a:tr>
              <a:tr h="215900">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extLst>
                  <a:ext uri="{0D108BD9-81ED-4DB2-BD59-A6C34878D82A}">
                    <a16:rowId xmlns:a16="http://schemas.microsoft.com/office/drawing/2014/main" val="2390942791"/>
                  </a:ext>
                </a:extLst>
              </a:tr>
              <a:tr h="215900">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extLst>
                  <a:ext uri="{0D108BD9-81ED-4DB2-BD59-A6C34878D82A}">
                    <a16:rowId xmlns:a16="http://schemas.microsoft.com/office/drawing/2014/main" val="2469210678"/>
                  </a:ext>
                </a:extLst>
              </a:tr>
              <a:tr h="215900">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extLst>
                  <a:ext uri="{0D108BD9-81ED-4DB2-BD59-A6C34878D82A}">
                    <a16:rowId xmlns:a16="http://schemas.microsoft.com/office/drawing/2014/main" val="707137711"/>
                  </a:ext>
                </a:extLst>
              </a:tr>
              <a:tr h="215900">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extLst>
                  <a:ext uri="{0D108BD9-81ED-4DB2-BD59-A6C34878D82A}">
                    <a16:rowId xmlns:a16="http://schemas.microsoft.com/office/drawing/2014/main" val="256495381"/>
                  </a:ext>
                </a:extLst>
              </a:tr>
              <a:tr h="215900">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extLst>
                  <a:ext uri="{0D108BD9-81ED-4DB2-BD59-A6C34878D82A}">
                    <a16:rowId xmlns:a16="http://schemas.microsoft.com/office/drawing/2014/main" val="1314386031"/>
                  </a:ext>
                </a:extLst>
              </a:tr>
              <a:tr h="215900">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a:effectLst/>
                        </a:rPr>
                        <a:t> </a:t>
                      </a:r>
                      <a:endParaRPr lang="es-AR" sz="1000" b="0" i="0" u="none" strike="noStrike">
                        <a:solidFill>
                          <a:srgbClr val="000000"/>
                        </a:solidFill>
                        <a:effectLst/>
                        <a:latin typeface="Aptos Narrow" panose="020B0004020202020204" pitchFamily="34" charset="0"/>
                      </a:endParaRPr>
                    </a:p>
                  </a:txBody>
                  <a:tcPr marL="6748" marR="6748" marT="6748" marB="0" anchor="b"/>
                </a:tc>
                <a:tc>
                  <a:txBody>
                    <a:bodyPr/>
                    <a:lstStyle/>
                    <a:p>
                      <a:pPr algn="l" fontAlgn="b"/>
                      <a:r>
                        <a:rPr lang="es-AR" sz="1000" u="none" strike="noStrike" dirty="0">
                          <a:effectLst/>
                        </a:rPr>
                        <a:t> </a:t>
                      </a:r>
                      <a:endParaRPr lang="es-AR" sz="1000" b="0" i="0" u="none" strike="noStrike" dirty="0">
                        <a:solidFill>
                          <a:srgbClr val="000000"/>
                        </a:solidFill>
                        <a:effectLst/>
                        <a:latin typeface="Aptos Narrow" panose="020B0004020202020204" pitchFamily="34" charset="0"/>
                      </a:endParaRPr>
                    </a:p>
                  </a:txBody>
                  <a:tcPr marL="6748" marR="6748" marT="6748" marB="0" anchor="b"/>
                </a:tc>
                <a:extLst>
                  <a:ext uri="{0D108BD9-81ED-4DB2-BD59-A6C34878D82A}">
                    <a16:rowId xmlns:a16="http://schemas.microsoft.com/office/drawing/2014/main" val="1131924519"/>
                  </a:ext>
                </a:extLst>
              </a:tr>
            </a:tbl>
          </a:graphicData>
        </a:graphic>
      </p:graphicFrame>
      <p:sp>
        <p:nvSpPr>
          <p:cNvPr id="4" name="Marcador de pie de página 3">
            <a:extLst>
              <a:ext uri="{FF2B5EF4-FFF2-40B4-BE49-F238E27FC236}">
                <a16:creationId xmlns:a16="http://schemas.microsoft.com/office/drawing/2014/main" id="{D54F6E59-F713-D603-E4D2-ED8413F80523}"/>
              </a:ext>
            </a:extLst>
          </p:cNvPr>
          <p:cNvSpPr>
            <a:spLocks noGrp="1"/>
          </p:cNvSpPr>
          <p:nvPr>
            <p:ph type="ftr" sz="quarter" idx="11"/>
          </p:nvPr>
        </p:nvSpPr>
        <p:spPr/>
        <p:txBody>
          <a:bodyPr/>
          <a:lstStyle/>
          <a:p>
            <a:r>
              <a:rPr lang="es-ES"/>
              <a:t>MARÍA GABRIELA ANNONI - 24 DE JUNIO DE 2025</a:t>
            </a:r>
            <a:endParaRPr lang="es-AR"/>
          </a:p>
        </p:txBody>
      </p:sp>
    </p:spTree>
    <p:extLst>
      <p:ext uri="{BB962C8B-B14F-4D97-AF65-F5344CB8AC3E}">
        <p14:creationId xmlns:p14="http://schemas.microsoft.com/office/powerpoint/2010/main" val="3401661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4DE77F-8198-EE2A-481E-9B9D3E8F2D95}"/>
              </a:ext>
            </a:extLst>
          </p:cNvPr>
          <p:cNvSpPr>
            <a:spLocks noGrp="1"/>
          </p:cNvSpPr>
          <p:nvPr>
            <p:ph type="title"/>
          </p:nvPr>
        </p:nvSpPr>
        <p:spPr>
          <a:xfrm>
            <a:off x="838200" y="365125"/>
            <a:ext cx="10515600" cy="659341"/>
          </a:xfrm>
        </p:spPr>
        <p:txBody>
          <a:bodyPr>
            <a:normAutofit/>
          </a:bodyPr>
          <a:lstStyle/>
          <a:p>
            <a:r>
              <a:rPr lang="es-ES" sz="3600" b="1" dirty="0">
                <a:latin typeface="Arial Black" panose="020B0A04020102020204" pitchFamily="34" charset="0"/>
              </a:rPr>
              <a:t>UIF – REPORTE SISTEMÁTICO MENSUAL</a:t>
            </a:r>
            <a:endParaRPr lang="es-AR" sz="3600" b="1" dirty="0">
              <a:latin typeface="Arial Black" panose="020B0A04020102020204" pitchFamily="34" charset="0"/>
            </a:endParaRPr>
          </a:p>
        </p:txBody>
      </p:sp>
      <p:sp>
        <p:nvSpPr>
          <p:cNvPr id="3" name="Marcador de contenido 2">
            <a:extLst>
              <a:ext uri="{FF2B5EF4-FFF2-40B4-BE49-F238E27FC236}">
                <a16:creationId xmlns:a16="http://schemas.microsoft.com/office/drawing/2014/main" id="{33D6C112-5CD5-856F-943B-94ACF78AE2CB}"/>
              </a:ext>
            </a:extLst>
          </p:cNvPr>
          <p:cNvSpPr>
            <a:spLocks noGrp="1"/>
          </p:cNvSpPr>
          <p:nvPr>
            <p:ph idx="1"/>
          </p:nvPr>
        </p:nvSpPr>
        <p:spPr>
          <a:xfrm>
            <a:off x="838200" y="1270000"/>
            <a:ext cx="10515600" cy="4906963"/>
          </a:xfrm>
        </p:spPr>
        <p:txBody>
          <a:bodyPr/>
          <a:lstStyle/>
          <a:p>
            <a:pPr marL="0" indent="0">
              <a:buNone/>
            </a:pPr>
            <a:endParaRPr lang="es-ES" sz="2400" dirty="0"/>
          </a:p>
          <a:p>
            <a:pPr marL="0" indent="0">
              <a:buNone/>
            </a:pPr>
            <a:endParaRPr lang="es-ES" sz="2400" dirty="0"/>
          </a:p>
          <a:p>
            <a:r>
              <a:rPr lang="es-ES" sz="2000" dirty="0"/>
              <a:t>Compraventas de inmuebles EN EFECTIVO superiores a 750 SMVM</a:t>
            </a:r>
          </a:p>
          <a:p>
            <a:r>
              <a:rPr lang="es-ES" sz="2000" dirty="0"/>
              <a:t>Constitución de personas jurídicas</a:t>
            </a:r>
          </a:p>
          <a:p>
            <a:r>
              <a:rPr lang="es-ES" sz="2000" dirty="0"/>
              <a:t>Cesión de participaciones societarias</a:t>
            </a:r>
          </a:p>
          <a:p>
            <a:r>
              <a:rPr lang="es-ES" sz="2000" dirty="0"/>
              <a:t>Compraventa de inmuebles en zonas de seguridad y frontera según Decreto 253/2018, superiores a 700 SMVM</a:t>
            </a:r>
          </a:p>
          <a:p>
            <a:r>
              <a:rPr lang="es-ES" sz="2000" dirty="0"/>
              <a:t>Constitución de Fideicomisos</a:t>
            </a:r>
          </a:p>
          <a:p>
            <a:r>
              <a:rPr lang="es-ES" sz="2000" dirty="0"/>
              <a:t>Operaciones con criptomonedas</a:t>
            </a:r>
          </a:p>
          <a:p>
            <a:r>
              <a:rPr lang="es-ES" sz="2000" dirty="0"/>
              <a:t>Operaciones con sujetos obligados no dados de alta ante UIF</a:t>
            </a:r>
          </a:p>
          <a:p>
            <a:pPr marL="0" indent="0">
              <a:buNone/>
            </a:pPr>
            <a:endParaRPr lang="es-AR" dirty="0"/>
          </a:p>
        </p:txBody>
      </p:sp>
      <p:sp>
        <p:nvSpPr>
          <p:cNvPr id="4" name="Marcador de pie de página 3">
            <a:extLst>
              <a:ext uri="{FF2B5EF4-FFF2-40B4-BE49-F238E27FC236}">
                <a16:creationId xmlns:a16="http://schemas.microsoft.com/office/drawing/2014/main" id="{12B606FE-5132-F6A1-6F30-9B1A4C19C5BE}"/>
              </a:ext>
            </a:extLst>
          </p:cNvPr>
          <p:cNvSpPr>
            <a:spLocks noGrp="1"/>
          </p:cNvSpPr>
          <p:nvPr>
            <p:ph type="ftr" sz="quarter" idx="11"/>
          </p:nvPr>
        </p:nvSpPr>
        <p:spPr/>
        <p:txBody>
          <a:bodyPr/>
          <a:lstStyle/>
          <a:p>
            <a:r>
              <a:rPr lang="es-ES"/>
              <a:t>MARÍA GABRIELA ANNONI - 24 DE JUNIO DE 2025</a:t>
            </a:r>
            <a:endParaRPr lang="es-AR"/>
          </a:p>
        </p:txBody>
      </p:sp>
    </p:spTree>
    <p:extLst>
      <p:ext uri="{BB962C8B-B14F-4D97-AF65-F5344CB8AC3E}">
        <p14:creationId xmlns:p14="http://schemas.microsoft.com/office/powerpoint/2010/main" val="36456552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65E2412-DE75-FCA3-6504-C924BBDA4D95}"/>
              </a:ext>
            </a:extLst>
          </p:cNvPr>
          <p:cNvSpPr>
            <a:spLocks noGrp="1"/>
          </p:cNvSpPr>
          <p:nvPr>
            <p:ph type="title"/>
          </p:nvPr>
        </p:nvSpPr>
        <p:spPr>
          <a:xfrm>
            <a:off x="838200" y="365126"/>
            <a:ext cx="10515600" cy="744008"/>
          </a:xfrm>
        </p:spPr>
        <p:txBody>
          <a:bodyPr>
            <a:normAutofit/>
          </a:bodyPr>
          <a:lstStyle/>
          <a:p>
            <a:pPr algn="ctr"/>
            <a:r>
              <a:rPr lang="es-ES" sz="3200" dirty="0">
                <a:latin typeface="Arial Black" panose="020B0A04020102020204" pitchFamily="34" charset="0"/>
              </a:rPr>
              <a:t>UIF – OTROS REPORTES E INFORMES</a:t>
            </a:r>
            <a:endParaRPr lang="es-AR" sz="3200" dirty="0">
              <a:latin typeface="Arial Black" panose="020B0A04020102020204" pitchFamily="34" charset="0"/>
            </a:endParaRPr>
          </a:p>
        </p:txBody>
      </p:sp>
      <p:sp>
        <p:nvSpPr>
          <p:cNvPr id="3" name="Marcador de contenido 2">
            <a:extLst>
              <a:ext uri="{FF2B5EF4-FFF2-40B4-BE49-F238E27FC236}">
                <a16:creationId xmlns:a16="http://schemas.microsoft.com/office/drawing/2014/main" id="{E8AC8430-2EB2-672C-2E8A-BBA696D7F015}"/>
              </a:ext>
            </a:extLst>
          </p:cNvPr>
          <p:cNvSpPr>
            <a:spLocks noGrp="1"/>
          </p:cNvSpPr>
          <p:nvPr>
            <p:ph idx="1"/>
          </p:nvPr>
        </p:nvSpPr>
        <p:spPr>
          <a:xfrm>
            <a:off x="838200" y="1363133"/>
            <a:ext cx="10515600" cy="4813830"/>
          </a:xfrm>
        </p:spPr>
        <p:txBody>
          <a:bodyPr>
            <a:normAutofit fontScale="70000" lnSpcReduction="20000"/>
          </a:bodyPr>
          <a:lstStyle/>
          <a:p>
            <a:pPr algn="just"/>
            <a:r>
              <a:rPr lang="es-ES" b="1" dirty="0"/>
              <a:t>Reporte Sistemático Anual (RSA):  </a:t>
            </a:r>
            <a:r>
              <a:rPr lang="es-ES" dirty="0"/>
              <a:t>contiene información general, total de operaciones y cantidad de actividades específicas. Debe presentarse entre el 2 de enero y el 15 de marzo inclusive de cada año, respecto del año calendario anterior.  Primer vencimiento: del 2/1/2025 al 15/3/2025 por marzo a diciembre 2024. ESTA FECHA DE VENCIMIENTO SE PRORROGÓ A AGOSTO 2025 </a:t>
            </a:r>
          </a:p>
          <a:p>
            <a:pPr algn="just"/>
            <a:r>
              <a:rPr lang="es-ES" b="1" dirty="0"/>
              <a:t>Informe Autoevaluación de Riesgos: </a:t>
            </a:r>
            <a:r>
              <a:rPr lang="es-ES" dirty="0"/>
              <a:t>vence cada dos años, debe presentarte antes del 30 de abril del año que corresponda la presentación. Primer vencimiento 30/4/2026. La autoevaluación deberá contemplar el análisis efectuado al cierre de los períodos 2024 y 2025. La metodología aplicada debe ser revisada cada 4 (cuatro) años.</a:t>
            </a:r>
          </a:p>
          <a:p>
            <a:pPr algn="just"/>
            <a:r>
              <a:rPr lang="es-ES" b="1" dirty="0"/>
              <a:t>Revisión Externa Independiente (a cargo del Colegio): </a:t>
            </a:r>
            <a:r>
              <a:rPr lang="es-ES" dirty="0"/>
              <a:t>debe presentarse dentro de los 120 días corridos del vencimiento para presentar el Informe de Autoevaluación de Riesgos. Primer vencimiento: 31/8/2026.</a:t>
            </a:r>
          </a:p>
          <a:p>
            <a:pPr algn="just"/>
            <a:r>
              <a:rPr lang="es-ES" b="1" dirty="0"/>
              <a:t>Reporte de Operaciones Sospechosas de Lavado de Activos (ROS): </a:t>
            </a:r>
            <a:r>
              <a:rPr lang="es-ES" dirty="0"/>
              <a:t>debe presentarse dentro de las 24 </a:t>
            </a:r>
            <a:r>
              <a:rPr lang="es-ES" dirty="0" err="1"/>
              <a:t>hs</a:t>
            </a:r>
            <a:r>
              <a:rPr lang="es-ES" dirty="0"/>
              <a:t>. de que el Escribano concluya que la operación es sospechosa, contando con un plazo máximo de 90 días corridos contados desde la fecha de la operación realizada o tentada. </a:t>
            </a:r>
          </a:p>
          <a:p>
            <a:pPr algn="just"/>
            <a:r>
              <a:rPr lang="es-ES" b="1" dirty="0"/>
              <a:t>Reporte de Financiamiento del Terrorismo (RFT): </a:t>
            </a:r>
            <a:r>
              <a:rPr lang="es-ES" dirty="0"/>
              <a:t>el plazo de presentación se reduce a 24 horas de la operación realizada o tentada.</a:t>
            </a:r>
          </a:p>
          <a:p>
            <a:endParaRPr lang="es-AR" dirty="0"/>
          </a:p>
        </p:txBody>
      </p:sp>
      <p:sp>
        <p:nvSpPr>
          <p:cNvPr id="4" name="Marcador de pie de página 3">
            <a:extLst>
              <a:ext uri="{FF2B5EF4-FFF2-40B4-BE49-F238E27FC236}">
                <a16:creationId xmlns:a16="http://schemas.microsoft.com/office/drawing/2014/main" id="{FC404442-DE4A-D262-6593-31AE7918E8CE}"/>
              </a:ext>
            </a:extLst>
          </p:cNvPr>
          <p:cNvSpPr>
            <a:spLocks noGrp="1"/>
          </p:cNvSpPr>
          <p:nvPr>
            <p:ph type="ftr" sz="quarter" idx="11"/>
          </p:nvPr>
        </p:nvSpPr>
        <p:spPr/>
        <p:txBody>
          <a:bodyPr/>
          <a:lstStyle/>
          <a:p>
            <a:r>
              <a:rPr lang="es-ES"/>
              <a:t>MARÍA GABRIELA ANNONI - 24 DE JUNIO DE 2025</a:t>
            </a:r>
            <a:endParaRPr lang="es-AR"/>
          </a:p>
        </p:txBody>
      </p:sp>
    </p:spTree>
    <p:extLst>
      <p:ext uri="{BB962C8B-B14F-4D97-AF65-F5344CB8AC3E}">
        <p14:creationId xmlns:p14="http://schemas.microsoft.com/office/powerpoint/2010/main" val="31588215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1D511E-3A6D-6398-CF2A-31BA3A5A28B4}"/>
              </a:ext>
            </a:extLst>
          </p:cNvPr>
          <p:cNvSpPr>
            <a:spLocks noGrp="1"/>
          </p:cNvSpPr>
          <p:nvPr>
            <p:ph type="title"/>
          </p:nvPr>
        </p:nvSpPr>
        <p:spPr>
          <a:xfrm>
            <a:off x="838200" y="365126"/>
            <a:ext cx="10515600" cy="710142"/>
          </a:xfrm>
        </p:spPr>
        <p:txBody>
          <a:bodyPr>
            <a:normAutofit fontScale="90000"/>
          </a:bodyPr>
          <a:lstStyle/>
          <a:p>
            <a:pPr algn="ctr"/>
            <a:r>
              <a:rPr lang="es-ES" sz="3100" dirty="0">
                <a:latin typeface="Arial Black" panose="020B0A04020102020204" pitchFamily="34" charset="0"/>
              </a:rPr>
              <a:t>UIF – MATRIZ DE RIESGO</a:t>
            </a:r>
            <a:br>
              <a:rPr lang="es-ES" sz="3600" dirty="0">
                <a:latin typeface="Arial Black" panose="020B0A04020102020204" pitchFamily="34" charset="0"/>
              </a:rPr>
            </a:br>
            <a:r>
              <a:rPr lang="es-ES" sz="1600" dirty="0">
                <a:latin typeface="Arial Black" panose="020B0A04020102020204" pitchFamily="34" charset="0"/>
              </a:rPr>
              <a:t>(EJEMPLIFICATIVO, EN RESOLUCIÓN 242/2023 CONSTAN OTRAS ALERTAS Y EL ESCRIBANO PUEDE AGREGAR TODO LO QUE SURJA DE SU PROPIA EXPERIENCIA)</a:t>
            </a:r>
            <a:endParaRPr lang="es-AR" sz="1600" dirty="0">
              <a:latin typeface="Arial Black" panose="020B0A04020102020204" pitchFamily="34" charset="0"/>
            </a:endParaRPr>
          </a:p>
        </p:txBody>
      </p:sp>
      <p:graphicFrame>
        <p:nvGraphicFramePr>
          <p:cNvPr id="5" name="Marcador de contenido 4">
            <a:extLst>
              <a:ext uri="{FF2B5EF4-FFF2-40B4-BE49-F238E27FC236}">
                <a16:creationId xmlns:a16="http://schemas.microsoft.com/office/drawing/2014/main" id="{179471C9-FCFF-B513-33FC-FE371C038EA2}"/>
              </a:ext>
            </a:extLst>
          </p:cNvPr>
          <p:cNvGraphicFramePr>
            <a:graphicFrameLocks noGrp="1"/>
          </p:cNvGraphicFramePr>
          <p:nvPr>
            <p:ph idx="1"/>
            <p:extLst>
              <p:ext uri="{D42A27DB-BD31-4B8C-83A1-F6EECF244321}">
                <p14:modId xmlns:p14="http://schemas.microsoft.com/office/powerpoint/2010/main" val="3257118730"/>
              </p:ext>
            </p:extLst>
          </p:nvPr>
        </p:nvGraphicFramePr>
        <p:xfrm>
          <a:off x="863600" y="1303867"/>
          <a:ext cx="10490201" cy="4707462"/>
        </p:xfrm>
        <a:graphic>
          <a:graphicData uri="http://schemas.openxmlformats.org/drawingml/2006/table">
            <a:tbl>
              <a:tblPr>
                <a:tableStyleId>{5C22544A-7EE6-4342-B048-85BDC9FD1C3A}</a:tableStyleId>
              </a:tblPr>
              <a:tblGrid>
                <a:gridCol w="5737958">
                  <a:extLst>
                    <a:ext uri="{9D8B030D-6E8A-4147-A177-3AD203B41FA5}">
                      <a16:colId xmlns:a16="http://schemas.microsoft.com/office/drawing/2014/main" val="3949859659"/>
                    </a:ext>
                  </a:extLst>
                </a:gridCol>
                <a:gridCol w="1352367">
                  <a:extLst>
                    <a:ext uri="{9D8B030D-6E8A-4147-A177-3AD203B41FA5}">
                      <a16:colId xmlns:a16="http://schemas.microsoft.com/office/drawing/2014/main" val="1189710770"/>
                    </a:ext>
                  </a:extLst>
                </a:gridCol>
                <a:gridCol w="1200700">
                  <a:extLst>
                    <a:ext uri="{9D8B030D-6E8A-4147-A177-3AD203B41FA5}">
                      <a16:colId xmlns:a16="http://schemas.microsoft.com/office/drawing/2014/main" val="436654114"/>
                    </a:ext>
                  </a:extLst>
                </a:gridCol>
                <a:gridCol w="886842">
                  <a:extLst>
                    <a:ext uri="{9D8B030D-6E8A-4147-A177-3AD203B41FA5}">
                      <a16:colId xmlns:a16="http://schemas.microsoft.com/office/drawing/2014/main" val="2330795925"/>
                    </a:ext>
                  </a:extLst>
                </a:gridCol>
                <a:gridCol w="1312334">
                  <a:extLst>
                    <a:ext uri="{9D8B030D-6E8A-4147-A177-3AD203B41FA5}">
                      <a16:colId xmlns:a16="http://schemas.microsoft.com/office/drawing/2014/main" val="3175436047"/>
                    </a:ext>
                  </a:extLst>
                </a:gridCol>
              </a:tblGrid>
              <a:tr h="349327">
                <a:tc>
                  <a:txBody>
                    <a:bodyPr/>
                    <a:lstStyle/>
                    <a:p>
                      <a:pPr algn="l" fontAlgn="b"/>
                      <a:r>
                        <a:rPr lang="es-AR" sz="1100" u="none" strike="noStrike">
                          <a:effectLst/>
                        </a:rPr>
                        <a:t>FACTORES DE RIESGO - ALERTAS</a:t>
                      </a:r>
                      <a:endParaRPr lang="es-AR" sz="1100" b="1" i="0" u="none" strike="noStrike">
                        <a:solidFill>
                          <a:srgbClr val="000000"/>
                        </a:solidFill>
                        <a:effectLst/>
                        <a:latin typeface="Aptos Narrow" panose="020B0004020202020204" pitchFamily="34" charset="0"/>
                      </a:endParaRPr>
                    </a:p>
                  </a:txBody>
                  <a:tcPr marL="7583" marR="7583" marT="7583" marB="0" anchor="b"/>
                </a:tc>
                <a:tc>
                  <a:txBody>
                    <a:bodyPr/>
                    <a:lstStyle/>
                    <a:p>
                      <a:pPr algn="l" fontAlgn="b"/>
                      <a:r>
                        <a:rPr lang="es-AR" sz="1100" u="none" strike="noStrike">
                          <a:effectLst/>
                        </a:rPr>
                        <a:t>PROBABILIDAD</a:t>
                      </a:r>
                      <a:endParaRPr lang="es-AR" sz="1100" b="1" i="0" u="none" strike="noStrike">
                        <a:solidFill>
                          <a:srgbClr val="000000"/>
                        </a:solidFill>
                        <a:effectLst/>
                        <a:latin typeface="Aptos Narrow" panose="020B0004020202020204" pitchFamily="34" charset="0"/>
                      </a:endParaRPr>
                    </a:p>
                  </a:txBody>
                  <a:tcPr marL="7583" marR="7583" marT="7583" marB="0" anchor="b"/>
                </a:tc>
                <a:tc>
                  <a:txBody>
                    <a:bodyPr/>
                    <a:lstStyle/>
                    <a:p>
                      <a:pPr algn="l" fontAlgn="b"/>
                      <a:r>
                        <a:rPr lang="es-AR" sz="1100" u="none" strike="noStrike">
                          <a:effectLst/>
                        </a:rPr>
                        <a:t>IMPACTO</a:t>
                      </a:r>
                      <a:endParaRPr lang="es-AR" sz="1100" b="1" i="0" u="none" strike="noStrike">
                        <a:solidFill>
                          <a:srgbClr val="000000"/>
                        </a:solidFill>
                        <a:effectLst/>
                        <a:latin typeface="Aptos Narrow" panose="020B0004020202020204" pitchFamily="34" charset="0"/>
                      </a:endParaRPr>
                    </a:p>
                  </a:txBody>
                  <a:tcPr marL="7583" marR="7583" marT="7583" marB="0" anchor="b"/>
                </a:tc>
                <a:tc>
                  <a:txBody>
                    <a:bodyPr/>
                    <a:lstStyle/>
                    <a:p>
                      <a:pPr algn="l" fontAlgn="b"/>
                      <a:r>
                        <a:rPr lang="es-AR" sz="1100" u="none" strike="noStrike">
                          <a:effectLst/>
                        </a:rPr>
                        <a:t>RIESGO</a:t>
                      </a:r>
                      <a:endParaRPr lang="es-AR" sz="1100" b="1" i="0" u="none" strike="noStrike">
                        <a:solidFill>
                          <a:srgbClr val="000000"/>
                        </a:solidFill>
                        <a:effectLst/>
                        <a:latin typeface="Aptos Narrow" panose="020B0004020202020204" pitchFamily="34" charset="0"/>
                      </a:endParaRPr>
                    </a:p>
                  </a:txBody>
                  <a:tcPr marL="7583" marR="7583" marT="7583" marB="0" anchor="b"/>
                </a:tc>
                <a:tc>
                  <a:txBody>
                    <a:bodyPr/>
                    <a:lstStyle/>
                    <a:p>
                      <a:pPr algn="l" fontAlgn="b"/>
                      <a:r>
                        <a:rPr lang="es-AR" sz="1100" u="none" strike="noStrike">
                          <a:effectLst/>
                        </a:rPr>
                        <a:t>CALIFICACIÓN RIESGO</a:t>
                      </a:r>
                      <a:endParaRPr lang="es-AR" sz="1100" b="1" i="0" u="none" strike="noStrike">
                        <a:solidFill>
                          <a:srgbClr val="000000"/>
                        </a:solidFill>
                        <a:effectLst/>
                        <a:latin typeface="Aptos Narrow" panose="020B0004020202020204" pitchFamily="34" charset="0"/>
                      </a:endParaRPr>
                    </a:p>
                  </a:txBody>
                  <a:tcPr marL="7583" marR="7583" marT="7583" marB="0" anchor="b"/>
                </a:tc>
                <a:extLst>
                  <a:ext uri="{0D108BD9-81ED-4DB2-BD59-A6C34878D82A}">
                    <a16:rowId xmlns:a16="http://schemas.microsoft.com/office/drawing/2014/main" val="3688140268"/>
                  </a:ext>
                </a:extLst>
              </a:tr>
              <a:tr h="185432">
                <a:tc>
                  <a:txBody>
                    <a:bodyPr/>
                    <a:lstStyle/>
                    <a:p>
                      <a:pPr algn="l" fontAlgn="b"/>
                      <a:r>
                        <a:rPr lang="es-AR" sz="1100" u="none" strike="noStrike" dirty="0">
                          <a:effectLst/>
                        </a:rPr>
                        <a:t>Pago en efectivo </a:t>
                      </a:r>
                      <a:endParaRPr lang="es-AR" sz="1100" b="0" i="0" u="none" strike="noStrike" dirty="0">
                        <a:solidFill>
                          <a:srgbClr val="000000"/>
                        </a:solidFill>
                        <a:effectLst/>
                        <a:latin typeface="Aptos Narrow" panose="020B0004020202020204" pitchFamily="34" charset="0"/>
                      </a:endParaRPr>
                    </a:p>
                  </a:txBody>
                  <a:tcPr marL="7583" marR="7583" marT="7583" marB="0" anchor="b"/>
                </a:tc>
                <a:tc>
                  <a:txBody>
                    <a:bodyPr/>
                    <a:lstStyle/>
                    <a:p>
                      <a:pPr algn="r" fontAlgn="b"/>
                      <a:r>
                        <a:rPr lang="es-ES" sz="1100" b="0" i="0" u="none" strike="noStrike" dirty="0">
                          <a:solidFill>
                            <a:srgbClr val="000000"/>
                          </a:solidFill>
                          <a:effectLst/>
                          <a:latin typeface="Aptos Narrow" panose="020B0004020202020204" pitchFamily="34" charset="0"/>
                        </a:rPr>
                        <a:t>3</a:t>
                      </a:r>
                      <a:endParaRPr lang="es-AR" sz="1100" b="0" i="0" u="none" strike="noStrike" dirty="0">
                        <a:solidFill>
                          <a:srgbClr val="000000"/>
                        </a:solidFill>
                        <a:effectLst/>
                        <a:latin typeface="Aptos Narrow" panose="020B0004020202020204" pitchFamily="34" charset="0"/>
                      </a:endParaRPr>
                    </a:p>
                  </a:txBody>
                  <a:tcPr marL="7583" marR="7583" marT="7583" marB="0" anchor="b"/>
                </a:tc>
                <a:tc>
                  <a:txBody>
                    <a:bodyPr/>
                    <a:lstStyle/>
                    <a:p>
                      <a:pPr algn="r" fontAlgn="b"/>
                      <a:r>
                        <a:rPr lang="es-AR" sz="1100" u="none" strike="noStrike">
                          <a:effectLst/>
                        </a:rPr>
                        <a:t>3</a:t>
                      </a:r>
                      <a:endParaRPr lang="es-AR" sz="1100" b="0" i="0" u="none" strike="noStrike">
                        <a:solidFill>
                          <a:srgbClr val="000000"/>
                        </a:solidFill>
                        <a:effectLst/>
                        <a:latin typeface="Aptos Narrow" panose="020B0004020202020204" pitchFamily="34" charset="0"/>
                      </a:endParaRPr>
                    </a:p>
                  </a:txBody>
                  <a:tcPr marL="7583" marR="7583" marT="7583" marB="0" anchor="b"/>
                </a:tc>
                <a:tc>
                  <a:txBody>
                    <a:bodyPr/>
                    <a:lstStyle/>
                    <a:p>
                      <a:pPr algn="r" fontAlgn="b"/>
                      <a:r>
                        <a:rPr lang="es-ES" sz="1100" b="0" i="0" u="none" strike="noStrike" dirty="0">
                          <a:solidFill>
                            <a:srgbClr val="000000"/>
                          </a:solidFill>
                          <a:effectLst/>
                          <a:latin typeface="Aptos Narrow" panose="020B0004020202020204" pitchFamily="34" charset="0"/>
                        </a:rPr>
                        <a:t>9</a:t>
                      </a:r>
                      <a:endParaRPr lang="es-AR" sz="1100" b="0" i="0" u="none" strike="noStrike" dirty="0">
                        <a:solidFill>
                          <a:srgbClr val="000000"/>
                        </a:solidFill>
                        <a:effectLst/>
                        <a:latin typeface="Aptos Narrow" panose="020B0004020202020204" pitchFamily="34" charset="0"/>
                      </a:endParaRPr>
                    </a:p>
                  </a:txBody>
                  <a:tcPr marL="7583" marR="7583" marT="7583" marB="0" anchor="b"/>
                </a:tc>
                <a:tc>
                  <a:txBody>
                    <a:bodyPr/>
                    <a:lstStyle/>
                    <a:p>
                      <a:pPr algn="l" fontAlgn="b"/>
                      <a:r>
                        <a:rPr lang="es-ES" sz="1100" b="0" i="0" u="none" strike="noStrike" dirty="0">
                          <a:solidFill>
                            <a:srgbClr val="000000"/>
                          </a:solidFill>
                          <a:effectLst/>
                          <a:latin typeface="Aptos Narrow" panose="020B0004020202020204" pitchFamily="34" charset="0"/>
                        </a:rPr>
                        <a:t>a</a:t>
                      </a:r>
                      <a:r>
                        <a:rPr lang="es-AR" sz="1100" b="0" i="0" u="none" strike="noStrike" dirty="0" err="1">
                          <a:solidFill>
                            <a:srgbClr val="000000"/>
                          </a:solidFill>
                          <a:effectLst/>
                          <a:latin typeface="Aptos Narrow" panose="020B0004020202020204" pitchFamily="34" charset="0"/>
                        </a:rPr>
                        <a:t>lto</a:t>
                      </a:r>
                      <a:endParaRPr lang="es-AR" sz="1100" b="0" i="0" u="none" strike="noStrike" dirty="0">
                        <a:solidFill>
                          <a:srgbClr val="000000"/>
                        </a:solidFill>
                        <a:effectLst/>
                        <a:latin typeface="Aptos Narrow" panose="020B0004020202020204" pitchFamily="34" charset="0"/>
                      </a:endParaRPr>
                    </a:p>
                  </a:txBody>
                  <a:tcPr marL="7583" marR="7583" marT="7583" marB="0" anchor="b"/>
                </a:tc>
                <a:extLst>
                  <a:ext uri="{0D108BD9-81ED-4DB2-BD59-A6C34878D82A}">
                    <a16:rowId xmlns:a16="http://schemas.microsoft.com/office/drawing/2014/main" val="1972698722"/>
                  </a:ext>
                </a:extLst>
              </a:tr>
              <a:tr h="185432">
                <a:tc>
                  <a:txBody>
                    <a:bodyPr/>
                    <a:lstStyle/>
                    <a:p>
                      <a:pPr algn="l" fontAlgn="b"/>
                      <a:r>
                        <a:rPr lang="es-ES" sz="1100" u="none" strike="noStrike">
                          <a:effectLst/>
                        </a:rPr>
                        <a:t>Compraventa de inmuebles en un año con diferencias en más o menos del 30%</a:t>
                      </a:r>
                      <a:endParaRPr lang="es-ES" sz="1100" b="0" i="0" u="none" strike="noStrike">
                        <a:solidFill>
                          <a:srgbClr val="000000"/>
                        </a:solidFill>
                        <a:effectLst/>
                        <a:latin typeface="Aptos Narrow" panose="020B0004020202020204" pitchFamily="34" charset="0"/>
                      </a:endParaRPr>
                    </a:p>
                  </a:txBody>
                  <a:tcPr marL="7583" marR="7583" marT="7583" marB="0" anchor="b"/>
                </a:tc>
                <a:tc>
                  <a:txBody>
                    <a:bodyPr/>
                    <a:lstStyle/>
                    <a:p>
                      <a:pPr algn="r" fontAlgn="b"/>
                      <a:r>
                        <a:rPr lang="es-AR" sz="1100" u="none" strike="noStrike">
                          <a:effectLst/>
                        </a:rPr>
                        <a:t>2</a:t>
                      </a:r>
                      <a:endParaRPr lang="es-AR" sz="1100" b="0" i="0" u="none" strike="noStrike">
                        <a:solidFill>
                          <a:srgbClr val="000000"/>
                        </a:solidFill>
                        <a:effectLst/>
                        <a:latin typeface="Aptos Narrow" panose="020B0004020202020204" pitchFamily="34" charset="0"/>
                      </a:endParaRPr>
                    </a:p>
                  </a:txBody>
                  <a:tcPr marL="7583" marR="7583" marT="7583" marB="0" anchor="b"/>
                </a:tc>
                <a:tc>
                  <a:txBody>
                    <a:bodyPr/>
                    <a:lstStyle/>
                    <a:p>
                      <a:pPr algn="r" fontAlgn="b"/>
                      <a:r>
                        <a:rPr lang="es-AR" sz="1100" u="none" strike="noStrike">
                          <a:effectLst/>
                        </a:rPr>
                        <a:t>3</a:t>
                      </a:r>
                      <a:endParaRPr lang="es-AR" sz="1100" b="0" i="0" u="none" strike="noStrike">
                        <a:solidFill>
                          <a:srgbClr val="000000"/>
                        </a:solidFill>
                        <a:effectLst/>
                        <a:latin typeface="Aptos Narrow" panose="020B0004020202020204" pitchFamily="34" charset="0"/>
                      </a:endParaRPr>
                    </a:p>
                  </a:txBody>
                  <a:tcPr marL="7583" marR="7583" marT="7583" marB="0" anchor="b"/>
                </a:tc>
                <a:tc>
                  <a:txBody>
                    <a:bodyPr/>
                    <a:lstStyle/>
                    <a:p>
                      <a:pPr algn="r" fontAlgn="b"/>
                      <a:r>
                        <a:rPr lang="es-AR" sz="1100" u="none" strike="noStrike">
                          <a:effectLst/>
                        </a:rPr>
                        <a:t>6</a:t>
                      </a:r>
                      <a:endParaRPr lang="es-AR" sz="1100" b="0" i="0" u="none" strike="noStrike">
                        <a:solidFill>
                          <a:srgbClr val="000000"/>
                        </a:solidFill>
                        <a:effectLst/>
                        <a:latin typeface="Aptos Narrow" panose="020B0004020202020204" pitchFamily="34" charset="0"/>
                      </a:endParaRPr>
                    </a:p>
                  </a:txBody>
                  <a:tcPr marL="7583" marR="7583" marT="7583" marB="0" anchor="b"/>
                </a:tc>
                <a:tc>
                  <a:txBody>
                    <a:bodyPr/>
                    <a:lstStyle/>
                    <a:p>
                      <a:pPr algn="l" fontAlgn="b"/>
                      <a:r>
                        <a:rPr lang="es-AR" sz="1100" u="none" strike="noStrike">
                          <a:effectLst/>
                        </a:rPr>
                        <a:t>medio</a:t>
                      </a:r>
                      <a:endParaRPr lang="es-AR" sz="1100" b="0" i="0" u="none" strike="noStrike">
                        <a:solidFill>
                          <a:srgbClr val="000000"/>
                        </a:solidFill>
                        <a:effectLst/>
                        <a:latin typeface="Aptos Narrow" panose="020B0004020202020204" pitchFamily="34" charset="0"/>
                      </a:endParaRPr>
                    </a:p>
                  </a:txBody>
                  <a:tcPr marL="7583" marR="7583" marT="7583" marB="0" anchor="b"/>
                </a:tc>
                <a:extLst>
                  <a:ext uri="{0D108BD9-81ED-4DB2-BD59-A6C34878D82A}">
                    <a16:rowId xmlns:a16="http://schemas.microsoft.com/office/drawing/2014/main" val="765191620"/>
                  </a:ext>
                </a:extLst>
              </a:tr>
              <a:tr h="185432">
                <a:tc>
                  <a:txBody>
                    <a:bodyPr/>
                    <a:lstStyle/>
                    <a:p>
                      <a:pPr algn="l" fontAlgn="b"/>
                      <a:r>
                        <a:rPr lang="es-ES" sz="1100" u="none" strike="noStrike">
                          <a:effectLst/>
                        </a:rPr>
                        <a:t>Uso de estructuras juridicas complejas, incluyendo fideicomisos</a:t>
                      </a:r>
                      <a:endParaRPr lang="es-ES" sz="1100" b="0" i="0" u="none" strike="noStrike">
                        <a:solidFill>
                          <a:srgbClr val="000000"/>
                        </a:solidFill>
                        <a:effectLst/>
                        <a:latin typeface="Aptos Narrow" panose="020B0004020202020204" pitchFamily="34" charset="0"/>
                      </a:endParaRPr>
                    </a:p>
                  </a:txBody>
                  <a:tcPr marL="7583" marR="7583" marT="7583" marB="0" anchor="b"/>
                </a:tc>
                <a:tc>
                  <a:txBody>
                    <a:bodyPr/>
                    <a:lstStyle/>
                    <a:p>
                      <a:pPr algn="r" fontAlgn="b"/>
                      <a:r>
                        <a:rPr lang="es-AR" sz="1100" u="none" strike="noStrike">
                          <a:effectLst/>
                        </a:rPr>
                        <a:t>3</a:t>
                      </a:r>
                      <a:endParaRPr lang="es-AR" sz="1100" b="0" i="0" u="none" strike="noStrike">
                        <a:solidFill>
                          <a:srgbClr val="000000"/>
                        </a:solidFill>
                        <a:effectLst/>
                        <a:latin typeface="Aptos Narrow" panose="020B0004020202020204" pitchFamily="34" charset="0"/>
                      </a:endParaRPr>
                    </a:p>
                  </a:txBody>
                  <a:tcPr marL="7583" marR="7583" marT="7583" marB="0" anchor="b"/>
                </a:tc>
                <a:tc>
                  <a:txBody>
                    <a:bodyPr/>
                    <a:lstStyle/>
                    <a:p>
                      <a:pPr algn="r" fontAlgn="b"/>
                      <a:r>
                        <a:rPr lang="es-AR" sz="1100" u="none" strike="noStrike">
                          <a:effectLst/>
                        </a:rPr>
                        <a:t>2</a:t>
                      </a:r>
                      <a:endParaRPr lang="es-AR" sz="1100" b="0" i="0" u="none" strike="noStrike">
                        <a:solidFill>
                          <a:srgbClr val="000000"/>
                        </a:solidFill>
                        <a:effectLst/>
                        <a:latin typeface="Aptos Narrow" panose="020B0004020202020204" pitchFamily="34" charset="0"/>
                      </a:endParaRPr>
                    </a:p>
                  </a:txBody>
                  <a:tcPr marL="7583" marR="7583" marT="7583" marB="0" anchor="b"/>
                </a:tc>
                <a:tc>
                  <a:txBody>
                    <a:bodyPr/>
                    <a:lstStyle/>
                    <a:p>
                      <a:pPr algn="r" fontAlgn="b"/>
                      <a:r>
                        <a:rPr lang="es-AR" sz="1100" u="none" strike="noStrike">
                          <a:effectLst/>
                        </a:rPr>
                        <a:t>6</a:t>
                      </a:r>
                      <a:endParaRPr lang="es-AR" sz="1100" b="0" i="0" u="none" strike="noStrike">
                        <a:solidFill>
                          <a:srgbClr val="000000"/>
                        </a:solidFill>
                        <a:effectLst/>
                        <a:latin typeface="Aptos Narrow" panose="020B0004020202020204" pitchFamily="34" charset="0"/>
                      </a:endParaRPr>
                    </a:p>
                  </a:txBody>
                  <a:tcPr marL="7583" marR="7583" marT="7583" marB="0" anchor="b"/>
                </a:tc>
                <a:tc>
                  <a:txBody>
                    <a:bodyPr/>
                    <a:lstStyle/>
                    <a:p>
                      <a:pPr algn="l" fontAlgn="b"/>
                      <a:r>
                        <a:rPr lang="es-AR" sz="1100" u="none" strike="noStrike">
                          <a:effectLst/>
                        </a:rPr>
                        <a:t>medio</a:t>
                      </a:r>
                      <a:endParaRPr lang="es-AR" sz="1100" b="0" i="0" u="none" strike="noStrike">
                        <a:solidFill>
                          <a:srgbClr val="000000"/>
                        </a:solidFill>
                        <a:effectLst/>
                        <a:latin typeface="Aptos Narrow" panose="020B0004020202020204" pitchFamily="34" charset="0"/>
                      </a:endParaRPr>
                    </a:p>
                  </a:txBody>
                  <a:tcPr marL="7583" marR="7583" marT="7583" marB="0" anchor="b"/>
                </a:tc>
                <a:extLst>
                  <a:ext uri="{0D108BD9-81ED-4DB2-BD59-A6C34878D82A}">
                    <a16:rowId xmlns:a16="http://schemas.microsoft.com/office/drawing/2014/main" val="121961754"/>
                  </a:ext>
                </a:extLst>
              </a:tr>
              <a:tr h="185432">
                <a:tc>
                  <a:txBody>
                    <a:bodyPr/>
                    <a:lstStyle/>
                    <a:p>
                      <a:pPr algn="l" fontAlgn="b"/>
                      <a:r>
                        <a:rPr lang="es-ES" sz="1100" u="none" strike="noStrike">
                          <a:effectLst/>
                        </a:rPr>
                        <a:t>Diferencias de precios significativas con los valores de plaza </a:t>
                      </a:r>
                      <a:endParaRPr lang="es-ES" sz="1100" b="0" i="0" u="none" strike="noStrike">
                        <a:solidFill>
                          <a:srgbClr val="000000"/>
                        </a:solidFill>
                        <a:effectLst/>
                        <a:latin typeface="Aptos Narrow" panose="020B0004020202020204" pitchFamily="34" charset="0"/>
                      </a:endParaRPr>
                    </a:p>
                  </a:txBody>
                  <a:tcPr marL="7583" marR="7583" marT="7583" marB="0" anchor="b"/>
                </a:tc>
                <a:tc>
                  <a:txBody>
                    <a:bodyPr/>
                    <a:lstStyle/>
                    <a:p>
                      <a:pPr algn="r" fontAlgn="b"/>
                      <a:r>
                        <a:rPr lang="es-AR" sz="1100" u="none" strike="noStrike">
                          <a:effectLst/>
                        </a:rPr>
                        <a:t>2</a:t>
                      </a:r>
                      <a:endParaRPr lang="es-AR" sz="1100" b="0" i="0" u="none" strike="noStrike">
                        <a:solidFill>
                          <a:srgbClr val="000000"/>
                        </a:solidFill>
                        <a:effectLst/>
                        <a:latin typeface="Aptos Narrow" panose="020B0004020202020204" pitchFamily="34" charset="0"/>
                      </a:endParaRPr>
                    </a:p>
                  </a:txBody>
                  <a:tcPr marL="7583" marR="7583" marT="7583" marB="0" anchor="b"/>
                </a:tc>
                <a:tc>
                  <a:txBody>
                    <a:bodyPr/>
                    <a:lstStyle/>
                    <a:p>
                      <a:pPr algn="r" fontAlgn="b"/>
                      <a:r>
                        <a:rPr lang="es-AR" sz="1100" u="none" strike="noStrike">
                          <a:effectLst/>
                        </a:rPr>
                        <a:t>3</a:t>
                      </a:r>
                      <a:endParaRPr lang="es-AR" sz="1100" b="0" i="0" u="none" strike="noStrike">
                        <a:solidFill>
                          <a:srgbClr val="000000"/>
                        </a:solidFill>
                        <a:effectLst/>
                        <a:latin typeface="Aptos Narrow" panose="020B0004020202020204" pitchFamily="34" charset="0"/>
                      </a:endParaRPr>
                    </a:p>
                  </a:txBody>
                  <a:tcPr marL="7583" marR="7583" marT="7583" marB="0" anchor="b"/>
                </a:tc>
                <a:tc>
                  <a:txBody>
                    <a:bodyPr/>
                    <a:lstStyle/>
                    <a:p>
                      <a:pPr algn="r" fontAlgn="b"/>
                      <a:r>
                        <a:rPr lang="es-AR" sz="1100" u="none" strike="noStrike">
                          <a:effectLst/>
                        </a:rPr>
                        <a:t>6</a:t>
                      </a:r>
                      <a:endParaRPr lang="es-AR" sz="1100" b="0" i="0" u="none" strike="noStrike">
                        <a:solidFill>
                          <a:srgbClr val="000000"/>
                        </a:solidFill>
                        <a:effectLst/>
                        <a:latin typeface="Aptos Narrow" panose="020B0004020202020204" pitchFamily="34" charset="0"/>
                      </a:endParaRPr>
                    </a:p>
                  </a:txBody>
                  <a:tcPr marL="7583" marR="7583" marT="7583" marB="0" anchor="b"/>
                </a:tc>
                <a:tc>
                  <a:txBody>
                    <a:bodyPr/>
                    <a:lstStyle/>
                    <a:p>
                      <a:pPr algn="l" fontAlgn="b"/>
                      <a:r>
                        <a:rPr lang="es-AR" sz="1100" u="none" strike="noStrike">
                          <a:effectLst/>
                        </a:rPr>
                        <a:t>medio</a:t>
                      </a:r>
                      <a:endParaRPr lang="es-AR" sz="1100" b="0" i="0" u="none" strike="noStrike">
                        <a:solidFill>
                          <a:srgbClr val="000000"/>
                        </a:solidFill>
                        <a:effectLst/>
                        <a:latin typeface="Aptos Narrow" panose="020B0004020202020204" pitchFamily="34" charset="0"/>
                      </a:endParaRPr>
                    </a:p>
                  </a:txBody>
                  <a:tcPr marL="7583" marR="7583" marT="7583" marB="0" anchor="b"/>
                </a:tc>
                <a:extLst>
                  <a:ext uri="{0D108BD9-81ED-4DB2-BD59-A6C34878D82A}">
                    <a16:rowId xmlns:a16="http://schemas.microsoft.com/office/drawing/2014/main" val="1824598124"/>
                  </a:ext>
                </a:extLst>
              </a:tr>
              <a:tr h="349327">
                <a:tc>
                  <a:txBody>
                    <a:bodyPr/>
                    <a:lstStyle/>
                    <a:p>
                      <a:pPr algn="l" fontAlgn="b"/>
                      <a:r>
                        <a:rPr lang="es-ES" sz="1100" u="none" strike="noStrike" dirty="0">
                          <a:effectLst/>
                        </a:rPr>
                        <a:t>Montos, tipos, frecuencia y naturaleza de la operación que no guarda relación con el perfil del Cliente</a:t>
                      </a:r>
                      <a:endParaRPr lang="es-ES" sz="1100" b="0" i="0" u="none" strike="noStrike" dirty="0">
                        <a:solidFill>
                          <a:srgbClr val="000000"/>
                        </a:solidFill>
                        <a:effectLst/>
                        <a:latin typeface="Aptos Narrow" panose="020B0004020202020204" pitchFamily="34" charset="0"/>
                      </a:endParaRPr>
                    </a:p>
                  </a:txBody>
                  <a:tcPr marL="7583" marR="7583" marT="7583" marB="0" anchor="b"/>
                </a:tc>
                <a:tc>
                  <a:txBody>
                    <a:bodyPr/>
                    <a:lstStyle/>
                    <a:p>
                      <a:pPr algn="r" fontAlgn="b"/>
                      <a:r>
                        <a:rPr lang="es-AR" sz="1100" u="none" strike="noStrike">
                          <a:effectLst/>
                        </a:rPr>
                        <a:t>2</a:t>
                      </a:r>
                      <a:endParaRPr lang="es-AR" sz="1100" b="0" i="0" u="none" strike="noStrike">
                        <a:solidFill>
                          <a:srgbClr val="000000"/>
                        </a:solidFill>
                        <a:effectLst/>
                        <a:latin typeface="Aptos Narrow" panose="020B0004020202020204" pitchFamily="34" charset="0"/>
                      </a:endParaRPr>
                    </a:p>
                  </a:txBody>
                  <a:tcPr marL="7583" marR="7583" marT="7583" marB="0" anchor="b"/>
                </a:tc>
                <a:tc>
                  <a:txBody>
                    <a:bodyPr/>
                    <a:lstStyle/>
                    <a:p>
                      <a:pPr algn="r" fontAlgn="b"/>
                      <a:r>
                        <a:rPr lang="es-AR" sz="1100" u="none" strike="noStrike">
                          <a:effectLst/>
                        </a:rPr>
                        <a:t>3</a:t>
                      </a:r>
                      <a:endParaRPr lang="es-AR" sz="1100" b="0" i="0" u="none" strike="noStrike">
                        <a:solidFill>
                          <a:srgbClr val="000000"/>
                        </a:solidFill>
                        <a:effectLst/>
                        <a:latin typeface="Aptos Narrow" panose="020B0004020202020204" pitchFamily="34" charset="0"/>
                      </a:endParaRPr>
                    </a:p>
                  </a:txBody>
                  <a:tcPr marL="7583" marR="7583" marT="7583" marB="0" anchor="b"/>
                </a:tc>
                <a:tc>
                  <a:txBody>
                    <a:bodyPr/>
                    <a:lstStyle/>
                    <a:p>
                      <a:pPr algn="r" fontAlgn="b"/>
                      <a:r>
                        <a:rPr lang="es-AR" sz="1100" u="none" strike="noStrike">
                          <a:effectLst/>
                        </a:rPr>
                        <a:t>6</a:t>
                      </a:r>
                      <a:endParaRPr lang="es-AR" sz="1100" b="0" i="0" u="none" strike="noStrike">
                        <a:solidFill>
                          <a:srgbClr val="000000"/>
                        </a:solidFill>
                        <a:effectLst/>
                        <a:latin typeface="Aptos Narrow" panose="020B0004020202020204" pitchFamily="34" charset="0"/>
                      </a:endParaRPr>
                    </a:p>
                  </a:txBody>
                  <a:tcPr marL="7583" marR="7583" marT="7583" marB="0" anchor="b"/>
                </a:tc>
                <a:tc>
                  <a:txBody>
                    <a:bodyPr/>
                    <a:lstStyle/>
                    <a:p>
                      <a:pPr algn="l" fontAlgn="b"/>
                      <a:r>
                        <a:rPr lang="es-AR" sz="1100" u="none" strike="noStrike">
                          <a:effectLst/>
                        </a:rPr>
                        <a:t>medio</a:t>
                      </a:r>
                      <a:endParaRPr lang="es-AR" sz="1100" b="0" i="0" u="none" strike="noStrike">
                        <a:solidFill>
                          <a:srgbClr val="000000"/>
                        </a:solidFill>
                        <a:effectLst/>
                        <a:latin typeface="Aptos Narrow" panose="020B0004020202020204" pitchFamily="34" charset="0"/>
                      </a:endParaRPr>
                    </a:p>
                  </a:txBody>
                  <a:tcPr marL="7583" marR="7583" marT="7583" marB="0" anchor="b"/>
                </a:tc>
                <a:extLst>
                  <a:ext uri="{0D108BD9-81ED-4DB2-BD59-A6C34878D82A}">
                    <a16:rowId xmlns:a16="http://schemas.microsoft.com/office/drawing/2014/main" val="920397585"/>
                  </a:ext>
                </a:extLst>
              </a:tr>
              <a:tr h="349327">
                <a:tc>
                  <a:txBody>
                    <a:bodyPr/>
                    <a:lstStyle/>
                    <a:p>
                      <a:pPr algn="l" fontAlgn="b"/>
                      <a:r>
                        <a:rPr lang="es-ES" sz="1100" u="none" strike="noStrike">
                          <a:effectLst/>
                        </a:rPr>
                        <a:t>Cliente de nacionalidad correspondiente a jurisdicciones de alto riesgo o bajo monitoreo intensificado </a:t>
                      </a:r>
                      <a:endParaRPr lang="es-ES" sz="1100" b="0" i="0" u="none" strike="noStrike">
                        <a:solidFill>
                          <a:srgbClr val="000000"/>
                        </a:solidFill>
                        <a:effectLst/>
                        <a:latin typeface="Aptos Narrow" panose="020B0004020202020204" pitchFamily="34" charset="0"/>
                      </a:endParaRPr>
                    </a:p>
                  </a:txBody>
                  <a:tcPr marL="7583" marR="7583" marT="7583" marB="0" anchor="b"/>
                </a:tc>
                <a:tc>
                  <a:txBody>
                    <a:bodyPr/>
                    <a:lstStyle/>
                    <a:p>
                      <a:pPr algn="r" fontAlgn="b"/>
                      <a:r>
                        <a:rPr lang="es-AR" sz="1100" u="none" strike="noStrike">
                          <a:effectLst/>
                        </a:rPr>
                        <a:t>1</a:t>
                      </a:r>
                      <a:endParaRPr lang="es-AR" sz="1100" b="0" i="0" u="none" strike="noStrike">
                        <a:solidFill>
                          <a:srgbClr val="000000"/>
                        </a:solidFill>
                        <a:effectLst/>
                        <a:latin typeface="Aptos Narrow" panose="020B0004020202020204" pitchFamily="34" charset="0"/>
                      </a:endParaRPr>
                    </a:p>
                  </a:txBody>
                  <a:tcPr marL="7583" marR="7583" marT="7583" marB="0" anchor="b"/>
                </a:tc>
                <a:tc>
                  <a:txBody>
                    <a:bodyPr/>
                    <a:lstStyle/>
                    <a:p>
                      <a:pPr algn="r" fontAlgn="b"/>
                      <a:r>
                        <a:rPr lang="es-AR" sz="1100" u="none" strike="noStrike">
                          <a:effectLst/>
                        </a:rPr>
                        <a:t>3</a:t>
                      </a:r>
                      <a:endParaRPr lang="es-AR" sz="1100" b="0" i="0" u="none" strike="noStrike">
                        <a:solidFill>
                          <a:srgbClr val="000000"/>
                        </a:solidFill>
                        <a:effectLst/>
                        <a:latin typeface="Aptos Narrow" panose="020B0004020202020204" pitchFamily="34" charset="0"/>
                      </a:endParaRPr>
                    </a:p>
                  </a:txBody>
                  <a:tcPr marL="7583" marR="7583" marT="7583" marB="0" anchor="b"/>
                </a:tc>
                <a:tc>
                  <a:txBody>
                    <a:bodyPr/>
                    <a:lstStyle/>
                    <a:p>
                      <a:pPr algn="r" fontAlgn="b"/>
                      <a:r>
                        <a:rPr lang="es-AR" sz="1100" u="none" strike="noStrike">
                          <a:effectLst/>
                        </a:rPr>
                        <a:t>3</a:t>
                      </a:r>
                      <a:endParaRPr lang="es-AR" sz="1100" b="0" i="0" u="none" strike="noStrike">
                        <a:solidFill>
                          <a:srgbClr val="000000"/>
                        </a:solidFill>
                        <a:effectLst/>
                        <a:latin typeface="Aptos Narrow" panose="020B0004020202020204" pitchFamily="34" charset="0"/>
                      </a:endParaRPr>
                    </a:p>
                  </a:txBody>
                  <a:tcPr marL="7583" marR="7583" marT="7583" marB="0" anchor="b"/>
                </a:tc>
                <a:tc>
                  <a:txBody>
                    <a:bodyPr/>
                    <a:lstStyle/>
                    <a:p>
                      <a:pPr algn="l" fontAlgn="b"/>
                      <a:r>
                        <a:rPr lang="es-AR" sz="1100" u="none" strike="noStrike">
                          <a:effectLst/>
                        </a:rPr>
                        <a:t>bajo</a:t>
                      </a:r>
                      <a:endParaRPr lang="es-AR" sz="1100" b="0" i="0" u="none" strike="noStrike">
                        <a:solidFill>
                          <a:srgbClr val="000000"/>
                        </a:solidFill>
                        <a:effectLst/>
                        <a:latin typeface="Aptos Narrow" panose="020B0004020202020204" pitchFamily="34" charset="0"/>
                      </a:endParaRPr>
                    </a:p>
                  </a:txBody>
                  <a:tcPr marL="7583" marR="7583" marT="7583" marB="0" anchor="b"/>
                </a:tc>
                <a:extLst>
                  <a:ext uri="{0D108BD9-81ED-4DB2-BD59-A6C34878D82A}">
                    <a16:rowId xmlns:a16="http://schemas.microsoft.com/office/drawing/2014/main" val="3720727095"/>
                  </a:ext>
                </a:extLst>
              </a:tr>
              <a:tr h="185432">
                <a:tc>
                  <a:txBody>
                    <a:bodyPr/>
                    <a:lstStyle/>
                    <a:p>
                      <a:pPr algn="l" fontAlgn="b"/>
                      <a:r>
                        <a:rPr lang="es-AR" sz="1100" u="none" strike="noStrike">
                          <a:effectLst/>
                        </a:rPr>
                        <a:t>Cliente o beneficiarios finales investigados o procesados por delitos de lavado de activos </a:t>
                      </a:r>
                      <a:endParaRPr lang="es-AR" sz="1100" b="0" i="0" u="none" strike="noStrike">
                        <a:solidFill>
                          <a:srgbClr val="000000"/>
                        </a:solidFill>
                        <a:effectLst/>
                        <a:latin typeface="Aptos Narrow" panose="020B0004020202020204" pitchFamily="34" charset="0"/>
                      </a:endParaRPr>
                    </a:p>
                  </a:txBody>
                  <a:tcPr marL="7583" marR="7583" marT="7583" marB="0" anchor="b"/>
                </a:tc>
                <a:tc>
                  <a:txBody>
                    <a:bodyPr/>
                    <a:lstStyle/>
                    <a:p>
                      <a:pPr algn="r" fontAlgn="b"/>
                      <a:r>
                        <a:rPr lang="es-AR" sz="1100" u="none" strike="noStrike">
                          <a:effectLst/>
                        </a:rPr>
                        <a:t>1</a:t>
                      </a:r>
                      <a:endParaRPr lang="es-AR" sz="1100" b="0" i="0" u="none" strike="noStrike">
                        <a:solidFill>
                          <a:srgbClr val="000000"/>
                        </a:solidFill>
                        <a:effectLst/>
                        <a:latin typeface="Aptos Narrow" panose="020B0004020202020204" pitchFamily="34" charset="0"/>
                      </a:endParaRPr>
                    </a:p>
                  </a:txBody>
                  <a:tcPr marL="7583" marR="7583" marT="7583" marB="0" anchor="b"/>
                </a:tc>
                <a:tc>
                  <a:txBody>
                    <a:bodyPr/>
                    <a:lstStyle/>
                    <a:p>
                      <a:pPr algn="r" fontAlgn="b"/>
                      <a:r>
                        <a:rPr lang="es-AR" sz="1100" u="none" strike="noStrike">
                          <a:effectLst/>
                        </a:rPr>
                        <a:t>3</a:t>
                      </a:r>
                      <a:endParaRPr lang="es-AR" sz="1100" b="0" i="0" u="none" strike="noStrike">
                        <a:solidFill>
                          <a:srgbClr val="000000"/>
                        </a:solidFill>
                        <a:effectLst/>
                        <a:latin typeface="Aptos Narrow" panose="020B0004020202020204" pitchFamily="34" charset="0"/>
                      </a:endParaRPr>
                    </a:p>
                  </a:txBody>
                  <a:tcPr marL="7583" marR="7583" marT="7583" marB="0" anchor="b"/>
                </a:tc>
                <a:tc>
                  <a:txBody>
                    <a:bodyPr/>
                    <a:lstStyle/>
                    <a:p>
                      <a:pPr algn="r" fontAlgn="b"/>
                      <a:r>
                        <a:rPr lang="es-AR" sz="1100" u="none" strike="noStrike">
                          <a:effectLst/>
                        </a:rPr>
                        <a:t>3</a:t>
                      </a:r>
                      <a:endParaRPr lang="es-AR" sz="1100" b="0" i="0" u="none" strike="noStrike">
                        <a:solidFill>
                          <a:srgbClr val="000000"/>
                        </a:solidFill>
                        <a:effectLst/>
                        <a:latin typeface="Aptos Narrow" panose="020B0004020202020204" pitchFamily="34" charset="0"/>
                      </a:endParaRPr>
                    </a:p>
                  </a:txBody>
                  <a:tcPr marL="7583" marR="7583" marT="7583" marB="0" anchor="b"/>
                </a:tc>
                <a:tc>
                  <a:txBody>
                    <a:bodyPr/>
                    <a:lstStyle/>
                    <a:p>
                      <a:pPr algn="l" fontAlgn="b"/>
                      <a:r>
                        <a:rPr lang="es-AR" sz="1100" u="none" strike="noStrike">
                          <a:effectLst/>
                        </a:rPr>
                        <a:t>bajo</a:t>
                      </a:r>
                      <a:endParaRPr lang="es-AR" sz="1100" b="0" i="0" u="none" strike="noStrike">
                        <a:solidFill>
                          <a:srgbClr val="000000"/>
                        </a:solidFill>
                        <a:effectLst/>
                        <a:latin typeface="Aptos Narrow" panose="020B0004020202020204" pitchFamily="34" charset="0"/>
                      </a:endParaRPr>
                    </a:p>
                  </a:txBody>
                  <a:tcPr marL="7583" marR="7583" marT="7583" marB="0" anchor="b"/>
                </a:tc>
                <a:extLst>
                  <a:ext uri="{0D108BD9-81ED-4DB2-BD59-A6C34878D82A}">
                    <a16:rowId xmlns:a16="http://schemas.microsoft.com/office/drawing/2014/main" val="144050920"/>
                  </a:ext>
                </a:extLst>
              </a:tr>
              <a:tr h="185432">
                <a:tc>
                  <a:txBody>
                    <a:bodyPr/>
                    <a:lstStyle/>
                    <a:p>
                      <a:pPr algn="l" fontAlgn="b"/>
                      <a:r>
                        <a:rPr lang="es-ES" sz="1100" u="none" strike="noStrike">
                          <a:effectLst/>
                        </a:rPr>
                        <a:t>Compraventa de inmuebles por precio igual o superior al 30% del ofrecimiento de venta</a:t>
                      </a:r>
                      <a:endParaRPr lang="es-ES" sz="1100" b="0" i="0" u="none" strike="noStrike">
                        <a:solidFill>
                          <a:srgbClr val="000000"/>
                        </a:solidFill>
                        <a:effectLst/>
                        <a:latin typeface="Aptos Narrow" panose="020B0004020202020204" pitchFamily="34" charset="0"/>
                      </a:endParaRPr>
                    </a:p>
                  </a:txBody>
                  <a:tcPr marL="7583" marR="7583" marT="7583" marB="0" anchor="b"/>
                </a:tc>
                <a:tc>
                  <a:txBody>
                    <a:bodyPr/>
                    <a:lstStyle/>
                    <a:p>
                      <a:pPr algn="r" fontAlgn="b"/>
                      <a:r>
                        <a:rPr lang="es-AR" sz="1100" u="none" strike="noStrike">
                          <a:effectLst/>
                        </a:rPr>
                        <a:t>1</a:t>
                      </a:r>
                      <a:endParaRPr lang="es-AR" sz="1100" b="0" i="0" u="none" strike="noStrike">
                        <a:solidFill>
                          <a:srgbClr val="000000"/>
                        </a:solidFill>
                        <a:effectLst/>
                        <a:latin typeface="Aptos Narrow" panose="020B0004020202020204" pitchFamily="34" charset="0"/>
                      </a:endParaRPr>
                    </a:p>
                  </a:txBody>
                  <a:tcPr marL="7583" marR="7583" marT="7583" marB="0" anchor="b"/>
                </a:tc>
                <a:tc>
                  <a:txBody>
                    <a:bodyPr/>
                    <a:lstStyle/>
                    <a:p>
                      <a:pPr algn="r" fontAlgn="b"/>
                      <a:r>
                        <a:rPr lang="es-AR" sz="1100" u="none" strike="noStrike">
                          <a:effectLst/>
                        </a:rPr>
                        <a:t>3</a:t>
                      </a:r>
                      <a:endParaRPr lang="es-AR" sz="1100" b="0" i="0" u="none" strike="noStrike">
                        <a:solidFill>
                          <a:srgbClr val="000000"/>
                        </a:solidFill>
                        <a:effectLst/>
                        <a:latin typeface="Aptos Narrow" panose="020B0004020202020204" pitchFamily="34" charset="0"/>
                      </a:endParaRPr>
                    </a:p>
                  </a:txBody>
                  <a:tcPr marL="7583" marR="7583" marT="7583" marB="0" anchor="b"/>
                </a:tc>
                <a:tc>
                  <a:txBody>
                    <a:bodyPr/>
                    <a:lstStyle/>
                    <a:p>
                      <a:pPr algn="r" fontAlgn="b"/>
                      <a:r>
                        <a:rPr lang="es-AR" sz="1100" u="none" strike="noStrike">
                          <a:effectLst/>
                        </a:rPr>
                        <a:t>3</a:t>
                      </a:r>
                      <a:endParaRPr lang="es-AR" sz="1100" b="0" i="0" u="none" strike="noStrike">
                        <a:solidFill>
                          <a:srgbClr val="000000"/>
                        </a:solidFill>
                        <a:effectLst/>
                        <a:latin typeface="Aptos Narrow" panose="020B0004020202020204" pitchFamily="34" charset="0"/>
                      </a:endParaRPr>
                    </a:p>
                  </a:txBody>
                  <a:tcPr marL="7583" marR="7583" marT="7583" marB="0" anchor="b"/>
                </a:tc>
                <a:tc>
                  <a:txBody>
                    <a:bodyPr/>
                    <a:lstStyle/>
                    <a:p>
                      <a:pPr algn="l" fontAlgn="b"/>
                      <a:r>
                        <a:rPr lang="es-AR" sz="1100" u="none" strike="noStrike">
                          <a:effectLst/>
                        </a:rPr>
                        <a:t>bajo</a:t>
                      </a:r>
                      <a:endParaRPr lang="es-AR" sz="1100" b="0" i="0" u="none" strike="noStrike">
                        <a:solidFill>
                          <a:srgbClr val="000000"/>
                        </a:solidFill>
                        <a:effectLst/>
                        <a:latin typeface="Aptos Narrow" panose="020B0004020202020204" pitchFamily="34" charset="0"/>
                      </a:endParaRPr>
                    </a:p>
                  </a:txBody>
                  <a:tcPr marL="7583" marR="7583" marT="7583" marB="0" anchor="b"/>
                </a:tc>
                <a:extLst>
                  <a:ext uri="{0D108BD9-81ED-4DB2-BD59-A6C34878D82A}">
                    <a16:rowId xmlns:a16="http://schemas.microsoft.com/office/drawing/2014/main" val="3673006145"/>
                  </a:ext>
                </a:extLst>
              </a:tr>
              <a:tr h="349327">
                <a:tc>
                  <a:txBody>
                    <a:bodyPr/>
                    <a:lstStyle/>
                    <a:p>
                      <a:pPr algn="l" fontAlgn="b"/>
                      <a:r>
                        <a:rPr lang="es-AR" sz="1100" u="none" strike="noStrike">
                          <a:effectLst/>
                        </a:rPr>
                        <a:t>Operaciones que involucren a inmuebles situados en zonas de seguridad o frontera Decreto 253/2018</a:t>
                      </a:r>
                      <a:endParaRPr lang="es-AR" sz="1100" b="0" i="0" u="none" strike="noStrike">
                        <a:solidFill>
                          <a:srgbClr val="000000"/>
                        </a:solidFill>
                        <a:effectLst/>
                        <a:latin typeface="Aptos Narrow" panose="020B0004020202020204" pitchFamily="34" charset="0"/>
                      </a:endParaRPr>
                    </a:p>
                  </a:txBody>
                  <a:tcPr marL="7583" marR="7583" marT="7583" marB="0" anchor="b"/>
                </a:tc>
                <a:tc>
                  <a:txBody>
                    <a:bodyPr/>
                    <a:lstStyle/>
                    <a:p>
                      <a:pPr algn="r" fontAlgn="b"/>
                      <a:r>
                        <a:rPr lang="es-AR" sz="1100" u="none" strike="noStrike">
                          <a:effectLst/>
                        </a:rPr>
                        <a:t>1</a:t>
                      </a:r>
                      <a:endParaRPr lang="es-AR" sz="1100" b="0" i="0" u="none" strike="noStrike">
                        <a:solidFill>
                          <a:srgbClr val="000000"/>
                        </a:solidFill>
                        <a:effectLst/>
                        <a:latin typeface="Aptos Narrow" panose="020B0004020202020204" pitchFamily="34" charset="0"/>
                      </a:endParaRPr>
                    </a:p>
                  </a:txBody>
                  <a:tcPr marL="7583" marR="7583" marT="7583" marB="0" anchor="b"/>
                </a:tc>
                <a:tc>
                  <a:txBody>
                    <a:bodyPr/>
                    <a:lstStyle/>
                    <a:p>
                      <a:pPr algn="r" fontAlgn="b"/>
                      <a:r>
                        <a:rPr lang="es-AR" sz="1100" u="none" strike="noStrike">
                          <a:effectLst/>
                        </a:rPr>
                        <a:t>3</a:t>
                      </a:r>
                      <a:endParaRPr lang="es-AR" sz="1100" b="0" i="0" u="none" strike="noStrike">
                        <a:solidFill>
                          <a:srgbClr val="000000"/>
                        </a:solidFill>
                        <a:effectLst/>
                        <a:latin typeface="Aptos Narrow" panose="020B0004020202020204" pitchFamily="34" charset="0"/>
                      </a:endParaRPr>
                    </a:p>
                  </a:txBody>
                  <a:tcPr marL="7583" marR="7583" marT="7583" marB="0" anchor="b"/>
                </a:tc>
                <a:tc>
                  <a:txBody>
                    <a:bodyPr/>
                    <a:lstStyle/>
                    <a:p>
                      <a:pPr algn="r" fontAlgn="b"/>
                      <a:r>
                        <a:rPr lang="es-AR" sz="1100" u="none" strike="noStrike">
                          <a:effectLst/>
                        </a:rPr>
                        <a:t>3</a:t>
                      </a:r>
                      <a:endParaRPr lang="es-AR" sz="1100" b="0" i="0" u="none" strike="noStrike">
                        <a:solidFill>
                          <a:srgbClr val="000000"/>
                        </a:solidFill>
                        <a:effectLst/>
                        <a:latin typeface="Aptos Narrow" panose="020B0004020202020204" pitchFamily="34" charset="0"/>
                      </a:endParaRPr>
                    </a:p>
                  </a:txBody>
                  <a:tcPr marL="7583" marR="7583" marT="7583" marB="0" anchor="b"/>
                </a:tc>
                <a:tc>
                  <a:txBody>
                    <a:bodyPr/>
                    <a:lstStyle/>
                    <a:p>
                      <a:pPr algn="l" fontAlgn="b"/>
                      <a:r>
                        <a:rPr lang="es-AR" sz="1100" u="none" strike="noStrike">
                          <a:effectLst/>
                        </a:rPr>
                        <a:t>bajo</a:t>
                      </a:r>
                      <a:endParaRPr lang="es-AR" sz="1100" b="0" i="0" u="none" strike="noStrike">
                        <a:solidFill>
                          <a:srgbClr val="000000"/>
                        </a:solidFill>
                        <a:effectLst/>
                        <a:latin typeface="Aptos Narrow" panose="020B0004020202020204" pitchFamily="34" charset="0"/>
                      </a:endParaRPr>
                    </a:p>
                  </a:txBody>
                  <a:tcPr marL="7583" marR="7583" marT="7583" marB="0" anchor="b"/>
                </a:tc>
                <a:extLst>
                  <a:ext uri="{0D108BD9-81ED-4DB2-BD59-A6C34878D82A}">
                    <a16:rowId xmlns:a16="http://schemas.microsoft.com/office/drawing/2014/main" val="3424106010"/>
                  </a:ext>
                </a:extLst>
              </a:tr>
              <a:tr h="185432">
                <a:tc>
                  <a:txBody>
                    <a:bodyPr/>
                    <a:lstStyle/>
                    <a:p>
                      <a:pPr algn="l" fontAlgn="b"/>
                      <a:r>
                        <a:rPr lang="es-ES" sz="1100" u="none" strike="noStrike">
                          <a:effectLst/>
                        </a:rPr>
                        <a:t>Mismo domicilio en cabeza de distintas personas o estructuras jurídicas</a:t>
                      </a:r>
                      <a:endParaRPr lang="es-ES" sz="1100" b="0" i="0" u="none" strike="noStrike">
                        <a:solidFill>
                          <a:srgbClr val="000000"/>
                        </a:solidFill>
                        <a:effectLst/>
                        <a:latin typeface="Aptos Narrow" panose="020B0004020202020204" pitchFamily="34" charset="0"/>
                      </a:endParaRPr>
                    </a:p>
                  </a:txBody>
                  <a:tcPr marL="7583" marR="7583" marT="7583" marB="0" anchor="b"/>
                </a:tc>
                <a:tc>
                  <a:txBody>
                    <a:bodyPr/>
                    <a:lstStyle/>
                    <a:p>
                      <a:pPr algn="r" fontAlgn="b"/>
                      <a:r>
                        <a:rPr lang="es-AR" sz="1100" u="none" strike="noStrike">
                          <a:effectLst/>
                        </a:rPr>
                        <a:t>2</a:t>
                      </a:r>
                      <a:endParaRPr lang="es-AR" sz="1100" b="0" i="0" u="none" strike="noStrike">
                        <a:solidFill>
                          <a:srgbClr val="000000"/>
                        </a:solidFill>
                        <a:effectLst/>
                        <a:latin typeface="Aptos Narrow" panose="020B0004020202020204" pitchFamily="34" charset="0"/>
                      </a:endParaRPr>
                    </a:p>
                  </a:txBody>
                  <a:tcPr marL="7583" marR="7583" marT="7583" marB="0" anchor="b"/>
                </a:tc>
                <a:tc>
                  <a:txBody>
                    <a:bodyPr/>
                    <a:lstStyle/>
                    <a:p>
                      <a:pPr algn="r" fontAlgn="b"/>
                      <a:r>
                        <a:rPr lang="es-AR" sz="1100" u="none" strike="noStrike">
                          <a:effectLst/>
                        </a:rPr>
                        <a:t>3</a:t>
                      </a:r>
                      <a:endParaRPr lang="es-AR" sz="1100" b="0" i="0" u="none" strike="noStrike">
                        <a:solidFill>
                          <a:srgbClr val="000000"/>
                        </a:solidFill>
                        <a:effectLst/>
                        <a:latin typeface="Aptos Narrow" panose="020B0004020202020204" pitchFamily="34" charset="0"/>
                      </a:endParaRPr>
                    </a:p>
                  </a:txBody>
                  <a:tcPr marL="7583" marR="7583" marT="7583" marB="0" anchor="b"/>
                </a:tc>
                <a:tc>
                  <a:txBody>
                    <a:bodyPr/>
                    <a:lstStyle/>
                    <a:p>
                      <a:pPr algn="r" fontAlgn="b"/>
                      <a:r>
                        <a:rPr lang="es-AR" sz="1100" u="none" strike="noStrike">
                          <a:effectLst/>
                        </a:rPr>
                        <a:t>6</a:t>
                      </a:r>
                      <a:endParaRPr lang="es-AR" sz="1100" b="0" i="0" u="none" strike="noStrike">
                        <a:solidFill>
                          <a:srgbClr val="000000"/>
                        </a:solidFill>
                        <a:effectLst/>
                        <a:latin typeface="Aptos Narrow" panose="020B0004020202020204" pitchFamily="34" charset="0"/>
                      </a:endParaRPr>
                    </a:p>
                  </a:txBody>
                  <a:tcPr marL="7583" marR="7583" marT="7583" marB="0" anchor="b"/>
                </a:tc>
                <a:tc>
                  <a:txBody>
                    <a:bodyPr/>
                    <a:lstStyle/>
                    <a:p>
                      <a:pPr algn="l" fontAlgn="b"/>
                      <a:r>
                        <a:rPr lang="es-AR" sz="1100" u="none" strike="noStrike">
                          <a:effectLst/>
                        </a:rPr>
                        <a:t>medio</a:t>
                      </a:r>
                      <a:endParaRPr lang="es-AR" sz="1100" b="0" i="0" u="none" strike="noStrike">
                        <a:solidFill>
                          <a:srgbClr val="000000"/>
                        </a:solidFill>
                        <a:effectLst/>
                        <a:latin typeface="Aptos Narrow" panose="020B0004020202020204" pitchFamily="34" charset="0"/>
                      </a:endParaRPr>
                    </a:p>
                  </a:txBody>
                  <a:tcPr marL="7583" marR="7583" marT="7583" marB="0" anchor="b"/>
                </a:tc>
                <a:extLst>
                  <a:ext uri="{0D108BD9-81ED-4DB2-BD59-A6C34878D82A}">
                    <a16:rowId xmlns:a16="http://schemas.microsoft.com/office/drawing/2014/main" val="2685490094"/>
                  </a:ext>
                </a:extLst>
              </a:tr>
              <a:tr h="349327">
                <a:tc>
                  <a:txBody>
                    <a:bodyPr/>
                    <a:lstStyle/>
                    <a:p>
                      <a:pPr algn="l" fontAlgn="b"/>
                      <a:r>
                        <a:rPr lang="es-ES" sz="1100" u="none" strike="noStrike">
                          <a:effectLst/>
                        </a:rPr>
                        <a:t>Mismas personas son apoderadas de distintas personas de existencia ideal, sin razón económica o legal</a:t>
                      </a:r>
                      <a:endParaRPr lang="es-ES" sz="1100" b="0" i="0" u="none" strike="noStrike">
                        <a:solidFill>
                          <a:srgbClr val="000000"/>
                        </a:solidFill>
                        <a:effectLst/>
                        <a:latin typeface="Aptos Narrow" panose="020B0004020202020204" pitchFamily="34" charset="0"/>
                      </a:endParaRPr>
                    </a:p>
                  </a:txBody>
                  <a:tcPr marL="7583" marR="7583" marT="7583" marB="0" anchor="b"/>
                </a:tc>
                <a:tc>
                  <a:txBody>
                    <a:bodyPr/>
                    <a:lstStyle/>
                    <a:p>
                      <a:pPr algn="r" fontAlgn="b"/>
                      <a:r>
                        <a:rPr lang="es-AR" sz="1100" u="none" strike="noStrike">
                          <a:effectLst/>
                        </a:rPr>
                        <a:t>2</a:t>
                      </a:r>
                      <a:endParaRPr lang="es-AR" sz="1100" b="0" i="0" u="none" strike="noStrike">
                        <a:solidFill>
                          <a:srgbClr val="000000"/>
                        </a:solidFill>
                        <a:effectLst/>
                        <a:latin typeface="Aptos Narrow" panose="020B0004020202020204" pitchFamily="34" charset="0"/>
                      </a:endParaRPr>
                    </a:p>
                  </a:txBody>
                  <a:tcPr marL="7583" marR="7583" marT="7583" marB="0" anchor="b"/>
                </a:tc>
                <a:tc>
                  <a:txBody>
                    <a:bodyPr/>
                    <a:lstStyle/>
                    <a:p>
                      <a:pPr algn="r" fontAlgn="b"/>
                      <a:r>
                        <a:rPr lang="es-AR" sz="1100" u="none" strike="noStrike">
                          <a:effectLst/>
                        </a:rPr>
                        <a:t>3</a:t>
                      </a:r>
                      <a:endParaRPr lang="es-AR" sz="1100" b="0" i="0" u="none" strike="noStrike">
                        <a:solidFill>
                          <a:srgbClr val="000000"/>
                        </a:solidFill>
                        <a:effectLst/>
                        <a:latin typeface="Aptos Narrow" panose="020B0004020202020204" pitchFamily="34" charset="0"/>
                      </a:endParaRPr>
                    </a:p>
                  </a:txBody>
                  <a:tcPr marL="7583" marR="7583" marT="7583" marB="0" anchor="b"/>
                </a:tc>
                <a:tc>
                  <a:txBody>
                    <a:bodyPr/>
                    <a:lstStyle/>
                    <a:p>
                      <a:pPr algn="r" fontAlgn="b"/>
                      <a:r>
                        <a:rPr lang="es-AR" sz="1100" u="none" strike="noStrike">
                          <a:effectLst/>
                        </a:rPr>
                        <a:t>6</a:t>
                      </a:r>
                      <a:endParaRPr lang="es-AR" sz="1100" b="0" i="0" u="none" strike="noStrike">
                        <a:solidFill>
                          <a:srgbClr val="000000"/>
                        </a:solidFill>
                        <a:effectLst/>
                        <a:latin typeface="Aptos Narrow" panose="020B0004020202020204" pitchFamily="34" charset="0"/>
                      </a:endParaRPr>
                    </a:p>
                  </a:txBody>
                  <a:tcPr marL="7583" marR="7583" marT="7583" marB="0" anchor="b"/>
                </a:tc>
                <a:tc>
                  <a:txBody>
                    <a:bodyPr/>
                    <a:lstStyle/>
                    <a:p>
                      <a:pPr algn="l" fontAlgn="b"/>
                      <a:r>
                        <a:rPr lang="es-AR" sz="1100" u="none" strike="noStrike">
                          <a:effectLst/>
                        </a:rPr>
                        <a:t>medio</a:t>
                      </a:r>
                      <a:endParaRPr lang="es-AR" sz="1100" b="0" i="0" u="none" strike="noStrike">
                        <a:solidFill>
                          <a:srgbClr val="000000"/>
                        </a:solidFill>
                        <a:effectLst/>
                        <a:latin typeface="Aptos Narrow" panose="020B0004020202020204" pitchFamily="34" charset="0"/>
                      </a:endParaRPr>
                    </a:p>
                  </a:txBody>
                  <a:tcPr marL="7583" marR="7583" marT="7583" marB="0" anchor="b"/>
                </a:tc>
                <a:extLst>
                  <a:ext uri="{0D108BD9-81ED-4DB2-BD59-A6C34878D82A}">
                    <a16:rowId xmlns:a16="http://schemas.microsoft.com/office/drawing/2014/main" val="3178164253"/>
                  </a:ext>
                </a:extLst>
              </a:tr>
              <a:tr h="185432">
                <a:tc>
                  <a:txBody>
                    <a:bodyPr/>
                    <a:lstStyle/>
                    <a:p>
                      <a:pPr algn="l" fontAlgn="b"/>
                      <a:r>
                        <a:rPr lang="es-ES" sz="1100" b="0" i="0" u="none" strike="noStrike" dirty="0">
                          <a:solidFill>
                            <a:srgbClr val="000000"/>
                          </a:solidFill>
                          <a:effectLst/>
                          <a:latin typeface="Aptos Narrow" panose="020B0004020202020204" pitchFamily="34" charset="0"/>
                        </a:rPr>
                        <a:t>Cliente o beneficiario final PEP nacional </a:t>
                      </a:r>
                    </a:p>
                  </a:txBody>
                  <a:tcPr marL="7583" marR="7583" marT="7583" marB="0" anchor="b"/>
                </a:tc>
                <a:tc>
                  <a:txBody>
                    <a:bodyPr/>
                    <a:lstStyle/>
                    <a:p>
                      <a:pPr algn="r" fontAlgn="b"/>
                      <a:r>
                        <a:rPr lang="es-AR" sz="1100" u="none" strike="noStrike">
                          <a:effectLst/>
                        </a:rPr>
                        <a:t>2</a:t>
                      </a:r>
                      <a:endParaRPr lang="es-AR" sz="1100" b="0" i="0" u="none" strike="noStrike">
                        <a:solidFill>
                          <a:srgbClr val="000000"/>
                        </a:solidFill>
                        <a:effectLst/>
                        <a:latin typeface="Aptos Narrow" panose="020B0004020202020204" pitchFamily="34" charset="0"/>
                      </a:endParaRPr>
                    </a:p>
                  </a:txBody>
                  <a:tcPr marL="7583" marR="7583" marT="7583" marB="0" anchor="b"/>
                </a:tc>
                <a:tc>
                  <a:txBody>
                    <a:bodyPr/>
                    <a:lstStyle/>
                    <a:p>
                      <a:pPr algn="r" fontAlgn="b"/>
                      <a:r>
                        <a:rPr lang="es-AR" sz="1100" u="none" strike="noStrike">
                          <a:effectLst/>
                        </a:rPr>
                        <a:t>3</a:t>
                      </a:r>
                      <a:endParaRPr lang="es-AR" sz="1100" b="0" i="0" u="none" strike="noStrike">
                        <a:solidFill>
                          <a:srgbClr val="000000"/>
                        </a:solidFill>
                        <a:effectLst/>
                        <a:latin typeface="Aptos Narrow" panose="020B0004020202020204" pitchFamily="34" charset="0"/>
                      </a:endParaRPr>
                    </a:p>
                  </a:txBody>
                  <a:tcPr marL="7583" marR="7583" marT="7583" marB="0" anchor="b"/>
                </a:tc>
                <a:tc>
                  <a:txBody>
                    <a:bodyPr/>
                    <a:lstStyle/>
                    <a:p>
                      <a:pPr algn="r" fontAlgn="b"/>
                      <a:r>
                        <a:rPr lang="es-AR" sz="1100" u="none" strike="noStrike">
                          <a:effectLst/>
                        </a:rPr>
                        <a:t>6</a:t>
                      </a:r>
                      <a:endParaRPr lang="es-AR" sz="1100" b="0" i="0" u="none" strike="noStrike">
                        <a:solidFill>
                          <a:srgbClr val="000000"/>
                        </a:solidFill>
                        <a:effectLst/>
                        <a:latin typeface="Aptos Narrow" panose="020B0004020202020204" pitchFamily="34" charset="0"/>
                      </a:endParaRPr>
                    </a:p>
                  </a:txBody>
                  <a:tcPr marL="7583" marR="7583" marT="7583" marB="0" anchor="b"/>
                </a:tc>
                <a:tc>
                  <a:txBody>
                    <a:bodyPr/>
                    <a:lstStyle/>
                    <a:p>
                      <a:pPr algn="l" fontAlgn="b"/>
                      <a:r>
                        <a:rPr lang="es-AR" sz="1100" u="none" strike="noStrike">
                          <a:effectLst/>
                        </a:rPr>
                        <a:t>medio</a:t>
                      </a:r>
                      <a:endParaRPr lang="es-AR" sz="1100" b="0" i="0" u="none" strike="noStrike">
                        <a:solidFill>
                          <a:srgbClr val="000000"/>
                        </a:solidFill>
                        <a:effectLst/>
                        <a:latin typeface="Aptos Narrow" panose="020B0004020202020204" pitchFamily="34" charset="0"/>
                      </a:endParaRPr>
                    </a:p>
                  </a:txBody>
                  <a:tcPr marL="7583" marR="7583" marT="7583" marB="0" anchor="b"/>
                </a:tc>
                <a:extLst>
                  <a:ext uri="{0D108BD9-81ED-4DB2-BD59-A6C34878D82A}">
                    <a16:rowId xmlns:a16="http://schemas.microsoft.com/office/drawing/2014/main" val="1413253842"/>
                  </a:ext>
                </a:extLst>
              </a:tr>
              <a:tr h="185432">
                <a:tc>
                  <a:txBody>
                    <a:bodyPr/>
                    <a:lstStyle/>
                    <a:p>
                      <a:pPr algn="l" fontAlgn="b"/>
                      <a:r>
                        <a:rPr lang="es-AR" sz="1100" u="none" strike="noStrike">
                          <a:effectLst/>
                        </a:rPr>
                        <a:t>Cliente o beneficiario final PEP extranjero</a:t>
                      </a:r>
                      <a:endParaRPr lang="es-AR" sz="1100" b="0" i="0" u="none" strike="noStrike">
                        <a:solidFill>
                          <a:srgbClr val="000000"/>
                        </a:solidFill>
                        <a:effectLst/>
                        <a:latin typeface="Aptos Narrow" panose="020B0004020202020204" pitchFamily="34" charset="0"/>
                      </a:endParaRPr>
                    </a:p>
                  </a:txBody>
                  <a:tcPr marL="7583" marR="7583" marT="7583" marB="0" anchor="b"/>
                </a:tc>
                <a:tc>
                  <a:txBody>
                    <a:bodyPr/>
                    <a:lstStyle/>
                    <a:p>
                      <a:pPr algn="r" fontAlgn="b"/>
                      <a:r>
                        <a:rPr lang="es-AR" sz="1100" u="none" strike="noStrike">
                          <a:effectLst/>
                        </a:rPr>
                        <a:t>1</a:t>
                      </a:r>
                      <a:endParaRPr lang="es-AR" sz="1100" b="0" i="0" u="none" strike="noStrike">
                        <a:solidFill>
                          <a:srgbClr val="000000"/>
                        </a:solidFill>
                        <a:effectLst/>
                        <a:latin typeface="Aptos Narrow" panose="020B0004020202020204" pitchFamily="34" charset="0"/>
                      </a:endParaRPr>
                    </a:p>
                  </a:txBody>
                  <a:tcPr marL="7583" marR="7583" marT="7583" marB="0" anchor="b"/>
                </a:tc>
                <a:tc>
                  <a:txBody>
                    <a:bodyPr/>
                    <a:lstStyle/>
                    <a:p>
                      <a:pPr algn="r" fontAlgn="b"/>
                      <a:r>
                        <a:rPr lang="es-AR" sz="1100" u="none" strike="noStrike">
                          <a:effectLst/>
                        </a:rPr>
                        <a:t>3</a:t>
                      </a:r>
                      <a:endParaRPr lang="es-AR" sz="1100" b="0" i="0" u="none" strike="noStrike">
                        <a:solidFill>
                          <a:srgbClr val="000000"/>
                        </a:solidFill>
                        <a:effectLst/>
                        <a:latin typeface="Aptos Narrow" panose="020B0004020202020204" pitchFamily="34" charset="0"/>
                      </a:endParaRPr>
                    </a:p>
                  </a:txBody>
                  <a:tcPr marL="7583" marR="7583" marT="7583" marB="0" anchor="b"/>
                </a:tc>
                <a:tc>
                  <a:txBody>
                    <a:bodyPr/>
                    <a:lstStyle/>
                    <a:p>
                      <a:pPr algn="r" fontAlgn="b"/>
                      <a:r>
                        <a:rPr lang="es-AR" sz="1100" u="none" strike="noStrike">
                          <a:effectLst/>
                        </a:rPr>
                        <a:t>3</a:t>
                      </a:r>
                      <a:endParaRPr lang="es-AR" sz="1100" b="0" i="0" u="none" strike="noStrike">
                        <a:solidFill>
                          <a:srgbClr val="000000"/>
                        </a:solidFill>
                        <a:effectLst/>
                        <a:latin typeface="Aptos Narrow" panose="020B0004020202020204" pitchFamily="34" charset="0"/>
                      </a:endParaRPr>
                    </a:p>
                  </a:txBody>
                  <a:tcPr marL="7583" marR="7583" marT="7583" marB="0" anchor="b"/>
                </a:tc>
                <a:tc>
                  <a:txBody>
                    <a:bodyPr/>
                    <a:lstStyle/>
                    <a:p>
                      <a:pPr algn="l" fontAlgn="b"/>
                      <a:r>
                        <a:rPr lang="es-AR" sz="1100" u="none" strike="noStrike">
                          <a:effectLst/>
                        </a:rPr>
                        <a:t>bajo</a:t>
                      </a:r>
                      <a:endParaRPr lang="es-AR" sz="1100" b="0" i="0" u="none" strike="noStrike">
                        <a:solidFill>
                          <a:srgbClr val="000000"/>
                        </a:solidFill>
                        <a:effectLst/>
                        <a:latin typeface="Aptos Narrow" panose="020B0004020202020204" pitchFamily="34" charset="0"/>
                      </a:endParaRPr>
                    </a:p>
                  </a:txBody>
                  <a:tcPr marL="7583" marR="7583" marT="7583" marB="0" anchor="b"/>
                </a:tc>
                <a:extLst>
                  <a:ext uri="{0D108BD9-81ED-4DB2-BD59-A6C34878D82A}">
                    <a16:rowId xmlns:a16="http://schemas.microsoft.com/office/drawing/2014/main" val="603790879"/>
                  </a:ext>
                </a:extLst>
              </a:tr>
              <a:tr h="185432">
                <a:tc>
                  <a:txBody>
                    <a:bodyPr/>
                    <a:lstStyle/>
                    <a:p>
                      <a:pPr algn="l" fontAlgn="b"/>
                      <a:r>
                        <a:rPr lang="es-ES" sz="1100" u="none" strike="noStrike" dirty="0">
                          <a:effectLst/>
                        </a:rPr>
                        <a:t>Cliente Sociedad por Acciones Simplificadas (SAS)</a:t>
                      </a:r>
                      <a:endParaRPr lang="es-ES" sz="1100" b="0" i="0" u="none" strike="noStrike" dirty="0">
                        <a:solidFill>
                          <a:srgbClr val="000000"/>
                        </a:solidFill>
                        <a:effectLst/>
                        <a:latin typeface="Aptos Narrow" panose="020B0004020202020204" pitchFamily="34" charset="0"/>
                      </a:endParaRPr>
                    </a:p>
                  </a:txBody>
                  <a:tcPr marL="7583" marR="7583" marT="7583" marB="0" anchor="b"/>
                </a:tc>
                <a:tc>
                  <a:txBody>
                    <a:bodyPr/>
                    <a:lstStyle/>
                    <a:p>
                      <a:pPr algn="r" fontAlgn="b"/>
                      <a:r>
                        <a:rPr lang="es-AR" sz="1100" u="none" strike="noStrike">
                          <a:effectLst/>
                        </a:rPr>
                        <a:t>1</a:t>
                      </a:r>
                      <a:endParaRPr lang="es-AR" sz="1100" b="0" i="0" u="none" strike="noStrike">
                        <a:solidFill>
                          <a:srgbClr val="000000"/>
                        </a:solidFill>
                        <a:effectLst/>
                        <a:latin typeface="Aptos Narrow" panose="020B0004020202020204" pitchFamily="34" charset="0"/>
                      </a:endParaRPr>
                    </a:p>
                  </a:txBody>
                  <a:tcPr marL="7583" marR="7583" marT="7583" marB="0" anchor="b"/>
                </a:tc>
                <a:tc>
                  <a:txBody>
                    <a:bodyPr/>
                    <a:lstStyle/>
                    <a:p>
                      <a:pPr algn="r" fontAlgn="b"/>
                      <a:r>
                        <a:rPr lang="es-AR" sz="1100" u="none" strike="noStrike">
                          <a:effectLst/>
                        </a:rPr>
                        <a:t>3</a:t>
                      </a:r>
                      <a:endParaRPr lang="es-AR" sz="1100" b="0" i="0" u="none" strike="noStrike">
                        <a:solidFill>
                          <a:srgbClr val="000000"/>
                        </a:solidFill>
                        <a:effectLst/>
                        <a:latin typeface="Aptos Narrow" panose="020B0004020202020204" pitchFamily="34" charset="0"/>
                      </a:endParaRPr>
                    </a:p>
                  </a:txBody>
                  <a:tcPr marL="7583" marR="7583" marT="7583" marB="0" anchor="b"/>
                </a:tc>
                <a:tc>
                  <a:txBody>
                    <a:bodyPr/>
                    <a:lstStyle/>
                    <a:p>
                      <a:pPr algn="r" fontAlgn="b"/>
                      <a:r>
                        <a:rPr lang="es-AR" sz="1100" u="none" strike="noStrike">
                          <a:effectLst/>
                        </a:rPr>
                        <a:t>3</a:t>
                      </a:r>
                      <a:endParaRPr lang="es-AR" sz="1100" b="0" i="0" u="none" strike="noStrike">
                        <a:solidFill>
                          <a:srgbClr val="000000"/>
                        </a:solidFill>
                        <a:effectLst/>
                        <a:latin typeface="Aptos Narrow" panose="020B0004020202020204" pitchFamily="34" charset="0"/>
                      </a:endParaRPr>
                    </a:p>
                  </a:txBody>
                  <a:tcPr marL="7583" marR="7583" marT="7583" marB="0" anchor="b"/>
                </a:tc>
                <a:tc>
                  <a:txBody>
                    <a:bodyPr/>
                    <a:lstStyle/>
                    <a:p>
                      <a:pPr algn="l" fontAlgn="b"/>
                      <a:r>
                        <a:rPr lang="es-AR" sz="1100" u="none" strike="noStrike">
                          <a:effectLst/>
                        </a:rPr>
                        <a:t>bajo</a:t>
                      </a:r>
                      <a:endParaRPr lang="es-AR" sz="1100" b="0" i="0" u="none" strike="noStrike">
                        <a:solidFill>
                          <a:srgbClr val="000000"/>
                        </a:solidFill>
                        <a:effectLst/>
                        <a:latin typeface="Aptos Narrow" panose="020B0004020202020204" pitchFamily="34" charset="0"/>
                      </a:endParaRPr>
                    </a:p>
                  </a:txBody>
                  <a:tcPr marL="7583" marR="7583" marT="7583" marB="0" anchor="b"/>
                </a:tc>
                <a:extLst>
                  <a:ext uri="{0D108BD9-81ED-4DB2-BD59-A6C34878D82A}">
                    <a16:rowId xmlns:a16="http://schemas.microsoft.com/office/drawing/2014/main" val="555036552"/>
                  </a:ext>
                </a:extLst>
              </a:tr>
              <a:tr h="193158">
                <a:tc>
                  <a:txBody>
                    <a:bodyPr/>
                    <a:lstStyle/>
                    <a:p>
                      <a:pPr algn="l" fontAlgn="b"/>
                      <a:endParaRPr lang="es-AR" sz="1100" b="0" i="0" u="none" strike="noStrike">
                        <a:solidFill>
                          <a:srgbClr val="000000"/>
                        </a:solidFill>
                        <a:effectLst/>
                        <a:latin typeface="Aptos Narrow" panose="020B0004020202020204" pitchFamily="34" charset="0"/>
                      </a:endParaRPr>
                    </a:p>
                  </a:txBody>
                  <a:tcPr marL="7583" marR="7583" marT="7583" marB="0" anchor="b"/>
                </a:tc>
                <a:tc>
                  <a:txBody>
                    <a:bodyPr/>
                    <a:lstStyle/>
                    <a:p>
                      <a:pPr algn="l" fontAlgn="b"/>
                      <a:endParaRPr lang="es-AR" sz="1100" b="0" i="0" u="none" strike="noStrike">
                        <a:solidFill>
                          <a:srgbClr val="000000"/>
                        </a:solidFill>
                        <a:effectLst/>
                        <a:latin typeface="Aptos Narrow" panose="020B0004020202020204" pitchFamily="34" charset="0"/>
                      </a:endParaRPr>
                    </a:p>
                  </a:txBody>
                  <a:tcPr marL="7583" marR="7583" marT="7583" marB="0" anchor="b"/>
                </a:tc>
                <a:tc>
                  <a:txBody>
                    <a:bodyPr/>
                    <a:lstStyle/>
                    <a:p>
                      <a:pPr algn="l" fontAlgn="b"/>
                      <a:endParaRPr lang="es-AR" sz="1100" b="0" i="0" u="none" strike="noStrike">
                        <a:solidFill>
                          <a:srgbClr val="000000"/>
                        </a:solidFill>
                        <a:effectLst/>
                        <a:latin typeface="Aptos Narrow" panose="020B0004020202020204" pitchFamily="34" charset="0"/>
                      </a:endParaRPr>
                    </a:p>
                  </a:txBody>
                  <a:tcPr marL="7583" marR="7583" marT="7583" marB="0" anchor="b"/>
                </a:tc>
                <a:tc>
                  <a:txBody>
                    <a:bodyPr/>
                    <a:lstStyle/>
                    <a:p>
                      <a:pPr algn="l" fontAlgn="b"/>
                      <a:endParaRPr lang="es-AR" sz="1100" b="0" i="0" u="none" strike="noStrike">
                        <a:solidFill>
                          <a:srgbClr val="000000"/>
                        </a:solidFill>
                        <a:effectLst/>
                        <a:latin typeface="Aptos Narrow" panose="020B0004020202020204" pitchFamily="34" charset="0"/>
                      </a:endParaRPr>
                    </a:p>
                  </a:txBody>
                  <a:tcPr marL="7583" marR="7583" marT="7583" marB="0" anchor="b"/>
                </a:tc>
                <a:tc>
                  <a:txBody>
                    <a:bodyPr/>
                    <a:lstStyle/>
                    <a:p>
                      <a:pPr algn="l" fontAlgn="b"/>
                      <a:endParaRPr lang="es-AR" sz="1100" b="0" i="0" u="none" strike="noStrike">
                        <a:solidFill>
                          <a:srgbClr val="000000"/>
                        </a:solidFill>
                        <a:effectLst/>
                        <a:latin typeface="Aptos Narrow" panose="020B0004020202020204" pitchFamily="34" charset="0"/>
                      </a:endParaRPr>
                    </a:p>
                  </a:txBody>
                  <a:tcPr marL="7583" marR="7583" marT="7583" marB="0" anchor="b"/>
                </a:tc>
                <a:extLst>
                  <a:ext uri="{0D108BD9-81ED-4DB2-BD59-A6C34878D82A}">
                    <a16:rowId xmlns:a16="http://schemas.microsoft.com/office/drawing/2014/main" val="3612888210"/>
                  </a:ext>
                </a:extLst>
              </a:tr>
              <a:tr h="349327">
                <a:tc>
                  <a:txBody>
                    <a:bodyPr/>
                    <a:lstStyle/>
                    <a:p>
                      <a:pPr algn="l" fontAlgn="b"/>
                      <a:r>
                        <a:rPr lang="es-AR" sz="1100" u="none" strike="noStrike" dirty="0">
                          <a:effectLst/>
                        </a:rPr>
                        <a:t>RIESGO (PROBABILIDAD X IMPACTO)</a:t>
                      </a:r>
                      <a:endParaRPr lang="es-AR" sz="1100" b="1" i="0" u="none" strike="noStrike" dirty="0">
                        <a:solidFill>
                          <a:srgbClr val="000000"/>
                        </a:solidFill>
                        <a:effectLst/>
                        <a:latin typeface="Aptos Narrow" panose="020B0004020202020204" pitchFamily="34" charset="0"/>
                      </a:endParaRPr>
                    </a:p>
                  </a:txBody>
                  <a:tcPr marL="7583" marR="7583" marT="7583" marB="0" anchor="b"/>
                </a:tc>
                <a:tc>
                  <a:txBody>
                    <a:bodyPr/>
                    <a:lstStyle/>
                    <a:p>
                      <a:pPr algn="l" fontAlgn="b"/>
                      <a:r>
                        <a:rPr lang="es-AR" sz="1100" u="none" strike="noStrike">
                          <a:effectLst/>
                        </a:rPr>
                        <a:t>CALIFICACIÓN RIESGO</a:t>
                      </a:r>
                      <a:endParaRPr lang="es-AR" sz="1100" b="1" i="0" u="none" strike="noStrike">
                        <a:solidFill>
                          <a:srgbClr val="000000"/>
                        </a:solidFill>
                        <a:effectLst/>
                        <a:latin typeface="Aptos Narrow" panose="020B0004020202020204" pitchFamily="34" charset="0"/>
                      </a:endParaRPr>
                    </a:p>
                  </a:txBody>
                  <a:tcPr marL="7583" marR="7583" marT="7583" marB="0" anchor="b"/>
                </a:tc>
                <a:tc>
                  <a:txBody>
                    <a:bodyPr/>
                    <a:lstStyle/>
                    <a:p>
                      <a:pPr algn="l" fontAlgn="b"/>
                      <a:endParaRPr lang="es-AR" sz="1100" b="1" i="0" u="none" strike="noStrike" dirty="0">
                        <a:solidFill>
                          <a:srgbClr val="000000"/>
                        </a:solidFill>
                        <a:effectLst/>
                        <a:latin typeface="Aptos Narrow" panose="020B0004020202020204" pitchFamily="34" charset="0"/>
                      </a:endParaRPr>
                    </a:p>
                  </a:txBody>
                  <a:tcPr marL="7583" marR="7583" marT="7583" marB="0" anchor="b"/>
                </a:tc>
                <a:tc>
                  <a:txBody>
                    <a:bodyPr/>
                    <a:lstStyle/>
                    <a:p>
                      <a:pPr algn="l" fontAlgn="b"/>
                      <a:endParaRPr lang="es-AR" sz="1100" b="0" i="0" u="none" strike="noStrike">
                        <a:solidFill>
                          <a:srgbClr val="000000"/>
                        </a:solidFill>
                        <a:effectLst/>
                        <a:latin typeface="Aptos Narrow" panose="020B0004020202020204" pitchFamily="34" charset="0"/>
                      </a:endParaRPr>
                    </a:p>
                  </a:txBody>
                  <a:tcPr marL="7583" marR="7583" marT="7583" marB="0" anchor="b"/>
                </a:tc>
                <a:tc>
                  <a:txBody>
                    <a:bodyPr/>
                    <a:lstStyle/>
                    <a:p>
                      <a:pPr algn="l" fontAlgn="b"/>
                      <a:endParaRPr lang="es-AR" sz="1100" b="0" i="0" u="none" strike="noStrike">
                        <a:solidFill>
                          <a:srgbClr val="000000"/>
                        </a:solidFill>
                        <a:effectLst/>
                        <a:latin typeface="Aptos Narrow" panose="020B0004020202020204" pitchFamily="34" charset="0"/>
                      </a:endParaRPr>
                    </a:p>
                  </a:txBody>
                  <a:tcPr marL="7583" marR="7583" marT="7583" marB="0" anchor="b"/>
                </a:tc>
                <a:extLst>
                  <a:ext uri="{0D108BD9-81ED-4DB2-BD59-A6C34878D82A}">
                    <a16:rowId xmlns:a16="http://schemas.microsoft.com/office/drawing/2014/main" val="394444647"/>
                  </a:ext>
                </a:extLst>
              </a:tr>
              <a:tr h="185432">
                <a:tc>
                  <a:txBody>
                    <a:bodyPr/>
                    <a:lstStyle/>
                    <a:p>
                      <a:pPr algn="l" fontAlgn="b"/>
                      <a:r>
                        <a:rPr lang="es-AR" sz="1100" u="none" strike="noStrike">
                          <a:effectLst/>
                        </a:rPr>
                        <a:t>DE 1 A 3</a:t>
                      </a:r>
                      <a:endParaRPr lang="es-AR" sz="1100" b="0" i="0" u="none" strike="noStrike">
                        <a:solidFill>
                          <a:srgbClr val="000000"/>
                        </a:solidFill>
                        <a:effectLst/>
                        <a:latin typeface="Aptos Narrow" panose="020B0004020202020204" pitchFamily="34" charset="0"/>
                      </a:endParaRPr>
                    </a:p>
                  </a:txBody>
                  <a:tcPr marL="7583" marR="7583" marT="7583" marB="0" anchor="b"/>
                </a:tc>
                <a:tc>
                  <a:txBody>
                    <a:bodyPr/>
                    <a:lstStyle/>
                    <a:p>
                      <a:pPr algn="l" fontAlgn="b"/>
                      <a:r>
                        <a:rPr lang="es-AR" sz="1100" u="none" strike="noStrike">
                          <a:effectLst/>
                        </a:rPr>
                        <a:t>BAJO</a:t>
                      </a:r>
                      <a:endParaRPr lang="es-AR" sz="1100" b="0" i="0" u="none" strike="noStrike">
                        <a:solidFill>
                          <a:srgbClr val="000000"/>
                        </a:solidFill>
                        <a:effectLst/>
                        <a:latin typeface="Aptos Narrow" panose="020B0004020202020204" pitchFamily="34" charset="0"/>
                      </a:endParaRPr>
                    </a:p>
                  </a:txBody>
                  <a:tcPr marL="7583" marR="7583" marT="7583" marB="0" anchor="b"/>
                </a:tc>
                <a:tc>
                  <a:txBody>
                    <a:bodyPr/>
                    <a:lstStyle/>
                    <a:p>
                      <a:pPr algn="l" fontAlgn="b"/>
                      <a:endParaRPr lang="es-AR" sz="1100" b="0" i="0" u="none" strike="noStrike" dirty="0">
                        <a:solidFill>
                          <a:srgbClr val="000000"/>
                        </a:solidFill>
                        <a:effectLst/>
                        <a:latin typeface="Aptos Narrow" panose="020B0004020202020204" pitchFamily="34" charset="0"/>
                      </a:endParaRPr>
                    </a:p>
                  </a:txBody>
                  <a:tcPr marL="7583" marR="7583" marT="7583" marB="0" anchor="b"/>
                </a:tc>
                <a:tc>
                  <a:txBody>
                    <a:bodyPr/>
                    <a:lstStyle/>
                    <a:p>
                      <a:pPr algn="l" fontAlgn="b"/>
                      <a:endParaRPr lang="es-AR" sz="1100" b="0" i="0" u="none" strike="noStrike">
                        <a:solidFill>
                          <a:srgbClr val="000000"/>
                        </a:solidFill>
                        <a:effectLst/>
                        <a:latin typeface="Aptos Narrow" panose="020B0004020202020204" pitchFamily="34" charset="0"/>
                      </a:endParaRPr>
                    </a:p>
                  </a:txBody>
                  <a:tcPr marL="7583" marR="7583" marT="7583" marB="0" anchor="b"/>
                </a:tc>
                <a:tc>
                  <a:txBody>
                    <a:bodyPr/>
                    <a:lstStyle/>
                    <a:p>
                      <a:pPr algn="l" fontAlgn="b"/>
                      <a:endParaRPr lang="es-AR" sz="1100" b="0" i="0" u="none" strike="noStrike">
                        <a:solidFill>
                          <a:srgbClr val="000000"/>
                        </a:solidFill>
                        <a:effectLst/>
                        <a:latin typeface="Aptos Narrow" panose="020B0004020202020204" pitchFamily="34" charset="0"/>
                      </a:endParaRPr>
                    </a:p>
                  </a:txBody>
                  <a:tcPr marL="7583" marR="7583" marT="7583" marB="0" anchor="b"/>
                </a:tc>
                <a:extLst>
                  <a:ext uri="{0D108BD9-81ED-4DB2-BD59-A6C34878D82A}">
                    <a16:rowId xmlns:a16="http://schemas.microsoft.com/office/drawing/2014/main" val="847930604"/>
                  </a:ext>
                </a:extLst>
              </a:tr>
              <a:tr h="185432">
                <a:tc>
                  <a:txBody>
                    <a:bodyPr/>
                    <a:lstStyle/>
                    <a:p>
                      <a:pPr algn="l" fontAlgn="b"/>
                      <a:r>
                        <a:rPr lang="es-AR" sz="1100" u="none" strike="noStrike">
                          <a:effectLst/>
                        </a:rPr>
                        <a:t>DE 4 A 6</a:t>
                      </a:r>
                      <a:endParaRPr lang="es-AR" sz="1100" b="0" i="0" u="none" strike="noStrike">
                        <a:solidFill>
                          <a:srgbClr val="000000"/>
                        </a:solidFill>
                        <a:effectLst/>
                        <a:latin typeface="Aptos Narrow" panose="020B0004020202020204" pitchFamily="34" charset="0"/>
                      </a:endParaRPr>
                    </a:p>
                  </a:txBody>
                  <a:tcPr marL="7583" marR="7583" marT="7583" marB="0" anchor="b"/>
                </a:tc>
                <a:tc>
                  <a:txBody>
                    <a:bodyPr/>
                    <a:lstStyle/>
                    <a:p>
                      <a:pPr algn="l" fontAlgn="b"/>
                      <a:r>
                        <a:rPr lang="es-AR" sz="1100" u="none" strike="noStrike">
                          <a:effectLst/>
                        </a:rPr>
                        <a:t>MEDIO</a:t>
                      </a:r>
                      <a:endParaRPr lang="es-AR" sz="1100" b="0" i="0" u="none" strike="noStrike">
                        <a:solidFill>
                          <a:srgbClr val="000000"/>
                        </a:solidFill>
                        <a:effectLst/>
                        <a:latin typeface="Aptos Narrow" panose="020B0004020202020204" pitchFamily="34" charset="0"/>
                      </a:endParaRPr>
                    </a:p>
                  </a:txBody>
                  <a:tcPr marL="7583" marR="7583" marT="7583" marB="0" anchor="b"/>
                </a:tc>
                <a:tc>
                  <a:txBody>
                    <a:bodyPr/>
                    <a:lstStyle/>
                    <a:p>
                      <a:pPr algn="l" fontAlgn="b"/>
                      <a:endParaRPr lang="es-AR" sz="1100" b="0" i="0" u="none" strike="noStrike" dirty="0">
                        <a:solidFill>
                          <a:srgbClr val="000000"/>
                        </a:solidFill>
                        <a:effectLst/>
                        <a:latin typeface="Aptos Narrow" panose="020B0004020202020204" pitchFamily="34" charset="0"/>
                      </a:endParaRPr>
                    </a:p>
                  </a:txBody>
                  <a:tcPr marL="7583" marR="7583" marT="7583" marB="0" anchor="b"/>
                </a:tc>
                <a:tc>
                  <a:txBody>
                    <a:bodyPr/>
                    <a:lstStyle/>
                    <a:p>
                      <a:pPr algn="l" fontAlgn="b"/>
                      <a:endParaRPr lang="es-AR" sz="1100" b="0" i="0" u="none" strike="noStrike">
                        <a:solidFill>
                          <a:srgbClr val="000000"/>
                        </a:solidFill>
                        <a:effectLst/>
                        <a:latin typeface="Aptos Narrow" panose="020B0004020202020204" pitchFamily="34" charset="0"/>
                      </a:endParaRPr>
                    </a:p>
                  </a:txBody>
                  <a:tcPr marL="7583" marR="7583" marT="7583" marB="0" anchor="b"/>
                </a:tc>
                <a:tc>
                  <a:txBody>
                    <a:bodyPr/>
                    <a:lstStyle/>
                    <a:p>
                      <a:pPr algn="l" fontAlgn="b"/>
                      <a:endParaRPr lang="es-AR" sz="1100" b="0" i="0" u="none" strike="noStrike">
                        <a:solidFill>
                          <a:srgbClr val="000000"/>
                        </a:solidFill>
                        <a:effectLst/>
                        <a:latin typeface="Aptos Narrow" panose="020B0004020202020204" pitchFamily="34" charset="0"/>
                      </a:endParaRPr>
                    </a:p>
                  </a:txBody>
                  <a:tcPr marL="7583" marR="7583" marT="7583" marB="0" anchor="b"/>
                </a:tc>
                <a:extLst>
                  <a:ext uri="{0D108BD9-81ED-4DB2-BD59-A6C34878D82A}">
                    <a16:rowId xmlns:a16="http://schemas.microsoft.com/office/drawing/2014/main" val="3283905474"/>
                  </a:ext>
                </a:extLst>
              </a:tr>
              <a:tr h="193158">
                <a:tc>
                  <a:txBody>
                    <a:bodyPr/>
                    <a:lstStyle/>
                    <a:p>
                      <a:pPr algn="l" fontAlgn="b"/>
                      <a:r>
                        <a:rPr lang="es-AR" sz="1100" u="none" strike="noStrike">
                          <a:effectLst/>
                        </a:rPr>
                        <a:t>DE 7 A 9</a:t>
                      </a:r>
                      <a:endParaRPr lang="es-AR" sz="1100" b="0" i="0" u="none" strike="noStrike">
                        <a:solidFill>
                          <a:srgbClr val="000000"/>
                        </a:solidFill>
                        <a:effectLst/>
                        <a:latin typeface="Aptos Narrow" panose="020B0004020202020204" pitchFamily="34" charset="0"/>
                      </a:endParaRPr>
                    </a:p>
                  </a:txBody>
                  <a:tcPr marL="7583" marR="7583" marT="7583" marB="0" anchor="b"/>
                </a:tc>
                <a:tc>
                  <a:txBody>
                    <a:bodyPr/>
                    <a:lstStyle/>
                    <a:p>
                      <a:pPr algn="l" fontAlgn="b"/>
                      <a:r>
                        <a:rPr lang="es-AR" sz="1100" u="none" strike="noStrike">
                          <a:effectLst/>
                        </a:rPr>
                        <a:t>ALTO</a:t>
                      </a:r>
                      <a:endParaRPr lang="es-AR" sz="1100" b="0" i="0" u="none" strike="noStrike">
                        <a:solidFill>
                          <a:srgbClr val="000000"/>
                        </a:solidFill>
                        <a:effectLst/>
                        <a:latin typeface="Aptos Narrow" panose="020B0004020202020204" pitchFamily="34" charset="0"/>
                      </a:endParaRPr>
                    </a:p>
                  </a:txBody>
                  <a:tcPr marL="7583" marR="7583" marT="7583" marB="0" anchor="b"/>
                </a:tc>
                <a:tc>
                  <a:txBody>
                    <a:bodyPr/>
                    <a:lstStyle/>
                    <a:p>
                      <a:pPr algn="l" fontAlgn="b"/>
                      <a:endParaRPr lang="es-AR" sz="1100" b="0" i="0" u="none" strike="noStrike" dirty="0">
                        <a:solidFill>
                          <a:srgbClr val="000000"/>
                        </a:solidFill>
                        <a:effectLst/>
                        <a:latin typeface="Aptos Narrow" panose="020B0004020202020204" pitchFamily="34" charset="0"/>
                      </a:endParaRPr>
                    </a:p>
                  </a:txBody>
                  <a:tcPr marL="7583" marR="7583" marT="7583" marB="0" anchor="b"/>
                </a:tc>
                <a:tc>
                  <a:txBody>
                    <a:bodyPr/>
                    <a:lstStyle/>
                    <a:p>
                      <a:pPr algn="l" fontAlgn="b"/>
                      <a:endParaRPr lang="es-AR" sz="1100" b="0" i="0" u="none" strike="noStrike">
                        <a:solidFill>
                          <a:srgbClr val="000000"/>
                        </a:solidFill>
                        <a:effectLst/>
                        <a:latin typeface="Aptos Narrow" panose="020B0004020202020204" pitchFamily="34" charset="0"/>
                      </a:endParaRPr>
                    </a:p>
                  </a:txBody>
                  <a:tcPr marL="7583" marR="7583" marT="7583" marB="0" anchor="b"/>
                </a:tc>
                <a:tc>
                  <a:txBody>
                    <a:bodyPr/>
                    <a:lstStyle/>
                    <a:p>
                      <a:pPr algn="l" fontAlgn="b"/>
                      <a:endParaRPr lang="es-AR" sz="1100" b="0" i="0" u="none" strike="noStrike" dirty="0">
                        <a:solidFill>
                          <a:srgbClr val="000000"/>
                        </a:solidFill>
                        <a:effectLst/>
                        <a:latin typeface="Aptos Narrow" panose="020B0004020202020204" pitchFamily="34" charset="0"/>
                      </a:endParaRPr>
                    </a:p>
                  </a:txBody>
                  <a:tcPr marL="7583" marR="7583" marT="7583" marB="0" anchor="b"/>
                </a:tc>
                <a:extLst>
                  <a:ext uri="{0D108BD9-81ED-4DB2-BD59-A6C34878D82A}">
                    <a16:rowId xmlns:a16="http://schemas.microsoft.com/office/drawing/2014/main" val="2980892015"/>
                  </a:ext>
                </a:extLst>
              </a:tr>
            </a:tbl>
          </a:graphicData>
        </a:graphic>
      </p:graphicFrame>
      <p:sp>
        <p:nvSpPr>
          <p:cNvPr id="4" name="Marcador de pie de página 3">
            <a:extLst>
              <a:ext uri="{FF2B5EF4-FFF2-40B4-BE49-F238E27FC236}">
                <a16:creationId xmlns:a16="http://schemas.microsoft.com/office/drawing/2014/main" id="{835CE2C2-EFAF-E1D0-9890-1B67E7016DDC}"/>
              </a:ext>
            </a:extLst>
          </p:cNvPr>
          <p:cNvSpPr>
            <a:spLocks noGrp="1"/>
          </p:cNvSpPr>
          <p:nvPr>
            <p:ph type="ftr" sz="quarter" idx="11"/>
          </p:nvPr>
        </p:nvSpPr>
        <p:spPr/>
        <p:txBody>
          <a:bodyPr/>
          <a:lstStyle/>
          <a:p>
            <a:r>
              <a:rPr lang="es-ES"/>
              <a:t>MARÍA GABRIELA ANNONI - 24 DE JUNIO DE 2025</a:t>
            </a:r>
            <a:endParaRPr lang="es-AR"/>
          </a:p>
        </p:txBody>
      </p:sp>
    </p:spTree>
    <p:extLst>
      <p:ext uri="{BB962C8B-B14F-4D97-AF65-F5344CB8AC3E}">
        <p14:creationId xmlns:p14="http://schemas.microsoft.com/office/powerpoint/2010/main" val="14000770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6B5FD3-490F-1B2E-B849-2AADC1BD5AB4}"/>
              </a:ext>
            </a:extLst>
          </p:cNvPr>
          <p:cNvSpPr>
            <a:spLocks noGrp="1"/>
          </p:cNvSpPr>
          <p:nvPr>
            <p:ph type="title"/>
          </p:nvPr>
        </p:nvSpPr>
        <p:spPr>
          <a:xfrm>
            <a:off x="838200" y="365126"/>
            <a:ext cx="10515600" cy="794808"/>
          </a:xfrm>
        </p:spPr>
        <p:txBody>
          <a:bodyPr>
            <a:normAutofit/>
          </a:bodyPr>
          <a:lstStyle/>
          <a:p>
            <a:pPr algn="ctr"/>
            <a:r>
              <a:rPr lang="es-ES" sz="3600" b="1" dirty="0"/>
              <a:t>ARCA – REGÍMENES DE INGRESO E INFORMACIÓN</a:t>
            </a:r>
            <a:endParaRPr lang="es-AR" sz="3600" b="1" dirty="0"/>
          </a:p>
        </p:txBody>
      </p:sp>
      <p:sp>
        <p:nvSpPr>
          <p:cNvPr id="3" name="Marcador de contenido 2">
            <a:extLst>
              <a:ext uri="{FF2B5EF4-FFF2-40B4-BE49-F238E27FC236}">
                <a16:creationId xmlns:a16="http://schemas.microsoft.com/office/drawing/2014/main" id="{214DCFAC-33C2-C3B8-652A-E1F4AA13B548}"/>
              </a:ext>
            </a:extLst>
          </p:cNvPr>
          <p:cNvSpPr>
            <a:spLocks noGrp="1"/>
          </p:cNvSpPr>
          <p:nvPr>
            <p:ph idx="1"/>
          </p:nvPr>
        </p:nvSpPr>
        <p:spPr>
          <a:xfrm>
            <a:off x="838200" y="1159934"/>
            <a:ext cx="10515600" cy="5017029"/>
          </a:xfrm>
        </p:spPr>
        <p:txBody>
          <a:bodyPr>
            <a:normAutofit fontScale="25000" lnSpcReduction="20000"/>
          </a:bodyPr>
          <a:lstStyle/>
          <a:p>
            <a:pPr marL="514350" indent="-514350" algn="just">
              <a:buAutoNum type="arabicPeriod"/>
            </a:pPr>
            <a:r>
              <a:rPr lang="es-ES" sz="6400" b="1" dirty="0"/>
              <a:t>SICORE: </a:t>
            </a:r>
            <a:r>
              <a:rPr lang="es-ES" sz="6400" dirty="0"/>
              <a:t>Vigente</a:t>
            </a:r>
          </a:p>
          <a:p>
            <a:pPr marL="514350" indent="-514350" algn="just">
              <a:buAutoNum type="arabicPeriod" startAt="2"/>
            </a:pPr>
            <a:r>
              <a:rPr lang="es-ES" sz="6400" b="1" dirty="0"/>
              <a:t>COTI: </a:t>
            </a:r>
            <a:r>
              <a:rPr lang="es-ES" sz="6400" dirty="0"/>
              <a:t>derogado desde el 23/5/2025. Nada debe consignarse en la Escritura</a:t>
            </a:r>
          </a:p>
          <a:p>
            <a:pPr marL="514350" indent="-514350" algn="just">
              <a:buAutoNum type="arabicPeriod" startAt="3"/>
            </a:pPr>
            <a:r>
              <a:rPr lang="es-ES" sz="6400" b="1" dirty="0"/>
              <a:t>CITI: </a:t>
            </a:r>
            <a:r>
              <a:rPr lang="es-ES" sz="6400" dirty="0"/>
              <a:t>derogado desde Junio 2025. La última declaración jurada mensual a presentar en Junio corresponde al período Mayo 2025</a:t>
            </a:r>
          </a:p>
          <a:p>
            <a:pPr marL="514350" indent="-514350" algn="just">
              <a:buAutoNum type="arabicPeriod" startAt="4"/>
            </a:pPr>
            <a:r>
              <a:rPr lang="es-ES" sz="6400" b="1" dirty="0"/>
              <a:t>Terceros Intervinientes: </a:t>
            </a:r>
            <a:r>
              <a:rPr lang="es-ES" sz="6400" dirty="0"/>
              <a:t>Vigente. Aplica cuando interviene en la Escritura un apoderado de residente del exterior. Obligaciones: a) solicitar constancia de código de representación que otorga ARCA al apoderado cuando se </a:t>
            </a:r>
            <a:r>
              <a:rPr lang="es-ES" sz="6400" dirty="0" err="1"/>
              <a:t>dá</a:t>
            </a:r>
            <a:r>
              <a:rPr lang="es-ES" sz="6400" dirty="0"/>
              <a:t> de alta como representante de residente del exterior; b) presentar declaración jurada mensual teniendo en cuenta que a partir de la derogación del CITI se suman las operaciones que no se informaban por Terceros Intervinientes porque estaban informadas por el CITI. No deben comenzar a presentar estas declaraciones juradas mensuales hasta que intervienen en una operación que debe informarse. Y cuando se presentan cuatro declaraciones juradas mensuales consecutivas sin movimiento, pueden dejar de presentar declaración jurada hasta que intervengan en una nueva operación que deba informarse.</a:t>
            </a:r>
          </a:p>
          <a:p>
            <a:pPr marL="514350" indent="-514350" algn="just">
              <a:buAutoNum type="arabicPeriod" startAt="5"/>
            </a:pPr>
            <a:r>
              <a:rPr lang="es-ES" sz="6400" b="1" dirty="0"/>
              <a:t>Registración de Transferencia de Participaciones Societarias: </a:t>
            </a:r>
            <a:r>
              <a:rPr lang="es-ES" sz="6400" dirty="0"/>
              <a:t>vigente, se informa en página web ARCA en el servicio Registración de Transferencia de Participaciones Societarias dentro de los 10 días hábiles de haber otorgado acto protocolar por transferencia de participaciones a título oneroso o gratuito. </a:t>
            </a:r>
          </a:p>
          <a:p>
            <a:pPr marL="514350" indent="-514350" algn="just">
              <a:buAutoNum type="arabicPeriod" startAt="6"/>
            </a:pPr>
            <a:r>
              <a:rPr lang="es-ES" sz="6400" b="1" dirty="0"/>
              <a:t>ITI:</a:t>
            </a:r>
            <a:r>
              <a:rPr lang="es-ES" sz="6400" dirty="0"/>
              <a:t> derogado desde 8/7/2024. Si otorgan Escritura con antecedente de boleto o documento equivalente con entrega de posesión anterior a la derogación, ustedes ya no pueden retener el ITI porque ARCA eliminó el código 172 (ITI) desde Octubre 2024. Deben consignar en la Escritura que habiéndose configurado el hecho imponible en el Impuesto a la Transferencia de Inmuebles con anterioridad a su derogación, el transferente debe ingresar el impuesto, sin perjuicio del instituto de la prescripción.</a:t>
            </a:r>
          </a:p>
          <a:p>
            <a:pPr marL="514350" indent="-514350" algn="just">
              <a:buAutoNum type="arabicPeriod" startAt="7"/>
            </a:pPr>
            <a:r>
              <a:rPr lang="es-ES" sz="6400" b="1" dirty="0"/>
              <a:t>Certificado de Retención de ITI por Residente del Exterior: </a:t>
            </a:r>
            <a:r>
              <a:rPr lang="es-ES" sz="6400" dirty="0"/>
              <a:t>ustedes no deben solicitarlo en ningún caso</a:t>
            </a:r>
          </a:p>
          <a:p>
            <a:pPr marL="514350" indent="-514350" algn="just">
              <a:buAutoNum type="arabicPeriod" startAt="8"/>
            </a:pPr>
            <a:r>
              <a:rPr lang="es-ES" sz="6400" b="1" dirty="0"/>
              <a:t>Certificado de Retención de Ganancias por Residente del Exterior: </a:t>
            </a:r>
            <a:r>
              <a:rPr lang="es-ES" sz="6400" dirty="0"/>
              <a:t>vigente</a:t>
            </a:r>
          </a:p>
          <a:p>
            <a:pPr marL="0" indent="0" algn="just">
              <a:buNone/>
            </a:pPr>
            <a:endParaRPr lang="es-ES" dirty="0"/>
          </a:p>
          <a:p>
            <a:pPr marL="0" indent="0" algn="just">
              <a:buNone/>
            </a:pPr>
            <a:endParaRPr lang="es-ES" dirty="0"/>
          </a:p>
          <a:p>
            <a:endParaRPr lang="es-AR" dirty="0"/>
          </a:p>
        </p:txBody>
      </p:sp>
      <p:sp>
        <p:nvSpPr>
          <p:cNvPr id="4" name="Marcador de pie de página 3">
            <a:extLst>
              <a:ext uri="{FF2B5EF4-FFF2-40B4-BE49-F238E27FC236}">
                <a16:creationId xmlns:a16="http://schemas.microsoft.com/office/drawing/2014/main" id="{D1AEDE73-20C1-1B24-6549-3AF16603AE25}"/>
              </a:ext>
            </a:extLst>
          </p:cNvPr>
          <p:cNvSpPr>
            <a:spLocks noGrp="1"/>
          </p:cNvSpPr>
          <p:nvPr>
            <p:ph type="ftr" sz="quarter" idx="11"/>
          </p:nvPr>
        </p:nvSpPr>
        <p:spPr/>
        <p:txBody>
          <a:bodyPr/>
          <a:lstStyle/>
          <a:p>
            <a:r>
              <a:rPr lang="es-ES"/>
              <a:t>MARÍA GABRIELA ANNONI - 24 DE JUNIO DE 2025</a:t>
            </a:r>
            <a:endParaRPr lang="es-AR"/>
          </a:p>
        </p:txBody>
      </p:sp>
    </p:spTree>
    <p:extLst>
      <p:ext uri="{BB962C8B-B14F-4D97-AF65-F5344CB8AC3E}">
        <p14:creationId xmlns:p14="http://schemas.microsoft.com/office/powerpoint/2010/main" val="32864055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B2BAB7-F85F-F853-20F0-1BB8D783868B}"/>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FA7AFC25-EC75-A9D5-5A2F-19450AC347AA}"/>
              </a:ext>
            </a:extLst>
          </p:cNvPr>
          <p:cNvSpPr>
            <a:spLocks noGrp="1"/>
          </p:cNvSpPr>
          <p:nvPr>
            <p:ph type="title"/>
          </p:nvPr>
        </p:nvSpPr>
        <p:spPr>
          <a:xfrm>
            <a:off x="838200" y="365126"/>
            <a:ext cx="10515600" cy="794808"/>
          </a:xfrm>
        </p:spPr>
        <p:txBody>
          <a:bodyPr>
            <a:normAutofit/>
          </a:bodyPr>
          <a:lstStyle/>
          <a:p>
            <a:pPr algn="ctr"/>
            <a:r>
              <a:rPr lang="es-ES" sz="2400" b="1" dirty="0"/>
              <a:t>ARCA – EJEMPLO CONSTANCIA DE EMPADRONAMIENTO REPRESENTANTE DEL RESIDENTE DEL EXTERIOR</a:t>
            </a:r>
            <a:endParaRPr lang="es-AR" sz="2400" b="1" dirty="0"/>
          </a:p>
        </p:txBody>
      </p:sp>
      <p:sp>
        <p:nvSpPr>
          <p:cNvPr id="3" name="Marcador de contenido 2">
            <a:extLst>
              <a:ext uri="{FF2B5EF4-FFF2-40B4-BE49-F238E27FC236}">
                <a16:creationId xmlns:a16="http://schemas.microsoft.com/office/drawing/2014/main" id="{4D959253-311D-878C-153C-9E88D4C6E30C}"/>
              </a:ext>
            </a:extLst>
          </p:cNvPr>
          <p:cNvSpPr>
            <a:spLocks noGrp="1"/>
          </p:cNvSpPr>
          <p:nvPr>
            <p:ph idx="1"/>
          </p:nvPr>
        </p:nvSpPr>
        <p:spPr>
          <a:xfrm>
            <a:off x="838200" y="1024468"/>
            <a:ext cx="10515600" cy="5152496"/>
          </a:xfrm>
        </p:spPr>
        <p:txBody>
          <a:bodyPr>
            <a:normAutofit/>
          </a:bodyPr>
          <a:lstStyle/>
          <a:p>
            <a:pPr marL="0" indent="0" algn="just">
              <a:buNone/>
            </a:pPr>
            <a:endParaRPr lang="es-ES" dirty="0"/>
          </a:p>
          <a:p>
            <a:pPr marL="0" indent="0" algn="just">
              <a:buNone/>
            </a:pPr>
            <a:endParaRPr lang="es-ES" dirty="0"/>
          </a:p>
          <a:p>
            <a:endParaRPr lang="es-AR" dirty="0"/>
          </a:p>
        </p:txBody>
      </p:sp>
      <p:sp>
        <p:nvSpPr>
          <p:cNvPr id="4" name="Marcador de pie de página 3">
            <a:extLst>
              <a:ext uri="{FF2B5EF4-FFF2-40B4-BE49-F238E27FC236}">
                <a16:creationId xmlns:a16="http://schemas.microsoft.com/office/drawing/2014/main" id="{9627A0EA-922F-B257-0137-BB94D9BE35E3}"/>
              </a:ext>
            </a:extLst>
          </p:cNvPr>
          <p:cNvSpPr>
            <a:spLocks noGrp="1"/>
          </p:cNvSpPr>
          <p:nvPr>
            <p:ph type="ftr" sz="quarter" idx="11"/>
          </p:nvPr>
        </p:nvSpPr>
        <p:spPr/>
        <p:txBody>
          <a:bodyPr/>
          <a:lstStyle/>
          <a:p>
            <a:r>
              <a:rPr lang="es-ES"/>
              <a:t>MARÍA GABRIELA ANNONI - 24 DE JUNIO DE 2025</a:t>
            </a:r>
            <a:endParaRPr lang="es-AR"/>
          </a:p>
        </p:txBody>
      </p:sp>
      <p:pic>
        <p:nvPicPr>
          <p:cNvPr id="5" name="Imagen 4">
            <a:extLst>
              <a:ext uri="{FF2B5EF4-FFF2-40B4-BE49-F238E27FC236}">
                <a16:creationId xmlns:a16="http://schemas.microsoft.com/office/drawing/2014/main" id="{BEAEA8A3-936F-9303-2675-E283D10CF98E}"/>
              </a:ext>
            </a:extLst>
          </p:cNvPr>
          <p:cNvPicPr>
            <a:picLocks noChangeAspect="1"/>
          </p:cNvPicPr>
          <p:nvPr/>
        </p:nvPicPr>
        <p:blipFill>
          <a:blip r:embed="rId2"/>
          <a:stretch>
            <a:fillRect/>
          </a:stretch>
        </p:blipFill>
        <p:spPr>
          <a:xfrm>
            <a:off x="3742268" y="1339320"/>
            <a:ext cx="4953000" cy="4621213"/>
          </a:xfrm>
          <a:prstGeom prst="rect">
            <a:avLst/>
          </a:prstGeom>
        </p:spPr>
      </p:pic>
    </p:spTree>
    <p:extLst>
      <p:ext uri="{BB962C8B-B14F-4D97-AF65-F5344CB8AC3E}">
        <p14:creationId xmlns:p14="http://schemas.microsoft.com/office/powerpoint/2010/main" val="39343585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640FEA6-B52F-3C64-4E21-ECC1B440365D}"/>
              </a:ext>
            </a:extLst>
          </p:cNvPr>
          <p:cNvSpPr>
            <a:spLocks noGrp="1"/>
          </p:cNvSpPr>
          <p:nvPr>
            <p:ph type="title"/>
          </p:nvPr>
        </p:nvSpPr>
        <p:spPr>
          <a:xfrm>
            <a:off x="838200" y="365126"/>
            <a:ext cx="10515600" cy="744008"/>
          </a:xfrm>
        </p:spPr>
        <p:txBody>
          <a:bodyPr>
            <a:normAutofit fontScale="90000"/>
          </a:bodyPr>
          <a:lstStyle/>
          <a:p>
            <a:pPr algn="ctr"/>
            <a:r>
              <a:rPr lang="es-ES" sz="3600" b="1" dirty="0"/>
              <a:t>API – CASUÍSTICA (a desarrollar en próximo .</a:t>
            </a:r>
            <a:r>
              <a:rPr lang="es-ES" sz="3600" b="1" dirty="0" err="1"/>
              <a:t>ppt</a:t>
            </a:r>
            <a:r>
              <a:rPr lang="es-ES" sz="3600" b="1" dirty="0"/>
              <a:t> a enviar)</a:t>
            </a:r>
            <a:endParaRPr lang="es-AR" sz="3600" b="1" dirty="0"/>
          </a:p>
        </p:txBody>
      </p:sp>
      <p:sp>
        <p:nvSpPr>
          <p:cNvPr id="3" name="Marcador de contenido 2">
            <a:extLst>
              <a:ext uri="{FF2B5EF4-FFF2-40B4-BE49-F238E27FC236}">
                <a16:creationId xmlns:a16="http://schemas.microsoft.com/office/drawing/2014/main" id="{408C2CD9-ECBF-731E-FFA3-60EDE202603A}"/>
              </a:ext>
            </a:extLst>
          </p:cNvPr>
          <p:cNvSpPr>
            <a:spLocks noGrp="1"/>
          </p:cNvSpPr>
          <p:nvPr>
            <p:ph idx="1"/>
          </p:nvPr>
        </p:nvSpPr>
        <p:spPr>
          <a:xfrm>
            <a:off x="838200" y="1185333"/>
            <a:ext cx="10515600" cy="4991630"/>
          </a:xfrm>
        </p:spPr>
        <p:txBody>
          <a:bodyPr>
            <a:normAutofit/>
          </a:bodyPr>
          <a:lstStyle/>
          <a:p>
            <a:pPr marL="514350" indent="-514350">
              <a:buFont typeface="+mj-lt"/>
              <a:buAutoNum type="arabicPeriod"/>
            </a:pPr>
            <a:endParaRPr lang="es-ES" sz="1600" dirty="0"/>
          </a:p>
          <a:p>
            <a:pPr marL="514350" indent="-514350">
              <a:buFont typeface="+mj-lt"/>
              <a:buAutoNum type="arabicPeriod"/>
            </a:pPr>
            <a:r>
              <a:rPr lang="es-ES" sz="1600" dirty="0"/>
              <a:t>Sellos. Exención artículo 236 inciso 2. Hipoteca por saldo de precio en compraventa, no por cualquier tipo de transferencia de inmueble</a:t>
            </a:r>
          </a:p>
          <a:p>
            <a:pPr marL="514350" indent="-514350">
              <a:buFont typeface="+mj-lt"/>
              <a:buAutoNum type="arabicPeriod"/>
            </a:pPr>
            <a:r>
              <a:rPr lang="es-ES" sz="1600" dirty="0"/>
              <a:t>Sellos. Exenciones artículos 236 inciso 6 (única vivienda, económica, nueva o usada), artículo 236 inciso 42 (compra o construcción vivienda nueva). Cocheras. Emisión de Letras hipotecarias en garantía.</a:t>
            </a:r>
          </a:p>
          <a:p>
            <a:pPr marL="514350" indent="-514350">
              <a:buFont typeface="+mj-lt"/>
              <a:buAutoNum type="arabicPeriod"/>
            </a:pPr>
            <a:r>
              <a:rPr lang="es-ES" sz="1600" dirty="0"/>
              <a:t>IIBB. Mutuales. Exención subjetiva. Certificado de exención</a:t>
            </a:r>
          </a:p>
          <a:p>
            <a:pPr marL="514350" indent="-514350">
              <a:buFont typeface="+mj-lt"/>
              <a:buAutoNum type="arabicPeriod"/>
            </a:pPr>
            <a:r>
              <a:rPr lang="es-ES" sz="1600" dirty="0"/>
              <a:t>Sellos-IIBB. Contrato de Fideicomiso. Aporte. Cesión de participación. Adjudicación. Venta de lo adjudicado</a:t>
            </a:r>
          </a:p>
          <a:p>
            <a:pPr marL="514350" indent="-514350">
              <a:buFont typeface="+mj-lt"/>
              <a:buAutoNum type="arabicPeriod"/>
            </a:pPr>
            <a:r>
              <a:rPr lang="es-ES" sz="1600" dirty="0"/>
              <a:t>Sellos. Contrato de Fideicomiso. Adjudicación por imposibilidad cumplimiento objeto. </a:t>
            </a:r>
          </a:p>
          <a:p>
            <a:pPr marL="514350" indent="-514350">
              <a:buFont typeface="+mj-lt"/>
              <a:buAutoNum type="arabicPeriod"/>
            </a:pPr>
            <a:r>
              <a:rPr lang="es-ES" sz="1600" dirty="0"/>
              <a:t>Sellos. Adjudicación por disolución societaria </a:t>
            </a:r>
          </a:p>
          <a:p>
            <a:pPr marL="514350" indent="-514350">
              <a:buFont typeface="+mj-lt"/>
              <a:buAutoNum type="arabicPeriod"/>
            </a:pPr>
            <a:r>
              <a:rPr lang="es-ES" sz="1600" dirty="0"/>
              <a:t>Sellos. El IVA como parte del valor del instrumento</a:t>
            </a:r>
          </a:p>
          <a:p>
            <a:pPr marL="514350" indent="-514350">
              <a:buFont typeface="+mj-lt"/>
              <a:buAutoNum type="arabicPeriod"/>
            </a:pPr>
            <a:r>
              <a:rPr lang="es-ES" sz="1600" dirty="0"/>
              <a:t>Sellos. Compraventa con parte de pago en inmueble</a:t>
            </a:r>
          </a:p>
          <a:p>
            <a:pPr marL="514350" indent="-514350">
              <a:buFont typeface="+mj-lt"/>
              <a:buAutoNum type="arabicPeriod"/>
            </a:pPr>
            <a:r>
              <a:rPr lang="es-ES" sz="1600" dirty="0"/>
              <a:t>IIBB. Loteos. </a:t>
            </a:r>
            <a:r>
              <a:rPr lang="es-ES" sz="1600" dirty="0" err="1"/>
              <a:t>Gravabilidad</a:t>
            </a:r>
            <a:r>
              <a:rPr lang="es-ES" sz="1600" dirty="0"/>
              <a:t>. Alícuota aplicable</a:t>
            </a:r>
          </a:p>
          <a:p>
            <a:pPr marL="514350" indent="-514350">
              <a:buFont typeface="+mj-lt"/>
              <a:buAutoNum type="arabicPeriod"/>
            </a:pPr>
            <a:r>
              <a:rPr lang="es-ES" sz="1600" dirty="0"/>
              <a:t>IIBB. Construcción en </a:t>
            </a:r>
            <a:r>
              <a:rPr lang="es-ES" sz="1600" dirty="0" err="1"/>
              <a:t>ph</a:t>
            </a:r>
            <a:r>
              <a:rPr lang="es-ES" sz="1600" dirty="0"/>
              <a:t>. </a:t>
            </a:r>
            <a:r>
              <a:rPr lang="es-ES" sz="1600" dirty="0" err="1"/>
              <a:t>Gravabilidad</a:t>
            </a:r>
            <a:r>
              <a:rPr lang="es-ES" sz="1600" dirty="0"/>
              <a:t>. Exenciones. Venta de cochera</a:t>
            </a:r>
          </a:p>
          <a:p>
            <a:pPr marL="0" indent="0">
              <a:buNone/>
            </a:pPr>
            <a:endParaRPr lang="es-ES" sz="1600" dirty="0"/>
          </a:p>
          <a:p>
            <a:pPr marL="514350" indent="-514350">
              <a:buFont typeface="+mj-lt"/>
              <a:buAutoNum type="arabicPeriod"/>
            </a:pPr>
            <a:endParaRPr lang="es-ES" sz="1600" dirty="0"/>
          </a:p>
          <a:p>
            <a:pPr marL="514350" indent="-514350">
              <a:buFont typeface="+mj-lt"/>
              <a:buAutoNum type="arabicPeriod"/>
            </a:pPr>
            <a:endParaRPr lang="es-AR" sz="1600" dirty="0"/>
          </a:p>
        </p:txBody>
      </p:sp>
      <p:sp>
        <p:nvSpPr>
          <p:cNvPr id="4" name="Marcador de pie de página 3">
            <a:extLst>
              <a:ext uri="{FF2B5EF4-FFF2-40B4-BE49-F238E27FC236}">
                <a16:creationId xmlns:a16="http://schemas.microsoft.com/office/drawing/2014/main" id="{2033EAD1-EAD3-EC41-F4C7-C70517E98C66}"/>
              </a:ext>
            </a:extLst>
          </p:cNvPr>
          <p:cNvSpPr>
            <a:spLocks noGrp="1"/>
          </p:cNvSpPr>
          <p:nvPr>
            <p:ph type="ftr" sz="quarter" idx="11"/>
          </p:nvPr>
        </p:nvSpPr>
        <p:spPr/>
        <p:txBody>
          <a:bodyPr/>
          <a:lstStyle/>
          <a:p>
            <a:r>
              <a:rPr lang="es-ES"/>
              <a:t>MARÍA GABRIELA ANNONI - 24 DE JUNIO DE 2025</a:t>
            </a:r>
            <a:endParaRPr lang="es-AR"/>
          </a:p>
        </p:txBody>
      </p:sp>
    </p:spTree>
    <p:extLst>
      <p:ext uri="{BB962C8B-B14F-4D97-AF65-F5344CB8AC3E}">
        <p14:creationId xmlns:p14="http://schemas.microsoft.com/office/powerpoint/2010/main" val="19783478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C0D7D3-FACD-A11A-63BB-AC9C79D88958}"/>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11A3C486-DD5C-3891-D404-E1CC356FF9B1}"/>
              </a:ext>
            </a:extLst>
          </p:cNvPr>
          <p:cNvSpPr>
            <a:spLocks noGrp="1"/>
          </p:cNvSpPr>
          <p:nvPr>
            <p:ph type="title"/>
          </p:nvPr>
        </p:nvSpPr>
        <p:spPr>
          <a:xfrm>
            <a:off x="838200" y="365126"/>
            <a:ext cx="10515600" cy="744008"/>
          </a:xfrm>
        </p:spPr>
        <p:txBody>
          <a:bodyPr>
            <a:normAutofit fontScale="90000"/>
          </a:bodyPr>
          <a:lstStyle/>
          <a:p>
            <a:pPr algn="ctr"/>
            <a:r>
              <a:rPr lang="es-ES" sz="3600" b="1" dirty="0"/>
              <a:t>API – CASUÍSTICA (a desarrollar en próximo .</a:t>
            </a:r>
            <a:r>
              <a:rPr lang="es-ES" sz="3600" b="1" dirty="0" err="1"/>
              <a:t>ppt</a:t>
            </a:r>
            <a:r>
              <a:rPr lang="es-ES" sz="3600" b="1" dirty="0"/>
              <a:t> a enviar)</a:t>
            </a:r>
            <a:endParaRPr lang="es-AR" sz="3600" b="1" dirty="0"/>
          </a:p>
        </p:txBody>
      </p:sp>
      <p:sp>
        <p:nvSpPr>
          <p:cNvPr id="3" name="Marcador de contenido 2">
            <a:extLst>
              <a:ext uri="{FF2B5EF4-FFF2-40B4-BE49-F238E27FC236}">
                <a16:creationId xmlns:a16="http://schemas.microsoft.com/office/drawing/2014/main" id="{8B950005-E97A-40A4-1F78-60B4712B66A8}"/>
              </a:ext>
            </a:extLst>
          </p:cNvPr>
          <p:cNvSpPr>
            <a:spLocks noGrp="1"/>
          </p:cNvSpPr>
          <p:nvPr>
            <p:ph idx="1"/>
          </p:nvPr>
        </p:nvSpPr>
        <p:spPr>
          <a:xfrm>
            <a:off x="838200" y="1185333"/>
            <a:ext cx="10515600" cy="4991630"/>
          </a:xfrm>
        </p:spPr>
        <p:txBody>
          <a:bodyPr>
            <a:normAutofit/>
          </a:bodyPr>
          <a:lstStyle/>
          <a:p>
            <a:pPr marL="0" indent="0">
              <a:buNone/>
            </a:pPr>
            <a:endParaRPr lang="es-ES" sz="1600" dirty="0"/>
          </a:p>
          <a:p>
            <a:pPr marL="0" indent="0">
              <a:buNone/>
            </a:pPr>
            <a:r>
              <a:rPr lang="es-ES" sz="1600" dirty="0"/>
              <a:t>11. IIBB. Venta dentro de los dos años. Venta de lo adjudicado por disolución de patrimonio conyugal por divorcio vincular. </a:t>
            </a:r>
          </a:p>
          <a:p>
            <a:pPr marL="0" indent="0">
              <a:buNone/>
            </a:pPr>
            <a:r>
              <a:rPr lang="es-ES" sz="1600" dirty="0"/>
              <a:t>12. Sellos. Permutas. Con y sin precio asignado.</a:t>
            </a:r>
          </a:p>
          <a:p>
            <a:pPr marL="0" indent="0">
              <a:buNone/>
            </a:pPr>
            <a:r>
              <a:rPr lang="es-ES" sz="1600" dirty="0"/>
              <a:t>13. Sellos. Tasas. Transferencia de inmueble presente por inmueble a construir. </a:t>
            </a:r>
          </a:p>
          <a:p>
            <a:pPr marL="0" indent="0">
              <a:buNone/>
            </a:pPr>
            <a:r>
              <a:rPr lang="es-ES" sz="1600" dirty="0"/>
              <a:t>14. Sellos. Tasas. Mutuales. Inexistencia de ley provincial que contemple la exención subjetiva </a:t>
            </a:r>
          </a:p>
          <a:p>
            <a:pPr marL="0" indent="0">
              <a:buNone/>
            </a:pPr>
            <a:r>
              <a:rPr lang="es-ES" sz="1600" dirty="0"/>
              <a:t>15. Sellos. Operaciones financieras activas y sus conexas. Reducción al 50%. </a:t>
            </a:r>
          </a:p>
          <a:p>
            <a:pPr marL="0" indent="0">
              <a:buNone/>
            </a:pPr>
            <a:r>
              <a:rPr lang="es-ES" sz="1600" dirty="0"/>
              <a:t>16. IIBB. </a:t>
            </a:r>
            <a:r>
              <a:rPr lang="es-ES" sz="1600" dirty="0" err="1"/>
              <a:t>Gravabilidad</a:t>
            </a:r>
            <a:r>
              <a:rPr lang="es-ES" sz="1600" dirty="0"/>
              <a:t> por venta dentro de los dos años. Demostración de posesión</a:t>
            </a:r>
          </a:p>
          <a:p>
            <a:pPr marL="0" indent="0">
              <a:buNone/>
            </a:pPr>
            <a:r>
              <a:rPr lang="es-ES" sz="1600" dirty="0"/>
              <a:t>17. IIBB. Imposibilidad de retención. Artículo 17 Resolución API 15/97 y mod.</a:t>
            </a:r>
          </a:p>
          <a:p>
            <a:pPr marL="0" indent="0">
              <a:buNone/>
            </a:pPr>
            <a:r>
              <a:rPr lang="es-ES" sz="1600" dirty="0"/>
              <a:t>18. Sellos. División de condominio con compensación monetaria. </a:t>
            </a:r>
          </a:p>
          <a:p>
            <a:pPr marL="0" indent="0">
              <a:buNone/>
            </a:pPr>
            <a:r>
              <a:rPr lang="es-ES" sz="1600" dirty="0"/>
              <a:t>19. Sellos. Tasas. IIBB. Moneda que no es de curso legal. Conversión a pesos</a:t>
            </a:r>
          </a:p>
          <a:p>
            <a:pPr marL="0" indent="0">
              <a:buNone/>
            </a:pPr>
            <a:r>
              <a:rPr lang="es-ES" sz="1600" dirty="0"/>
              <a:t>20. Prescripción. Caducidad de la facultad de cobro</a:t>
            </a:r>
          </a:p>
          <a:p>
            <a:pPr marL="0" indent="0">
              <a:buNone/>
            </a:pPr>
            <a:endParaRPr lang="es-ES" sz="1600" dirty="0"/>
          </a:p>
          <a:p>
            <a:pPr marL="514350" indent="-514350">
              <a:buFont typeface="+mj-lt"/>
              <a:buAutoNum type="arabicPeriod"/>
            </a:pPr>
            <a:endParaRPr lang="es-ES" sz="1600" dirty="0"/>
          </a:p>
          <a:p>
            <a:pPr marL="514350" indent="-514350">
              <a:buFont typeface="+mj-lt"/>
              <a:buAutoNum type="arabicPeriod"/>
            </a:pPr>
            <a:endParaRPr lang="es-AR" sz="1600" dirty="0"/>
          </a:p>
        </p:txBody>
      </p:sp>
      <p:sp>
        <p:nvSpPr>
          <p:cNvPr id="4" name="Marcador de pie de página 3">
            <a:extLst>
              <a:ext uri="{FF2B5EF4-FFF2-40B4-BE49-F238E27FC236}">
                <a16:creationId xmlns:a16="http://schemas.microsoft.com/office/drawing/2014/main" id="{C34C51CA-5CD5-1432-E224-0547A2B43E8B}"/>
              </a:ext>
            </a:extLst>
          </p:cNvPr>
          <p:cNvSpPr>
            <a:spLocks noGrp="1"/>
          </p:cNvSpPr>
          <p:nvPr>
            <p:ph type="ftr" sz="quarter" idx="11"/>
          </p:nvPr>
        </p:nvSpPr>
        <p:spPr/>
        <p:txBody>
          <a:bodyPr/>
          <a:lstStyle/>
          <a:p>
            <a:r>
              <a:rPr lang="es-ES"/>
              <a:t>MARÍA GABRIELA ANNONI - 24 DE JUNIO DE 2025</a:t>
            </a:r>
            <a:endParaRPr lang="es-AR"/>
          </a:p>
        </p:txBody>
      </p:sp>
    </p:spTree>
    <p:extLst>
      <p:ext uri="{BB962C8B-B14F-4D97-AF65-F5344CB8AC3E}">
        <p14:creationId xmlns:p14="http://schemas.microsoft.com/office/powerpoint/2010/main" val="6754830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7D38ED6-5B7E-395B-0651-94C19C7034EF}"/>
              </a:ext>
            </a:extLst>
          </p:cNvPr>
          <p:cNvSpPr>
            <a:spLocks noGrp="1"/>
          </p:cNvSpPr>
          <p:nvPr>
            <p:ph type="title"/>
          </p:nvPr>
        </p:nvSpPr>
        <p:spPr/>
        <p:txBody>
          <a:bodyPr/>
          <a:lstStyle/>
          <a:p>
            <a:endParaRPr lang="es-AR"/>
          </a:p>
        </p:txBody>
      </p:sp>
      <p:sp>
        <p:nvSpPr>
          <p:cNvPr id="3" name="Marcador de contenido 2">
            <a:extLst>
              <a:ext uri="{FF2B5EF4-FFF2-40B4-BE49-F238E27FC236}">
                <a16:creationId xmlns:a16="http://schemas.microsoft.com/office/drawing/2014/main" id="{A09F4B13-04E7-8543-113E-31B018613F2D}"/>
              </a:ext>
            </a:extLst>
          </p:cNvPr>
          <p:cNvSpPr>
            <a:spLocks noGrp="1"/>
          </p:cNvSpPr>
          <p:nvPr>
            <p:ph idx="1"/>
          </p:nvPr>
        </p:nvSpPr>
        <p:spPr/>
        <p:txBody>
          <a:bodyPr/>
          <a:lstStyle/>
          <a:p>
            <a:endParaRPr lang="es-ES" dirty="0"/>
          </a:p>
          <a:p>
            <a:endParaRPr lang="es-AR" dirty="0"/>
          </a:p>
          <a:p>
            <a:pPr marL="0" indent="0" algn="ctr">
              <a:buNone/>
            </a:pPr>
            <a:r>
              <a:rPr lang="es-AR" sz="4400" b="1" dirty="0"/>
              <a:t>GRACIAS</a:t>
            </a:r>
          </a:p>
        </p:txBody>
      </p:sp>
      <p:sp>
        <p:nvSpPr>
          <p:cNvPr id="4" name="Marcador de pie de página 3">
            <a:extLst>
              <a:ext uri="{FF2B5EF4-FFF2-40B4-BE49-F238E27FC236}">
                <a16:creationId xmlns:a16="http://schemas.microsoft.com/office/drawing/2014/main" id="{F7A6CF28-78C3-DC04-9D52-9C45D85E4536}"/>
              </a:ext>
            </a:extLst>
          </p:cNvPr>
          <p:cNvSpPr>
            <a:spLocks noGrp="1"/>
          </p:cNvSpPr>
          <p:nvPr>
            <p:ph type="ftr" sz="quarter" idx="11"/>
          </p:nvPr>
        </p:nvSpPr>
        <p:spPr/>
        <p:txBody>
          <a:bodyPr/>
          <a:lstStyle/>
          <a:p>
            <a:r>
              <a:rPr lang="es-ES"/>
              <a:t>MARÍA GABRIELA ANNONI - 24 DE JUNIO DE 2025</a:t>
            </a:r>
            <a:endParaRPr lang="es-AR"/>
          </a:p>
        </p:txBody>
      </p:sp>
    </p:spTree>
    <p:extLst>
      <p:ext uri="{BB962C8B-B14F-4D97-AF65-F5344CB8AC3E}">
        <p14:creationId xmlns:p14="http://schemas.microsoft.com/office/powerpoint/2010/main" val="4072587068"/>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321</TotalTime>
  <Words>2427</Words>
  <Application>Microsoft Office PowerPoint</Application>
  <PresentationFormat>Panorámica</PresentationFormat>
  <Paragraphs>588</Paragraphs>
  <Slides>15</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15</vt:i4>
      </vt:variant>
    </vt:vector>
  </HeadingPairs>
  <TitlesOfParts>
    <vt:vector size="21" baseType="lpstr">
      <vt:lpstr>Aptos</vt:lpstr>
      <vt:lpstr>Aptos Display</vt:lpstr>
      <vt:lpstr>Aptos Narrow</vt:lpstr>
      <vt:lpstr>Arial</vt:lpstr>
      <vt:lpstr>Arial Black</vt:lpstr>
      <vt:lpstr>Tema de Office</vt:lpstr>
      <vt:lpstr>ESCRIBANOS PÚBLICOS</vt:lpstr>
      <vt:lpstr>UIF – CUÁNDO SON SUJETOS OBLIGADOS LOS ESCRIBANOS</vt:lpstr>
      <vt:lpstr>UIF – ACTIVIDADES ESPECÍFICAS</vt:lpstr>
      <vt:lpstr>UIF – RESUMEN PROCEDIMIENTO Y OBLIGACIONES</vt:lpstr>
      <vt:lpstr>UIF – LEGAJO PERSONAS HUMANAS (APLICABLE A CLIENTES, REPRESENTANTES, BENEFICIARIOS FINALES, FIDUCIANTES, FIDUCIARIOS, BENEFICIARIOS, FIDEICOMISARIOS)</vt:lpstr>
      <vt:lpstr>UIF – LEGAJO PERSONAS JURÍDICAS – OTRAS ESTRUCTURAS </vt:lpstr>
      <vt:lpstr> UIF – REGISTRO DE OPERACIONES INUSUALES </vt:lpstr>
      <vt:lpstr>UIF – REPORTE SISTEMÁTICO MENSUAL</vt:lpstr>
      <vt:lpstr>UIF – OTROS REPORTES E INFORMES</vt:lpstr>
      <vt:lpstr>UIF – MATRIZ DE RIESGO (EJEMPLIFICATIVO, EN RESOLUCIÓN 242/2023 CONSTAN OTRAS ALERTAS Y EL ESCRIBANO PUEDE AGREGAR TODO LO QUE SURJA DE SU PROPIA EXPERIENCIA)</vt:lpstr>
      <vt:lpstr>ARCA – REGÍMENES DE INGRESO E INFORMACIÓN</vt:lpstr>
      <vt:lpstr>ARCA – EJEMPLO CONSTANCIA DE EMPADRONAMIENTO REPRESENTANTE DEL RESIDENTE DEL EXTERIOR</vt:lpstr>
      <vt:lpstr>API – CASUÍSTICA (a desarrollar en próximo .ppt a enviar)</vt:lpstr>
      <vt:lpstr>API – CASUÍSTICA (a desarrollar en próximo .ppt a enviar)</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Maria Gabriela Annoni</dc:creator>
  <cp:lastModifiedBy>Maria Gabriela Annoni</cp:lastModifiedBy>
  <cp:revision>10</cp:revision>
  <dcterms:created xsi:type="dcterms:W3CDTF">2025-06-20T19:15:55Z</dcterms:created>
  <dcterms:modified xsi:type="dcterms:W3CDTF">2025-06-30T20:04:06Z</dcterms:modified>
</cp:coreProperties>
</file>