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0" r:id="rId3"/>
    <p:sldId id="271" r:id="rId4"/>
    <p:sldId id="257" r:id="rId5"/>
    <p:sldId id="259" r:id="rId6"/>
    <p:sldId id="260" r:id="rId7"/>
    <p:sldId id="262" r:id="rId8"/>
    <p:sldId id="272" r:id="rId9"/>
    <p:sldId id="273" r:id="rId10"/>
    <p:sldId id="264" r:id="rId11"/>
    <p:sldId id="265" r:id="rId12"/>
    <p:sldId id="266" r:id="rId13"/>
    <p:sldId id="267" r:id="rId14"/>
    <p:sldId id="268" r:id="rId15"/>
    <p:sldId id="269" r:id="rId16"/>
    <p:sldId id="263" r:id="rId17"/>
    <p:sldId id="258" r:id="rId18"/>
    <p:sldId id="274" r:id="rId19"/>
    <p:sldId id="275" r:id="rId20"/>
    <p:sldId id="276" r:id="rId21"/>
    <p:sldId id="278" r:id="rId22"/>
    <p:sldId id="277" r:id="rId23"/>
    <p:sldId id="281" r:id="rId24"/>
    <p:sldId id="279" r:id="rId25"/>
    <p:sldId id="280" r:id="rId26"/>
    <p:sldId id="282" r:id="rId27"/>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CE871F-0EB4-424E-AC4B-F48C4E0D7B0F}" type="datetimeFigureOut">
              <a:rPr lang="es-AR" smtClean="0"/>
              <a:t>8/6/2023</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14344-D62E-4B0C-ADC7-43F0E036E31F}" type="slidenum">
              <a:rPr lang="es-AR" smtClean="0"/>
              <a:t>‹Nº›</a:t>
            </a:fld>
            <a:endParaRPr lang="es-AR"/>
          </a:p>
        </p:txBody>
      </p:sp>
    </p:spTree>
    <p:extLst>
      <p:ext uri="{BB962C8B-B14F-4D97-AF65-F5344CB8AC3E}">
        <p14:creationId xmlns:p14="http://schemas.microsoft.com/office/powerpoint/2010/main" val="3645549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E2B189-3FAE-10CC-CA55-3E09835E9F2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2D237E91-571A-5542-BBA2-D83D6B435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D0D57D4A-9E9D-7301-B5D6-14779CE50986}"/>
              </a:ext>
            </a:extLst>
          </p:cNvPr>
          <p:cNvSpPr>
            <a:spLocks noGrp="1"/>
          </p:cNvSpPr>
          <p:nvPr>
            <p:ph type="dt" sz="half" idx="10"/>
          </p:nvPr>
        </p:nvSpPr>
        <p:spPr/>
        <p:txBody>
          <a:bodyPr/>
          <a:lstStyle/>
          <a:p>
            <a:fld id="{3C6594B8-FE7C-454A-880B-5E468319A062}" type="datetime1">
              <a:rPr lang="es-AR" smtClean="0"/>
              <a:t>8/6/2023</a:t>
            </a:fld>
            <a:endParaRPr lang="es-AR"/>
          </a:p>
        </p:txBody>
      </p:sp>
      <p:sp>
        <p:nvSpPr>
          <p:cNvPr id="5" name="Marcador de pie de página 4">
            <a:extLst>
              <a:ext uri="{FF2B5EF4-FFF2-40B4-BE49-F238E27FC236}">
                <a16:creationId xmlns:a16="http://schemas.microsoft.com/office/drawing/2014/main" id="{2E082ED1-E412-8FC4-543E-3C9A702AABE2}"/>
              </a:ext>
            </a:extLst>
          </p:cNvPr>
          <p:cNvSpPr>
            <a:spLocks noGrp="1"/>
          </p:cNvSpPr>
          <p:nvPr>
            <p:ph type="ftr" sz="quarter" idx="11"/>
          </p:nvPr>
        </p:nvSpPr>
        <p:spPr/>
        <p:txBody>
          <a:bodyPr/>
          <a:lstStyle/>
          <a:p>
            <a:r>
              <a:rPr lang="es-MX"/>
              <a:t>María Gabriela Annoni - 9 de junio de 2023</a:t>
            </a:r>
            <a:endParaRPr lang="es-AR"/>
          </a:p>
        </p:txBody>
      </p:sp>
      <p:sp>
        <p:nvSpPr>
          <p:cNvPr id="6" name="Marcador de número de diapositiva 5">
            <a:extLst>
              <a:ext uri="{FF2B5EF4-FFF2-40B4-BE49-F238E27FC236}">
                <a16:creationId xmlns:a16="http://schemas.microsoft.com/office/drawing/2014/main" id="{28E6487E-1E03-E435-F77A-9BF6E37F5FC6}"/>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2335498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0C285-EB84-695B-FD5A-07DB2EEF8B13}"/>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F1DB86BD-4C4E-D256-0EDF-4DC6A7B734A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58981EF4-7897-C67C-DEBF-E0EF4A8C9EA2}"/>
              </a:ext>
            </a:extLst>
          </p:cNvPr>
          <p:cNvSpPr>
            <a:spLocks noGrp="1"/>
          </p:cNvSpPr>
          <p:nvPr>
            <p:ph type="dt" sz="half" idx="10"/>
          </p:nvPr>
        </p:nvSpPr>
        <p:spPr/>
        <p:txBody>
          <a:bodyPr/>
          <a:lstStyle/>
          <a:p>
            <a:fld id="{A980EE9C-0BD5-4B4E-A398-D16EDA982E55}" type="datetime1">
              <a:rPr lang="es-AR" smtClean="0"/>
              <a:t>8/6/2023</a:t>
            </a:fld>
            <a:endParaRPr lang="es-AR"/>
          </a:p>
        </p:txBody>
      </p:sp>
      <p:sp>
        <p:nvSpPr>
          <p:cNvPr id="5" name="Marcador de pie de página 4">
            <a:extLst>
              <a:ext uri="{FF2B5EF4-FFF2-40B4-BE49-F238E27FC236}">
                <a16:creationId xmlns:a16="http://schemas.microsoft.com/office/drawing/2014/main" id="{12A18E09-D214-AB96-547E-4154168FB33A}"/>
              </a:ext>
            </a:extLst>
          </p:cNvPr>
          <p:cNvSpPr>
            <a:spLocks noGrp="1"/>
          </p:cNvSpPr>
          <p:nvPr>
            <p:ph type="ftr" sz="quarter" idx="11"/>
          </p:nvPr>
        </p:nvSpPr>
        <p:spPr/>
        <p:txBody>
          <a:bodyPr/>
          <a:lstStyle/>
          <a:p>
            <a:r>
              <a:rPr lang="es-MX"/>
              <a:t>María Gabriela Annoni - 9 de junio de 2023</a:t>
            </a:r>
            <a:endParaRPr lang="es-AR"/>
          </a:p>
        </p:txBody>
      </p:sp>
      <p:sp>
        <p:nvSpPr>
          <p:cNvPr id="6" name="Marcador de número de diapositiva 5">
            <a:extLst>
              <a:ext uri="{FF2B5EF4-FFF2-40B4-BE49-F238E27FC236}">
                <a16:creationId xmlns:a16="http://schemas.microsoft.com/office/drawing/2014/main" id="{B971972F-2DA5-63CF-4B64-7984228F9E55}"/>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1294650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8F2C40-4787-A600-F023-B208232159D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16D267BF-9CA8-F15A-A204-D4EB777AF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F7579BA-D189-E6ED-36E7-8108F541D99F}"/>
              </a:ext>
            </a:extLst>
          </p:cNvPr>
          <p:cNvSpPr>
            <a:spLocks noGrp="1"/>
          </p:cNvSpPr>
          <p:nvPr>
            <p:ph type="dt" sz="half" idx="10"/>
          </p:nvPr>
        </p:nvSpPr>
        <p:spPr/>
        <p:txBody>
          <a:bodyPr/>
          <a:lstStyle/>
          <a:p>
            <a:fld id="{A4C06E94-BBDA-43C2-B27F-D623F7884768}" type="datetime1">
              <a:rPr lang="es-AR" smtClean="0"/>
              <a:t>8/6/2023</a:t>
            </a:fld>
            <a:endParaRPr lang="es-AR"/>
          </a:p>
        </p:txBody>
      </p:sp>
      <p:sp>
        <p:nvSpPr>
          <p:cNvPr id="5" name="Marcador de pie de página 4">
            <a:extLst>
              <a:ext uri="{FF2B5EF4-FFF2-40B4-BE49-F238E27FC236}">
                <a16:creationId xmlns:a16="http://schemas.microsoft.com/office/drawing/2014/main" id="{D937871D-DA46-45DF-B58D-25C62E169B5C}"/>
              </a:ext>
            </a:extLst>
          </p:cNvPr>
          <p:cNvSpPr>
            <a:spLocks noGrp="1"/>
          </p:cNvSpPr>
          <p:nvPr>
            <p:ph type="ftr" sz="quarter" idx="11"/>
          </p:nvPr>
        </p:nvSpPr>
        <p:spPr/>
        <p:txBody>
          <a:bodyPr/>
          <a:lstStyle/>
          <a:p>
            <a:r>
              <a:rPr lang="es-MX"/>
              <a:t>María Gabriela Annoni - 9 de junio de 2023</a:t>
            </a:r>
            <a:endParaRPr lang="es-AR"/>
          </a:p>
        </p:txBody>
      </p:sp>
      <p:sp>
        <p:nvSpPr>
          <p:cNvPr id="6" name="Marcador de número de diapositiva 5">
            <a:extLst>
              <a:ext uri="{FF2B5EF4-FFF2-40B4-BE49-F238E27FC236}">
                <a16:creationId xmlns:a16="http://schemas.microsoft.com/office/drawing/2014/main" id="{495291AD-5E1C-6EDD-3724-5C85E6FFE25F}"/>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3146035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2DA19A-65B3-8D02-8048-EF757A58A4F7}"/>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760C87D6-8C3F-8E60-1411-AA1B7F51F14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C9E3F242-6264-A79E-25E9-826BB321A7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35B070F9-1C1F-44FF-902A-2CA1D69F94C5}"/>
              </a:ext>
            </a:extLst>
          </p:cNvPr>
          <p:cNvSpPr>
            <a:spLocks noGrp="1"/>
          </p:cNvSpPr>
          <p:nvPr>
            <p:ph type="dt" sz="half" idx="10"/>
          </p:nvPr>
        </p:nvSpPr>
        <p:spPr/>
        <p:txBody>
          <a:bodyPr/>
          <a:lstStyle/>
          <a:p>
            <a:fld id="{40A3DE3E-D6A0-4A97-B2A4-1738248150B3}" type="datetime1">
              <a:rPr lang="es-AR" smtClean="0"/>
              <a:t>8/6/2023</a:t>
            </a:fld>
            <a:endParaRPr lang="es-AR"/>
          </a:p>
        </p:txBody>
      </p:sp>
      <p:sp>
        <p:nvSpPr>
          <p:cNvPr id="6" name="Marcador de pie de página 5">
            <a:extLst>
              <a:ext uri="{FF2B5EF4-FFF2-40B4-BE49-F238E27FC236}">
                <a16:creationId xmlns:a16="http://schemas.microsoft.com/office/drawing/2014/main" id="{DFBCD358-73B6-E57A-93C3-09947C524842}"/>
              </a:ext>
            </a:extLst>
          </p:cNvPr>
          <p:cNvSpPr>
            <a:spLocks noGrp="1"/>
          </p:cNvSpPr>
          <p:nvPr>
            <p:ph type="ftr" sz="quarter" idx="11"/>
          </p:nvPr>
        </p:nvSpPr>
        <p:spPr/>
        <p:txBody>
          <a:bodyPr/>
          <a:lstStyle/>
          <a:p>
            <a:r>
              <a:rPr lang="es-MX"/>
              <a:t>María Gabriela Annoni - 9 de junio de 2023</a:t>
            </a:r>
            <a:endParaRPr lang="es-AR"/>
          </a:p>
        </p:txBody>
      </p:sp>
      <p:sp>
        <p:nvSpPr>
          <p:cNvPr id="7" name="Marcador de número de diapositiva 6">
            <a:extLst>
              <a:ext uri="{FF2B5EF4-FFF2-40B4-BE49-F238E27FC236}">
                <a16:creationId xmlns:a16="http://schemas.microsoft.com/office/drawing/2014/main" id="{CCBBCF38-D64D-DACE-CD27-58D7CE727B0A}"/>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1075469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DFD0B-AA41-2E4D-4FA7-8E54A6E8F86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AF828D81-E0C0-E3C4-D749-85D02A547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C9A6E73-6814-3693-E942-9BDC6636C5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E9304014-293E-DF32-8491-695EAB996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5C57A55-E8B3-A649-501C-08E22D2C1DA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6E511715-65E4-DA8A-B150-AACD5588511B}"/>
              </a:ext>
            </a:extLst>
          </p:cNvPr>
          <p:cNvSpPr>
            <a:spLocks noGrp="1"/>
          </p:cNvSpPr>
          <p:nvPr>
            <p:ph type="dt" sz="half" idx="10"/>
          </p:nvPr>
        </p:nvSpPr>
        <p:spPr/>
        <p:txBody>
          <a:bodyPr/>
          <a:lstStyle/>
          <a:p>
            <a:fld id="{58FB892D-CEA2-418F-9DB7-7CA008DE0EEB}" type="datetime1">
              <a:rPr lang="es-AR" smtClean="0"/>
              <a:t>8/6/2023</a:t>
            </a:fld>
            <a:endParaRPr lang="es-AR"/>
          </a:p>
        </p:txBody>
      </p:sp>
      <p:sp>
        <p:nvSpPr>
          <p:cNvPr id="8" name="Marcador de pie de página 7">
            <a:extLst>
              <a:ext uri="{FF2B5EF4-FFF2-40B4-BE49-F238E27FC236}">
                <a16:creationId xmlns:a16="http://schemas.microsoft.com/office/drawing/2014/main" id="{9AB3CBD1-263A-2019-2F4F-A6DA6ECCAFDE}"/>
              </a:ext>
            </a:extLst>
          </p:cNvPr>
          <p:cNvSpPr>
            <a:spLocks noGrp="1"/>
          </p:cNvSpPr>
          <p:nvPr>
            <p:ph type="ftr" sz="quarter" idx="11"/>
          </p:nvPr>
        </p:nvSpPr>
        <p:spPr/>
        <p:txBody>
          <a:bodyPr/>
          <a:lstStyle/>
          <a:p>
            <a:r>
              <a:rPr lang="es-MX"/>
              <a:t>María Gabriela Annoni - 9 de junio de 2023</a:t>
            </a:r>
            <a:endParaRPr lang="es-AR"/>
          </a:p>
        </p:txBody>
      </p:sp>
      <p:sp>
        <p:nvSpPr>
          <p:cNvPr id="9" name="Marcador de número de diapositiva 8">
            <a:extLst>
              <a:ext uri="{FF2B5EF4-FFF2-40B4-BE49-F238E27FC236}">
                <a16:creationId xmlns:a16="http://schemas.microsoft.com/office/drawing/2014/main" id="{3BE969DE-612E-B59F-740E-5FA72F67B601}"/>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1059434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15012F-DB7E-0F3C-33F7-D8326128CF09}"/>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86BB8625-4A71-CF7E-EB05-84FCE9B42921}"/>
              </a:ext>
            </a:extLst>
          </p:cNvPr>
          <p:cNvSpPr>
            <a:spLocks noGrp="1"/>
          </p:cNvSpPr>
          <p:nvPr>
            <p:ph type="dt" sz="half" idx="10"/>
          </p:nvPr>
        </p:nvSpPr>
        <p:spPr/>
        <p:txBody>
          <a:bodyPr/>
          <a:lstStyle/>
          <a:p>
            <a:fld id="{984D1A20-5C7D-4E50-ADAD-EA53EAE4308E}" type="datetime1">
              <a:rPr lang="es-AR" smtClean="0"/>
              <a:t>8/6/2023</a:t>
            </a:fld>
            <a:endParaRPr lang="es-AR"/>
          </a:p>
        </p:txBody>
      </p:sp>
      <p:sp>
        <p:nvSpPr>
          <p:cNvPr id="4" name="Marcador de pie de página 3">
            <a:extLst>
              <a:ext uri="{FF2B5EF4-FFF2-40B4-BE49-F238E27FC236}">
                <a16:creationId xmlns:a16="http://schemas.microsoft.com/office/drawing/2014/main" id="{525FAEDA-52D3-57CF-417F-CD03E51802E4}"/>
              </a:ext>
            </a:extLst>
          </p:cNvPr>
          <p:cNvSpPr>
            <a:spLocks noGrp="1"/>
          </p:cNvSpPr>
          <p:nvPr>
            <p:ph type="ftr" sz="quarter" idx="11"/>
          </p:nvPr>
        </p:nvSpPr>
        <p:spPr/>
        <p:txBody>
          <a:bodyPr/>
          <a:lstStyle/>
          <a:p>
            <a:r>
              <a:rPr lang="es-MX"/>
              <a:t>María Gabriela Annoni - 9 de junio de 2023</a:t>
            </a:r>
            <a:endParaRPr lang="es-AR"/>
          </a:p>
        </p:txBody>
      </p:sp>
      <p:sp>
        <p:nvSpPr>
          <p:cNvPr id="5" name="Marcador de número de diapositiva 4">
            <a:extLst>
              <a:ext uri="{FF2B5EF4-FFF2-40B4-BE49-F238E27FC236}">
                <a16:creationId xmlns:a16="http://schemas.microsoft.com/office/drawing/2014/main" id="{1D938C2C-AE28-D3A2-0722-73B3D19C7880}"/>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3880609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926DC3F-0CC3-990D-4245-84B987AC74A4}"/>
              </a:ext>
            </a:extLst>
          </p:cNvPr>
          <p:cNvSpPr>
            <a:spLocks noGrp="1"/>
          </p:cNvSpPr>
          <p:nvPr>
            <p:ph type="dt" sz="half" idx="10"/>
          </p:nvPr>
        </p:nvSpPr>
        <p:spPr/>
        <p:txBody>
          <a:bodyPr/>
          <a:lstStyle/>
          <a:p>
            <a:fld id="{D64475F1-C868-431D-BB33-F4EF493F4FCE}" type="datetime1">
              <a:rPr lang="es-AR" smtClean="0"/>
              <a:t>8/6/2023</a:t>
            </a:fld>
            <a:endParaRPr lang="es-AR"/>
          </a:p>
        </p:txBody>
      </p:sp>
      <p:sp>
        <p:nvSpPr>
          <p:cNvPr id="3" name="Marcador de pie de página 2">
            <a:extLst>
              <a:ext uri="{FF2B5EF4-FFF2-40B4-BE49-F238E27FC236}">
                <a16:creationId xmlns:a16="http://schemas.microsoft.com/office/drawing/2014/main" id="{EB96C891-E00E-159A-1646-91042915E987}"/>
              </a:ext>
            </a:extLst>
          </p:cNvPr>
          <p:cNvSpPr>
            <a:spLocks noGrp="1"/>
          </p:cNvSpPr>
          <p:nvPr>
            <p:ph type="ftr" sz="quarter" idx="11"/>
          </p:nvPr>
        </p:nvSpPr>
        <p:spPr/>
        <p:txBody>
          <a:bodyPr/>
          <a:lstStyle/>
          <a:p>
            <a:r>
              <a:rPr lang="es-MX"/>
              <a:t>María Gabriela Annoni - 9 de junio de 2023</a:t>
            </a:r>
            <a:endParaRPr lang="es-AR"/>
          </a:p>
        </p:txBody>
      </p:sp>
      <p:sp>
        <p:nvSpPr>
          <p:cNvPr id="4" name="Marcador de número de diapositiva 3">
            <a:extLst>
              <a:ext uri="{FF2B5EF4-FFF2-40B4-BE49-F238E27FC236}">
                <a16:creationId xmlns:a16="http://schemas.microsoft.com/office/drawing/2014/main" id="{F2ABE351-5807-B079-D400-249976F0ACD1}"/>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2129984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2B472F-0736-8585-A5C5-1AB5E2430B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42F4BF6B-4307-57C4-E9DF-8E202FD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5C162D9F-8D39-62C4-3A6B-ABF25A8EEE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FBA3E2E-26FB-3C73-54D8-9FB638655309}"/>
              </a:ext>
            </a:extLst>
          </p:cNvPr>
          <p:cNvSpPr>
            <a:spLocks noGrp="1"/>
          </p:cNvSpPr>
          <p:nvPr>
            <p:ph type="dt" sz="half" idx="10"/>
          </p:nvPr>
        </p:nvSpPr>
        <p:spPr/>
        <p:txBody>
          <a:bodyPr/>
          <a:lstStyle/>
          <a:p>
            <a:fld id="{EC99AB04-61C1-455F-89A1-95D6A176D6F0}" type="datetime1">
              <a:rPr lang="es-AR" smtClean="0"/>
              <a:t>8/6/2023</a:t>
            </a:fld>
            <a:endParaRPr lang="es-AR"/>
          </a:p>
        </p:txBody>
      </p:sp>
      <p:sp>
        <p:nvSpPr>
          <p:cNvPr id="6" name="Marcador de pie de página 5">
            <a:extLst>
              <a:ext uri="{FF2B5EF4-FFF2-40B4-BE49-F238E27FC236}">
                <a16:creationId xmlns:a16="http://schemas.microsoft.com/office/drawing/2014/main" id="{D8AF0DE2-ACF9-F088-3BD8-B582C6E17DF3}"/>
              </a:ext>
            </a:extLst>
          </p:cNvPr>
          <p:cNvSpPr>
            <a:spLocks noGrp="1"/>
          </p:cNvSpPr>
          <p:nvPr>
            <p:ph type="ftr" sz="quarter" idx="11"/>
          </p:nvPr>
        </p:nvSpPr>
        <p:spPr/>
        <p:txBody>
          <a:bodyPr/>
          <a:lstStyle/>
          <a:p>
            <a:r>
              <a:rPr lang="es-MX"/>
              <a:t>María Gabriela Annoni - 9 de junio de 2023</a:t>
            </a:r>
            <a:endParaRPr lang="es-AR"/>
          </a:p>
        </p:txBody>
      </p:sp>
      <p:sp>
        <p:nvSpPr>
          <p:cNvPr id="7" name="Marcador de número de diapositiva 6">
            <a:extLst>
              <a:ext uri="{FF2B5EF4-FFF2-40B4-BE49-F238E27FC236}">
                <a16:creationId xmlns:a16="http://schemas.microsoft.com/office/drawing/2014/main" id="{FA24B772-BB1B-E9D5-717B-64C901E61E80}"/>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2135111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BC0787-025E-3D69-6C74-11DB1B9D437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70D5D4A3-A466-E9C2-20C4-73AC118B61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90D71944-F81B-CE6C-D154-82F335B24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77DE16-91DE-F8B9-2219-F89D92C0E119}"/>
              </a:ext>
            </a:extLst>
          </p:cNvPr>
          <p:cNvSpPr>
            <a:spLocks noGrp="1"/>
          </p:cNvSpPr>
          <p:nvPr>
            <p:ph type="dt" sz="half" idx="10"/>
          </p:nvPr>
        </p:nvSpPr>
        <p:spPr/>
        <p:txBody>
          <a:bodyPr/>
          <a:lstStyle/>
          <a:p>
            <a:fld id="{267EA0CB-BC0B-494F-B008-BF373D87AA00}" type="datetime1">
              <a:rPr lang="es-AR" smtClean="0"/>
              <a:t>8/6/2023</a:t>
            </a:fld>
            <a:endParaRPr lang="es-AR"/>
          </a:p>
        </p:txBody>
      </p:sp>
      <p:sp>
        <p:nvSpPr>
          <p:cNvPr id="6" name="Marcador de pie de página 5">
            <a:extLst>
              <a:ext uri="{FF2B5EF4-FFF2-40B4-BE49-F238E27FC236}">
                <a16:creationId xmlns:a16="http://schemas.microsoft.com/office/drawing/2014/main" id="{43B145A0-34AD-2F21-8CDD-8EDFE552D055}"/>
              </a:ext>
            </a:extLst>
          </p:cNvPr>
          <p:cNvSpPr>
            <a:spLocks noGrp="1"/>
          </p:cNvSpPr>
          <p:nvPr>
            <p:ph type="ftr" sz="quarter" idx="11"/>
          </p:nvPr>
        </p:nvSpPr>
        <p:spPr/>
        <p:txBody>
          <a:bodyPr/>
          <a:lstStyle/>
          <a:p>
            <a:r>
              <a:rPr lang="es-MX"/>
              <a:t>María Gabriela Annoni - 9 de junio de 2023</a:t>
            </a:r>
            <a:endParaRPr lang="es-AR"/>
          </a:p>
        </p:txBody>
      </p:sp>
      <p:sp>
        <p:nvSpPr>
          <p:cNvPr id="7" name="Marcador de número de diapositiva 6">
            <a:extLst>
              <a:ext uri="{FF2B5EF4-FFF2-40B4-BE49-F238E27FC236}">
                <a16:creationId xmlns:a16="http://schemas.microsoft.com/office/drawing/2014/main" id="{6A535395-2239-B9E7-2CD6-9713F04F62A0}"/>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1736579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67F002-F96F-88F1-C92D-991D6BA1A914}"/>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B7026943-B61B-8275-5A32-1334A7BD01D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63EC0537-10DB-71A3-15EC-8D0F55D9B1BA}"/>
              </a:ext>
            </a:extLst>
          </p:cNvPr>
          <p:cNvSpPr>
            <a:spLocks noGrp="1"/>
          </p:cNvSpPr>
          <p:nvPr>
            <p:ph type="dt" sz="half" idx="10"/>
          </p:nvPr>
        </p:nvSpPr>
        <p:spPr/>
        <p:txBody>
          <a:bodyPr/>
          <a:lstStyle/>
          <a:p>
            <a:fld id="{2D114A91-4BD0-4085-9FEC-64AA57999B58}" type="datetime1">
              <a:rPr lang="es-AR" smtClean="0"/>
              <a:t>8/6/2023</a:t>
            </a:fld>
            <a:endParaRPr lang="es-AR"/>
          </a:p>
        </p:txBody>
      </p:sp>
      <p:sp>
        <p:nvSpPr>
          <p:cNvPr id="5" name="Marcador de pie de página 4">
            <a:extLst>
              <a:ext uri="{FF2B5EF4-FFF2-40B4-BE49-F238E27FC236}">
                <a16:creationId xmlns:a16="http://schemas.microsoft.com/office/drawing/2014/main" id="{43046FA5-67D2-8A94-6B1B-5EFF0BA75D5D}"/>
              </a:ext>
            </a:extLst>
          </p:cNvPr>
          <p:cNvSpPr>
            <a:spLocks noGrp="1"/>
          </p:cNvSpPr>
          <p:nvPr>
            <p:ph type="ftr" sz="quarter" idx="11"/>
          </p:nvPr>
        </p:nvSpPr>
        <p:spPr/>
        <p:txBody>
          <a:bodyPr/>
          <a:lstStyle/>
          <a:p>
            <a:r>
              <a:rPr lang="es-MX"/>
              <a:t>María Gabriela Annoni - 9 de junio de 2023</a:t>
            </a:r>
            <a:endParaRPr lang="es-AR"/>
          </a:p>
        </p:txBody>
      </p:sp>
      <p:sp>
        <p:nvSpPr>
          <p:cNvPr id="6" name="Marcador de número de diapositiva 5">
            <a:extLst>
              <a:ext uri="{FF2B5EF4-FFF2-40B4-BE49-F238E27FC236}">
                <a16:creationId xmlns:a16="http://schemas.microsoft.com/office/drawing/2014/main" id="{18592B88-3143-90CD-3BB8-57F8868A54BC}"/>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3929367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67C4866-203B-A458-7CCF-FACCDC60CE9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E54F3ED2-399B-4074-C732-FE9F16ABFE0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2D08745F-BDA5-05D5-4AE4-141CD369C42D}"/>
              </a:ext>
            </a:extLst>
          </p:cNvPr>
          <p:cNvSpPr>
            <a:spLocks noGrp="1"/>
          </p:cNvSpPr>
          <p:nvPr>
            <p:ph type="dt" sz="half" idx="10"/>
          </p:nvPr>
        </p:nvSpPr>
        <p:spPr/>
        <p:txBody>
          <a:bodyPr/>
          <a:lstStyle/>
          <a:p>
            <a:fld id="{F9821A29-F4D1-4C9E-BD76-A82E6309D94D}" type="datetime1">
              <a:rPr lang="es-AR" smtClean="0"/>
              <a:t>8/6/2023</a:t>
            </a:fld>
            <a:endParaRPr lang="es-AR"/>
          </a:p>
        </p:txBody>
      </p:sp>
      <p:sp>
        <p:nvSpPr>
          <p:cNvPr id="5" name="Marcador de pie de página 4">
            <a:extLst>
              <a:ext uri="{FF2B5EF4-FFF2-40B4-BE49-F238E27FC236}">
                <a16:creationId xmlns:a16="http://schemas.microsoft.com/office/drawing/2014/main" id="{43C76E0D-D2CA-2CD6-112B-8A1324513654}"/>
              </a:ext>
            </a:extLst>
          </p:cNvPr>
          <p:cNvSpPr>
            <a:spLocks noGrp="1"/>
          </p:cNvSpPr>
          <p:nvPr>
            <p:ph type="ftr" sz="quarter" idx="11"/>
          </p:nvPr>
        </p:nvSpPr>
        <p:spPr/>
        <p:txBody>
          <a:bodyPr/>
          <a:lstStyle/>
          <a:p>
            <a:r>
              <a:rPr lang="es-MX"/>
              <a:t>María Gabriela Annoni - 9 de junio de 2023</a:t>
            </a:r>
            <a:endParaRPr lang="es-AR"/>
          </a:p>
        </p:txBody>
      </p:sp>
      <p:sp>
        <p:nvSpPr>
          <p:cNvPr id="6" name="Marcador de número de diapositiva 5">
            <a:extLst>
              <a:ext uri="{FF2B5EF4-FFF2-40B4-BE49-F238E27FC236}">
                <a16:creationId xmlns:a16="http://schemas.microsoft.com/office/drawing/2014/main" id="{5BF14C9F-24E5-6B69-D8AD-2321AD430E97}"/>
              </a:ext>
            </a:extLst>
          </p:cNvPr>
          <p:cNvSpPr>
            <a:spLocks noGrp="1"/>
          </p:cNvSpPr>
          <p:nvPr>
            <p:ph type="sldNum" sz="quarter" idx="12"/>
          </p:nvPr>
        </p:nvSpPr>
        <p:spPr/>
        <p:txBody>
          <a:bodyPr/>
          <a:lstStyle/>
          <a:p>
            <a:fld id="{CAB5F6BE-A96E-427B-9810-8EFD5CBE25F0}" type="slidenum">
              <a:rPr lang="es-AR" smtClean="0"/>
              <a:t>‹Nº›</a:t>
            </a:fld>
            <a:endParaRPr lang="es-AR"/>
          </a:p>
        </p:txBody>
      </p:sp>
    </p:spTree>
    <p:extLst>
      <p:ext uri="{BB962C8B-B14F-4D97-AF65-F5344CB8AC3E}">
        <p14:creationId xmlns:p14="http://schemas.microsoft.com/office/powerpoint/2010/main" val="3943080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D9F4C5A-3D26-EEA7-0CC9-C1A8AD63E3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0217ED56-FC41-C9C9-092F-8EB5023FF2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EF06190D-9D78-1E1D-284B-C39A27F475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C13EE7-1459-4AA8-A872-2B49EAB14884}" type="datetime1">
              <a:rPr lang="es-AR" smtClean="0"/>
              <a:t>8/6/2023</a:t>
            </a:fld>
            <a:endParaRPr lang="es-AR"/>
          </a:p>
        </p:txBody>
      </p:sp>
      <p:sp>
        <p:nvSpPr>
          <p:cNvPr id="5" name="Marcador de pie de página 4">
            <a:extLst>
              <a:ext uri="{FF2B5EF4-FFF2-40B4-BE49-F238E27FC236}">
                <a16:creationId xmlns:a16="http://schemas.microsoft.com/office/drawing/2014/main" id="{B16D5E22-B0B6-2644-7478-87010B24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MX"/>
              <a:t>María Gabriela Annoni - 9 de junio de 2023</a:t>
            </a:r>
            <a:endParaRPr lang="es-AR"/>
          </a:p>
        </p:txBody>
      </p:sp>
      <p:sp>
        <p:nvSpPr>
          <p:cNvPr id="6" name="Marcador de número de diapositiva 5">
            <a:extLst>
              <a:ext uri="{FF2B5EF4-FFF2-40B4-BE49-F238E27FC236}">
                <a16:creationId xmlns:a16="http://schemas.microsoft.com/office/drawing/2014/main" id="{23FAE4C7-BC7D-AFEF-6652-AC62C1924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5F6BE-A96E-427B-9810-8EFD5CBE25F0}" type="slidenum">
              <a:rPr lang="es-AR" smtClean="0"/>
              <a:t>‹Nº›</a:t>
            </a:fld>
            <a:endParaRPr lang="es-AR"/>
          </a:p>
        </p:txBody>
      </p:sp>
    </p:spTree>
    <p:extLst>
      <p:ext uri="{BB962C8B-B14F-4D97-AF65-F5344CB8AC3E}">
        <p14:creationId xmlns:p14="http://schemas.microsoft.com/office/powerpoint/2010/main" val="564544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0E582A-94B6-3A62-C6A2-7EEF32920F3F}"/>
              </a:ext>
            </a:extLst>
          </p:cNvPr>
          <p:cNvSpPr>
            <a:spLocks noGrp="1"/>
          </p:cNvSpPr>
          <p:nvPr>
            <p:ph type="ctrTitle"/>
          </p:nvPr>
        </p:nvSpPr>
        <p:spPr>
          <a:xfrm>
            <a:off x="1524000" y="313899"/>
            <a:ext cx="9144000" cy="2470243"/>
          </a:xfrm>
        </p:spPr>
        <p:txBody>
          <a:bodyPr>
            <a:normAutofit/>
          </a:bodyPr>
          <a:lstStyle/>
          <a:p>
            <a:r>
              <a:rPr lang="es-MX" sz="4000" b="1" dirty="0"/>
              <a:t>Ley 25.246 </a:t>
            </a:r>
            <a:br>
              <a:rPr lang="es-MX" sz="4000" b="1" dirty="0"/>
            </a:br>
            <a:r>
              <a:rPr lang="es-MX" sz="4000" b="1" dirty="0"/>
              <a:t>Encubrimiento y Lavado de Activos de origen delictivo</a:t>
            </a:r>
            <a:endParaRPr lang="es-AR" sz="4000" b="1" dirty="0"/>
          </a:p>
        </p:txBody>
      </p:sp>
      <p:sp>
        <p:nvSpPr>
          <p:cNvPr id="3" name="Subtítulo 2">
            <a:extLst>
              <a:ext uri="{FF2B5EF4-FFF2-40B4-BE49-F238E27FC236}">
                <a16:creationId xmlns:a16="http://schemas.microsoft.com/office/drawing/2014/main" id="{D7AA954F-3248-E041-FA65-3744535CC365}"/>
              </a:ext>
            </a:extLst>
          </p:cNvPr>
          <p:cNvSpPr>
            <a:spLocks noGrp="1"/>
          </p:cNvSpPr>
          <p:nvPr>
            <p:ph type="subTitle" idx="1"/>
          </p:nvPr>
        </p:nvSpPr>
        <p:spPr/>
        <p:txBody>
          <a:bodyPr>
            <a:normAutofit/>
          </a:bodyPr>
          <a:lstStyle/>
          <a:p>
            <a:r>
              <a:rPr lang="es-MX" sz="4000" dirty="0"/>
              <a:t>Obligaciones del Escribano Público</a:t>
            </a:r>
            <a:endParaRPr lang="es-AR" sz="4000" dirty="0"/>
          </a:p>
        </p:txBody>
      </p:sp>
      <p:sp>
        <p:nvSpPr>
          <p:cNvPr id="4" name="Marcador de pie de página 3">
            <a:extLst>
              <a:ext uri="{FF2B5EF4-FFF2-40B4-BE49-F238E27FC236}">
                <a16:creationId xmlns:a16="http://schemas.microsoft.com/office/drawing/2014/main" id="{5A823C6E-B1FB-17DB-DA03-2203F54944AA}"/>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977839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1054241"/>
          </a:xfrm>
        </p:spPr>
        <p:txBody>
          <a:bodyPr>
            <a:noAutofit/>
          </a:bodyPr>
          <a:lstStyle/>
          <a:p>
            <a:r>
              <a:rPr lang="es-MX" sz="2800" b="1" dirty="0"/>
              <a:t>Resolución UIF 21/2011</a:t>
            </a:r>
            <a:br>
              <a:rPr lang="es-MX" sz="2800" b="1" dirty="0"/>
            </a:br>
            <a:r>
              <a:rPr lang="es-MX" sz="2800" b="1" dirty="0"/>
              <a:t>Políticas y mecanismos de prevención</a:t>
            </a:r>
            <a:endParaRPr lang="es-AR" sz="28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442415" y="1419367"/>
            <a:ext cx="10515600" cy="5302108"/>
          </a:xfrm>
        </p:spPr>
        <p:txBody>
          <a:bodyPr>
            <a:noAutofit/>
          </a:bodyPr>
          <a:lstStyle/>
          <a:p>
            <a:endParaRPr lang="es-MX" sz="2000" dirty="0"/>
          </a:p>
          <a:p>
            <a:r>
              <a:rPr lang="es-MX" sz="2000" dirty="0"/>
              <a:t>Diseñar procedimientos y su control</a:t>
            </a:r>
          </a:p>
          <a:p>
            <a:r>
              <a:rPr lang="es-MX" sz="2000" dirty="0"/>
              <a:t>Herramientas tecnológicas acordes con el desarrollo de la actividad</a:t>
            </a:r>
          </a:p>
          <a:p>
            <a:r>
              <a:rPr lang="es-MX" sz="2000" dirty="0"/>
              <a:t>Análisis para detectar eventuales operaciones sospechosas</a:t>
            </a:r>
          </a:p>
          <a:p>
            <a:r>
              <a:rPr lang="es-MX" sz="2000" dirty="0"/>
              <a:t>Cumplir con los reportes sistemáticos y de operaciones sospechosas</a:t>
            </a:r>
          </a:p>
          <a:p>
            <a:r>
              <a:rPr lang="es-MX" sz="2000" dirty="0"/>
              <a:t>Elaborar registro con análisis de operaciones sospechosas reportadas</a:t>
            </a:r>
          </a:p>
          <a:p>
            <a:r>
              <a:rPr lang="es-MX" sz="2000" dirty="0"/>
              <a:t>Conservar documentación sobre las operaciones</a:t>
            </a:r>
          </a:p>
          <a:p>
            <a:r>
              <a:rPr lang="es-MX" sz="2000" dirty="0"/>
              <a:t>IDENTIFICAR AL CLIENTE con los requisitos mínimos previstos en la Resolución UIF 21/2011 a efectos de confección del LEGAJO DEL CLIENTE</a:t>
            </a:r>
          </a:p>
          <a:p>
            <a:r>
              <a:rPr lang="es-MX" sz="2000" dirty="0"/>
              <a:t>Análisis del perfil transaccional del cliente según las operaciones que habitualmente realiza, origen y destino de los activos, para identificar las operaciones que no cumplen con dicho perfil</a:t>
            </a:r>
          </a:p>
        </p:txBody>
      </p:sp>
      <p:sp>
        <p:nvSpPr>
          <p:cNvPr id="4" name="Marcador de pie de página 3">
            <a:extLst>
              <a:ext uri="{FF2B5EF4-FFF2-40B4-BE49-F238E27FC236}">
                <a16:creationId xmlns:a16="http://schemas.microsoft.com/office/drawing/2014/main" id="{83711939-76C2-E384-BBDE-62730A0914CF}"/>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28045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1054241"/>
          </a:xfrm>
        </p:spPr>
        <p:txBody>
          <a:bodyPr>
            <a:noAutofit/>
          </a:bodyPr>
          <a:lstStyle/>
          <a:p>
            <a:r>
              <a:rPr lang="es-MX" sz="2800" b="1" dirty="0"/>
              <a:t>Resolución UIF 21/2011</a:t>
            </a:r>
            <a:br>
              <a:rPr lang="es-MX" sz="2800" b="1" dirty="0"/>
            </a:br>
            <a:r>
              <a:rPr lang="es-MX" sz="2800" b="1" dirty="0"/>
              <a:t>Supuestos de Procedimiento Reforzado de Identificación</a:t>
            </a:r>
            <a:endParaRPr lang="es-AR" sz="28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733266"/>
            <a:ext cx="10515600" cy="5008728"/>
          </a:xfrm>
        </p:spPr>
        <p:txBody>
          <a:bodyPr>
            <a:normAutofit/>
          </a:bodyPr>
          <a:lstStyle/>
          <a:p>
            <a:r>
              <a:rPr lang="es-MX" sz="2000" dirty="0"/>
              <a:t>Empresas pantalla o vehículo</a:t>
            </a:r>
          </a:p>
          <a:p>
            <a:r>
              <a:rPr lang="es-MX" sz="2000" dirty="0"/>
              <a:t>Beneficiario/s Final/es: persona/s humana/s que posea/n un mínimo del 10 (diez) % del capital o derecho de voto de una persona jurídica, patrimonio de afectación o cualquier otra entidad, o que por otros medios ejerzan el control final (Resolución UIF 112/2021)</a:t>
            </a:r>
          </a:p>
          <a:p>
            <a:r>
              <a:rPr lang="es-MX" sz="2000" dirty="0"/>
              <a:t>Fideicomisos</a:t>
            </a:r>
          </a:p>
          <a:p>
            <a:r>
              <a:rPr lang="es-MX" sz="2000" dirty="0"/>
              <a:t>Personas expuestas políticamente</a:t>
            </a:r>
          </a:p>
          <a:p>
            <a:r>
              <a:rPr lang="es-MX" sz="2000" dirty="0"/>
              <a:t>Operaciones realizadas con personas de o en países que no aplican o aplican insuficientemente las recomendaciones del GAFI (Grupo de Acción Financiera Internacional). Consultar https://www.argentina.gob.ar/uif/internacional/jurisdicciones</a:t>
            </a:r>
          </a:p>
          <a:p>
            <a:r>
              <a:rPr lang="es-MX" sz="2000" dirty="0"/>
              <a:t>Sujetos incluidos en el Registro Público de Personas y Entidades vinculadas a actos de Terrorismo y su Financiamiento (</a:t>
            </a:r>
            <a:r>
              <a:rPr lang="es-MX" sz="2000" dirty="0" err="1"/>
              <a:t>RePET</a:t>
            </a:r>
            <a:r>
              <a:rPr lang="es-MX" sz="2000" dirty="0"/>
              <a:t>): cuando la operación tentada o realizada involucre a dichos sujetos o activos que sean de su propiedad o control. Consultar en https://repet.jus.gob.ar/</a:t>
            </a:r>
          </a:p>
          <a:p>
            <a:r>
              <a:rPr lang="es-MX" sz="2000" dirty="0"/>
              <a:t>Cuando opera con otros Sujetos Obligados (artículo 20 Ley 25246)</a:t>
            </a:r>
          </a:p>
        </p:txBody>
      </p:sp>
      <p:sp>
        <p:nvSpPr>
          <p:cNvPr id="4" name="Marcador de pie de página 3">
            <a:extLst>
              <a:ext uri="{FF2B5EF4-FFF2-40B4-BE49-F238E27FC236}">
                <a16:creationId xmlns:a16="http://schemas.microsoft.com/office/drawing/2014/main" id="{F215CD34-6B5D-EACB-E8FF-C74DC5DD88F7}"/>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044544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740344"/>
          </a:xfrm>
        </p:spPr>
        <p:txBody>
          <a:bodyPr>
            <a:noAutofit/>
          </a:bodyPr>
          <a:lstStyle/>
          <a:p>
            <a:r>
              <a:rPr lang="es-MX" sz="3200" b="1" dirty="0"/>
              <a:t>Resolución UIF 21/2011 y sus modificatorias</a:t>
            </a:r>
            <a:br>
              <a:rPr lang="es-MX" sz="3200" b="1" dirty="0"/>
            </a:br>
            <a:r>
              <a:rPr lang="es-MX" sz="3200" b="1" dirty="0"/>
              <a:t>Identificación del cliente. Legajo </a:t>
            </a:r>
            <a:endParaRPr lang="es-AR" sz="32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378424"/>
            <a:ext cx="10515600" cy="5479575"/>
          </a:xfrm>
        </p:spPr>
        <p:txBody>
          <a:bodyPr>
            <a:noAutofit/>
          </a:bodyPr>
          <a:lstStyle/>
          <a:p>
            <a:pPr marL="0" indent="0">
              <a:buNone/>
            </a:pPr>
            <a:r>
              <a:rPr lang="es-MX" sz="1800" b="1" dirty="0"/>
              <a:t>PERSONAS HUMANAS </a:t>
            </a:r>
          </a:p>
          <a:p>
            <a:r>
              <a:rPr lang="es-MX" sz="1800" dirty="0"/>
              <a:t>Nombre y apellido completos</a:t>
            </a:r>
          </a:p>
          <a:p>
            <a:r>
              <a:rPr lang="es-MX" sz="1800" dirty="0"/>
              <a:t>Fecha y lugar de nacimiento</a:t>
            </a:r>
          </a:p>
          <a:p>
            <a:r>
              <a:rPr lang="es-MX" sz="1800" dirty="0"/>
              <a:t>Nacionalidad</a:t>
            </a:r>
          </a:p>
          <a:p>
            <a:r>
              <a:rPr lang="es-MX" sz="1800" dirty="0"/>
              <a:t>Sexo</a:t>
            </a:r>
          </a:p>
          <a:p>
            <a:r>
              <a:rPr lang="es-MX" sz="1800" dirty="0"/>
              <a:t>Estado civil</a:t>
            </a:r>
          </a:p>
          <a:p>
            <a:r>
              <a:rPr lang="es-MX" sz="1800" dirty="0"/>
              <a:t>Número y tipo de documento de identidad (DNI, LC, LE, Pasaporte)</a:t>
            </a:r>
          </a:p>
          <a:p>
            <a:r>
              <a:rPr lang="es-MX" sz="1800" dirty="0"/>
              <a:t>CUIT, CUIL o CDI</a:t>
            </a:r>
          </a:p>
          <a:p>
            <a:r>
              <a:rPr lang="es-MX" sz="1800" dirty="0"/>
              <a:t>Domicilio real </a:t>
            </a:r>
          </a:p>
          <a:p>
            <a:r>
              <a:rPr lang="es-MX" sz="1800" dirty="0"/>
              <a:t>Número de teléfono y dirección de correo electrónico</a:t>
            </a:r>
          </a:p>
          <a:p>
            <a:r>
              <a:rPr lang="es-MX" sz="1800" dirty="0"/>
              <a:t>Actividad, indicando si es PEP</a:t>
            </a:r>
          </a:p>
          <a:p>
            <a:r>
              <a:rPr lang="es-MX" sz="1800" dirty="0"/>
              <a:t>Documentación respaldatoria del origen lícito de los fondos cuando el monto supere 875 Salarios Mínimos Vitales y Móviles (SMVM). Aplicable a partir del 1/7/2023. Debe considerarse el SMVM al 30/6 y 31/12 anterior a la fecha de la operación. SMVM al 1/6 $ 87.987</a:t>
            </a:r>
            <a:endParaRPr lang="es-AR" sz="1800" dirty="0"/>
          </a:p>
        </p:txBody>
      </p:sp>
      <p:sp>
        <p:nvSpPr>
          <p:cNvPr id="4" name="Marcador de pie de página 3">
            <a:extLst>
              <a:ext uri="{FF2B5EF4-FFF2-40B4-BE49-F238E27FC236}">
                <a16:creationId xmlns:a16="http://schemas.microsoft.com/office/drawing/2014/main" id="{F9443063-0E28-CD39-015A-AB496604A0E8}"/>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794789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740344"/>
          </a:xfrm>
        </p:spPr>
        <p:txBody>
          <a:bodyPr>
            <a:noAutofit/>
          </a:bodyPr>
          <a:lstStyle/>
          <a:p>
            <a:r>
              <a:rPr lang="es-MX" sz="3200" b="1" dirty="0"/>
              <a:t>Resolución UIF 21/2011 y sus modificatorias</a:t>
            </a:r>
            <a:br>
              <a:rPr lang="es-MX" sz="3200" b="1" dirty="0"/>
            </a:br>
            <a:r>
              <a:rPr lang="es-MX" sz="3200" b="1" dirty="0"/>
              <a:t>Identificación del cliente. Legajo</a:t>
            </a:r>
            <a:endParaRPr lang="es-AR" sz="32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241946"/>
            <a:ext cx="10515600" cy="5486401"/>
          </a:xfrm>
        </p:spPr>
        <p:txBody>
          <a:bodyPr>
            <a:normAutofit fontScale="25000" lnSpcReduction="20000"/>
          </a:bodyPr>
          <a:lstStyle/>
          <a:p>
            <a:pPr marL="0" indent="0">
              <a:buNone/>
            </a:pPr>
            <a:r>
              <a:rPr lang="es-MX" sz="8000" b="1" dirty="0"/>
              <a:t>PERSONAS JURÍDICAS, UTE, ACE, OTROS ENTES SIN PERSONERÍA JURÍDICA</a:t>
            </a:r>
          </a:p>
          <a:p>
            <a:r>
              <a:rPr lang="es-MX" sz="7200" dirty="0"/>
              <a:t>Razón social</a:t>
            </a:r>
          </a:p>
          <a:p>
            <a:r>
              <a:rPr lang="es-MX" sz="7200" dirty="0"/>
              <a:t>Fecha del contrato o escritura de constitución</a:t>
            </a:r>
          </a:p>
          <a:p>
            <a:r>
              <a:rPr lang="es-MX" sz="7200" dirty="0"/>
              <a:t>Fecha y número de inscripción registral</a:t>
            </a:r>
          </a:p>
          <a:p>
            <a:r>
              <a:rPr lang="es-MX" sz="7200" dirty="0"/>
              <a:t>CUIT o CDI</a:t>
            </a:r>
          </a:p>
          <a:p>
            <a:r>
              <a:rPr lang="es-MX" sz="7200" dirty="0"/>
              <a:t>Copia certificada del acto constitutivo actualizado</a:t>
            </a:r>
          </a:p>
          <a:p>
            <a:r>
              <a:rPr lang="es-MX" sz="7200" dirty="0"/>
              <a:t>Beneficiario final: declaración jurada con detalle de nombre/s y apellido/s, DNI, domicilio real, nacionalidad, profesión, estado civil, porcentaje de participación y/o titularidad y/o control, y CUIT/CUIL/CDI. Todo cambio deberá ser informado dentro de los 30 días corridos</a:t>
            </a:r>
          </a:p>
          <a:p>
            <a:r>
              <a:rPr lang="es-MX" sz="7200" dirty="0"/>
              <a:t>Domicilio legal</a:t>
            </a:r>
          </a:p>
          <a:p>
            <a:r>
              <a:rPr lang="es-MX" sz="7200" dirty="0"/>
              <a:t>Teléfono de la sede social, dirección de correo electrónico y actividad principal</a:t>
            </a:r>
          </a:p>
          <a:p>
            <a:r>
              <a:rPr lang="es-MX" sz="7200" dirty="0"/>
              <a:t>Acta certificada de última designación autoridades o Poder</a:t>
            </a:r>
          </a:p>
          <a:p>
            <a:r>
              <a:rPr lang="es-MX" sz="7200" dirty="0"/>
              <a:t>Datos identificatorios representantes legales y apoderados según </a:t>
            </a:r>
            <a:r>
              <a:rPr lang="es-MX" sz="7200" dirty="0" err="1"/>
              <a:t>slide</a:t>
            </a:r>
            <a:r>
              <a:rPr lang="es-MX" sz="7200" dirty="0"/>
              <a:t> anterior</a:t>
            </a:r>
          </a:p>
          <a:p>
            <a:r>
              <a:rPr lang="es-MX" sz="7200" dirty="0"/>
              <a:t>Copia del último balance auditado y legalizado por Consejo Profesional de Ciencias Económicas</a:t>
            </a:r>
          </a:p>
          <a:p>
            <a:r>
              <a:rPr lang="es-MX" sz="7200" dirty="0"/>
              <a:t>Documentación respaldatoria del origen lícito de los fondos cuando el monto supere 875 Salarios Mínimos Vitales y Móviles (SMVM). Aplicable a partir del 1/7/2023. Debe considerarse el SMVM al 30/6 y 31/12 anterior a la fecha de la operación</a:t>
            </a:r>
          </a:p>
          <a:p>
            <a:endParaRPr lang="es-MX" sz="9600" dirty="0"/>
          </a:p>
          <a:p>
            <a:endParaRPr lang="es-AR" sz="2400" dirty="0"/>
          </a:p>
        </p:txBody>
      </p:sp>
      <p:sp>
        <p:nvSpPr>
          <p:cNvPr id="4" name="Marcador de pie de página 3">
            <a:extLst>
              <a:ext uri="{FF2B5EF4-FFF2-40B4-BE49-F238E27FC236}">
                <a16:creationId xmlns:a16="http://schemas.microsoft.com/office/drawing/2014/main" id="{5A7C7153-1FA4-6AE0-2555-F5AB967B0886}"/>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94788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740344"/>
          </a:xfrm>
        </p:spPr>
        <p:txBody>
          <a:bodyPr>
            <a:noAutofit/>
          </a:bodyPr>
          <a:lstStyle/>
          <a:p>
            <a:r>
              <a:rPr lang="es-MX" sz="3200" b="1" dirty="0"/>
              <a:t>Resolución UIF 21/2011 y sus modificatorias</a:t>
            </a:r>
            <a:br>
              <a:rPr lang="es-MX" sz="3200" b="1" dirty="0"/>
            </a:br>
            <a:r>
              <a:rPr lang="es-MX" sz="3200" b="1" dirty="0"/>
              <a:t>Identificación del cliente. Legajo</a:t>
            </a:r>
            <a:endParaRPr lang="es-AR" sz="32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378425"/>
            <a:ext cx="10515600" cy="5349922"/>
          </a:xfrm>
        </p:spPr>
        <p:txBody>
          <a:bodyPr>
            <a:normAutofit/>
          </a:bodyPr>
          <a:lstStyle/>
          <a:p>
            <a:pPr marL="0" indent="0">
              <a:buNone/>
            </a:pPr>
            <a:r>
              <a:rPr lang="es-MX" sz="2400" b="1" dirty="0"/>
              <a:t>ORGANISMOS PÚBLICOS</a:t>
            </a:r>
          </a:p>
          <a:p>
            <a:r>
              <a:rPr lang="es-MX" sz="2400" dirty="0"/>
              <a:t>Copia certificada acto administrativo designación funcionario</a:t>
            </a:r>
          </a:p>
          <a:p>
            <a:r>
              <a:rPr lang="es-MX" sz="2400" dirty="0"/>
              <a:t>Número y tipo documento identidad funcionario (DNI, LC, LE)</a:t>
            </a:r>
          </a:p>
          <a:p>
            <a:r>
              <a:rPr lang="es-MX" sz="2400" dirty="0"/>
              <a:t>Domicilio real</a:t>
            </a:r>
          </a:p>
          <a:p>
            <a:r>
              <a:rPr lang="es-MX" sz="2400" dirty="0"/>
              <a:t>CUIT, domicilio legal y teléfono de la dependencia en la que ejerce funciones</a:t>
            </a:r>
          </a:p>
          <a:p>
            <a:pPr marL="0" indent="0">
              <a:buNone/>
            </a:pPr>
            <a:endParaRPr lang="es-MX" sz="2400" b="1" dirty="0"/>
          </a:p>
          <a:p>
            <a:pPr marL="0" indent="0">
              <a:buNone/>
            </a:pPr>
            <a:r>
              <a:rPr lang="es-MX" sz="2400" b="1" dirty="0"/>
              <a:t>REPRESENTANTES (apoderado, tutor, curador, representante legal)</a:t>
            </a:r>
          </a:p>
          <a:p>
            <a:r>
              <a:rPr lang="es-MX" sz="2400" dirty="0"/>
              <a:t>Misma información y documentación solicitada a las personas humanas</a:t>
            </a:r>
          </a:p>
          <a:p>
            <a:r>
              <a:rPr lang="es-MX" sz="2400" dirty="0"/>
              <a:t>Documentación que acredite personería</a:t>
            </a:r>
          </a:p>
          <a:p>
            <a:pPr marL="0" indent="0">
              <a:buNone/>
            </a:pPr>
            <a:endParaRPr lang="es-MX" sz="2400" b="1" dirty="0"/>
          </a:p>
          <a:p>
            <a:endParaRPr lang="es-AR" sz="2400" dirty="0"/>
          </a:p>
        </p:txBody>
      </p:sp>
      <p:sp>
        <p:nvSpPr>
          <p:cNvPr id="4" name="Marcador de pie de página 3">
            <a:extLst>
              <a:ext uri="{FF2B5EF4-FFF2-40B4-BE49-F238E27FC236}">
                <a16:creationId xmlns:a16="http://schemas.microsoft.com/office/drawing/2014/main" id="{EB3DAE89-CCBE-B2B4-CD9B-FFC079968E79}"/>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888033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740344"/>
          </a:xfrm>
        </p:spPr>
        <p:txBody>
          <a:bodyPr>
            <a:noAutofit/>
          </a:bodyPr>
          <a:lstStyle/>
          <a:p>
            <a:r>
              <a:rPr lang="es-MX" sz="3200" b="1" dirty="0"/>
              <a:t>Resolución UIF 21/2011 y sus modificatorias</a:t>
            </a:r>
            <a:br>
              <a:rPr lang="es-MX" sz="3200" b="1" dirty="0"/>
            </a:br>
            <a:r>
              <a:rPr lang="es-MX" sz="3200" b="1" dirty="0"/>
              <a:t>Documentación respaldatoria del origen de los fondos</a:t>
            </a:r>
            <a:endParaRPr lang="es-AR" sz="32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392072"/>
            <a:ext cx="10515600" cy="5349922"/>
          </a:xfrm>
        </p:spPr>
        <p:txBody>
          <a:bodyPr>
            <a:normAutofit fontScale="85000" lnSpcReduction="20000"/>
          </a:bodyPr>
          <a:lstStyle/>
          <a:p>
            <a:pPr marL="0" indent="0" algn="just">
              <a:buNone/>
            </a:pPr>
            <a:r>
              <a:rPr lang="es-MX" sz="2200" dirty="0"/>
              <a:t>Requisito obligatorio en operaciones con monto superior a 875 SMVM al 30/6 </a:t>
            </a:r>
            <a:r>
              <a:rPr lang="es-MX" sz="2200" dirty="0" err="1"/>
              <a:t>ó</a:t>
            </a:r>
            <a:r>
              <a:rPr lang="es-MX" sz="2200" dirty="0"/>
              <a:t> 31/12 anterior</a:t>
            </a:r>
          </a:p>
          <a:p>
            <a:pPr marL="0" indent="0" algn="just">
              <a:buNone/>
            </a:pPr>
            <a:r>
              <a:rPr lang="es-MX" sz="2200" dirty="0"/>
              <a:t>Según valor SMVM al 1/6/2023 el monto ascenderá a $ 76.988.625 por el segundo semestre 2023</a:t>
            </a:r>
          </a:p>
          <a:p>
            <a:pPr marL="0" indent="0" algn="just">
              <a:buNone/>
            </a:pPr>
            <a:r>
              <a:rPr lang="es-MX" sz="2200" dirty="0"/>
              <a:t>Aplicable cuando a juicio del Escribano se realicen operaciones vinculadas que en conjunto superen 875 SMVM</a:t>
            </a:r>
          </a:p>
          <a:p>
            <a:pPr marL="0" indent="0" algn="just">
              <a:buNone/>
            </a:pPr>
            <a:r>
              <a:rPr lang="es-MX" sz="2200" dirty="0"/>
              <a:t>Aplicable cualquiera sea la forma o medio de pago</a:t>
            </a:r>
          </a:p>
          <a:p>
            <a:pPr marL="0" indent="0" algn="just">
              <a:buNone/>
            </a:pPr>
            <a:r>
              <a:rPr lang="es-MX" sz="2200" dirty="0"/>
              <a:t>Debe considerarse el total del monto </a:t>
            </a:r>
          </a:p>
          <a:p>
            <a:pPr marL="0" indent="0" algn="just">
              <a:buNone/>
            </a:pPr>
            <a:r>
              <a:rPr lang="es-MX" sz="2200" dirty="0"/>
              <a:t>Se solicita respecto de lo que se ha pagado o paga delante del Escribano, una misma operación puede conformarse de distintos momentos de justificación documentada del origen lícito de fondos</a:t>
            </a:r>
          </a:p>
          <a:p>
            <a:pPr marL="0" indent="0">
              <a:buNone/>
            </a:pPr>
            <a:r>
              <a:rPr lang="es-MX" sz="2400" b="1" u="sng" dirty="0"/>
              <a:t>Aplicable también en caso de indicio de operación sospechosa, que coadyuvará a desbaratar o confirmar el indicio</a:t>
            </a:r>
          </a:p>
          <a:p>
            <a:pPr marL="0" indent="0">
              <a:buNone/>
            </a:pPr>
            <a:r>
              <a:rPr lang="es-MX" sz="2400" dirty="0"/>
              <a:t>Puede consistir en: </a:t>
            </a:r>
          </a:p>
          <a:p>
            <a:r>
              <a:rPr lang="es-MX" sz="2400" dirty="0"/>
              <a:t>copia autenticada de escritura que justifique los fondos</a:t>
            </a:r>
          </a:p>
          <a:p>
            <a:r>
              <a:rPr lang="es-MX" sz="2400" dirty="0"/>
              <a:t>certificación contable intervenida por el Consejo Profesional pertinente</a:t>
            </a:r>
          </a:p>
          <a:p>
            <a:r>
              <a:rPr lang="es-MX" sz="2400" dirty="0"/>
              <a:t>constancias bancarias de la existencia de los fondos</a:t>
            </a:r>
          </a:p>
          <a:p>
            <a:r>
              <a:rPr lang="es-MX" sz="2400" dirty="0"/>
              <a:t>documentación que acredite venta de bienes muebles, inmuebles, valores o semovientes</a:t>
            </a:r>
          </a:p>
          <a:p>
            <a:r>
              <a:rPr lang="es-MX" sz="2400" dirty="0"/>
              <a:t>cualquier otra documentación de respaldo</a:t>
            </a:r>
            <a:endParaRPr lang="es-AR" sz="2400" dirty="0"/>
          </a:p>
        </p:txBody>
      </p:sp>
      <p:sp>
        <p:nvSpPr>
          <p:cNvPr id="4" name="Marcador de pie de página 3">
            <a:extLst>
              <a:ext uri="{FF2B5EF4-FFF2-40B4-BE49-F238E27FC236}">
                <a16:creationId xmlns:a16="http://schemas.microsoft.com/office/drawing/2014/main" id="{19E6D0ED-BAC0-B385-AB37-14CDC4B1CA00}"/>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853418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116006"/>
            <a:ext cx="10515600" cy="975815"/>
          </a:xfrm>
        </p:spPr>
        <p:txBody>
          <a:bodyPr>
            <a:noAutofit/>
          </a:bodyPr>
          <a:lstStyle/>
          <a:p>
            <a:r>
              <a:rPr lang="es-MX" sz="2400" b="1" dirty="0"/>
              <a:t>Resolución UIF 21/2011 y sus modificatorias</a:t>
            </a:r>
            <a:br>
              <a:rPr lang="es-MX" sz="2400" b="1" dirty="0"/>
            </a:br>
            <a:r>
              <a:rPr lang="es-MX" sz="2400" b="1" dirty="0"/>
              <a:t>Indicios de operación sospechosa</a:t>
            </a:r>
            <a:br>
              <a:rPr lang="es-MX" sz="2400" b="1" dirty="0"/>
            </a:br>
            <a:endParaRPr lang="es-AR" sz="24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832513"/>
            <a:ext cx="10515600" cy="5909481"/>
          </a:xfrm>
        </p:spPr>
        <p:txBody>
          <a:bodyPr>
            <a:noAutofit/>
          </a:bodyPr>
          <a:lstStyle/>
          <a:p>
            <a:pPr algn="just"/>
            <a:r>
              <a:rPr lang="es-MX" sz="2000" dirty="0"/>
              <a:t>Montos, tipos, frecuencia y naturaleza de las operaciones cuando no guarden relación con los antecedentes y la actividad económica del cliente</a:t>
            </a:r>
          </a:p>
          <a:p>
            <a:pPr algn="just"/>
            <a:r>
              <a:rPr lang="es-MX" sz="2000" dirty="0"/>
              <a:t>Montos inusualmente elevados, complejidad y modalidades no habituales </a:t>
            </a:r>
          </a:p>
          <a:p>
            <a:pPr algn="just"/>
            <a:r>
              <a:rPr lang="es-MX" sz="2000" dirty="0"/>
              <a:t>Operaciones de similar naturaleza, monto, modalidad o simultaneidad que hacen presumir el fraccionamiento de la verdadera operación a efectos de eludir controles</a:t>
            </a:r>
          </a:p>
          <a:p>
            <a:pPr algn="just"/>
            <a:r>
              <a:rPr lang="es-MX" sz="2000" dirty="0"/>
              <a:t>Negativa del cliente a cumplimentar normativa vigente o a proporcionar datos o documentación solicitados por el Escribano o cuando la información sea falsa o la documentación adulterada</a:t>
            </a:r>
          </a:p>
          <a:p>
            <a:pPr algn="just"/>
            <a:r>
              <a:rPr lang="es-MX" sz="2000" dirty="0"/>
              <a:t>Operaciones que involucren países o jurisdicciones considerados no cooperantes a nivel fiscal (consultar en https://www.afip.gob.ar/jurisdiccionesCooperantes/) o declarados como no cooperativos por el GAFI</a:t>
            </a:r>
          </a:p>
          <a:p>
            <a:pPr algn="just"/>
            <a:r>
              <a:rPr lang="es-MX" sz="2000" dirty="0"/>
              <a:t>Mismo domicilio de distintas personas jurídicas o cuando las mismas personas físicas sean apoderadas de diferentes personas jurídicas y no exista causa económica o legal, sobre todo cuando estén en países no cooperantes a nivel fiscal o su actividad principal sea "off shore".</a:t>
            </a:r>
          </a:p>
          <a:p>
            <a:pPr algn="just"/>
            <a:r>
              <a:rPr lang="es-MX" sz="2000" dirty="0"/>
              <a:t>Cualquier operación realizada en efectivo, sea que el monto se entregue en el acto o haya sido entregado con anterioridad, cuando supere 80 SMVM. </a:t>
            </a:r>
            <a:r>
              <a:rPr lang="es-MX" sz="2000" u="sng" dirty="0"/>
              <a:t>Según valor SMVM al 1/6/2023 el monto ascenderá a $ 7.038.960 por el segundo semestre 2023</a:t>
            </a:r>
          </a:p>
          <a:p>
            <a:pPr algn="just"/>
            <a:endParaRPr lang="es-MX" sz="2000" dirty="0"/>
          </a:p>
          <a:p>
            <a:pPr algn="just"/>
            <a:endParaRPr lang="es-MX" sz="2000" dirty="0"/>
          </a:p>
          <a:p>
            <a:pPr algn="just"/>
            <a:endParaRPr lang="es-MX" sz="2000" dirty="0"/>
          </a:p>
          <a:p>
            <a:pPr marL="0" indent="0" algn="just">
              <a:buNone/>
            </a:pPr>
            <a:endParaRPr lang="es-MX" sz="1200" dirty="0"/>
          </a:p>
        </p:txBody>
      </p:sp>
      <p:sp>
        <p:nvSpPr>
          <p:cNvPr id="4" name="Marcador de pie de página 3">
            <a:extLst>
              <a:ext uri="{FF2B5EF4-FFF2-40B4-BE49-F238E27FC236}">
                <a16:creationId xmlns:a16="http://schemas.microsoft.com/office/drawing/2014/main" id="{81E4C4C3-AD39-3FA8-0E06-D3C32C4CA8E8}"/>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737085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5"/>
            <a:ext cx="10515600" cy="1013299"/>
          </a:xfrm>
        </p:spPr>
        <p:txBody>
          <a:bodyPr>
            <a:noAutofit/>
          </a:bodyPr>
          <a:lstStyle/>
          <a:p>
            <a:r>
              <a:rPr lang="es-MX" sz="2400" b="1" dirty="0"/>
              <a:t>Resolución UIF 21/2011 y sus modificatorias</a:t>
            </a:r>
            <a:br>
              <a:rPr lang="es-MX" sz="2400" b="1" dirty="0"/>
            </a:br>
            <a:r>
              <a:rPr lang="es-MX" sz="2400" b="1" dirty="0"/>
              <a:t>Indicios de operación sospechosa</a:t>
            </a:r>
            <a:br>
              <a:rPr lang="es-MX" sz="2400" b="1" dirty="0"/>
            </a:br>
            <a:endParaRPr lang="es-AR" sz="24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214651"/>
            <a:ext cx="10515600" cy="5527343"/>
          </a:xfrm>
        </p:spPr>
        <p:txBody>
          <a:bodyPr>
            <a:noAutofit/>
          </a:bodyPr>
          <a:lstStyle/>
          <a:p>
            <a:pPr algn="just"/>
            <a:r>
              <a:rPr lang="es-MX" sz="2000" dirty="0"/>
              <a:t>Cualquier operación que involucre a personas físicas o jurídicas domiciliadas o constituidas en países o territorios calificados como de baja o nula tributación (https://www.afip.gob.ar/fiscalidad-internacional/jurisdicciones-no-cooperantes/jurisdicciones-baja-nula-tributacion/que-son.asp)</a:t>
            </a:r>
          </a:p>
          <a:p>
            <a:pPr algn="just"/>
            <a:r>
              <a:rPr lang="es-MX" sz="2000" dirty="0"/>
              <a:t>Operaciones de compraventa sucesivas sobre un mismo inmueble en un plazo de 1 año cuando la diferencia entre el precio de la primera operación y de la última sea igual o superior al 30%</a:t>
            </a:r>
          </a:p>
          <a:p>
            <a:pPr algn="just"/>
            <a:r>
              <a:rPr lang="es-MX" sz="2000" dirty="0"/>
              <a:t>Tentativa de operaciones que involucren a personas físicas o jurídicas cuyos datos de identificación (DNI, CUIL, CUIT) no hayan podido ser validados o no se correspondan con dichas personas físicas o jurídicas</a:t>
            </a:r>
          </a:p>
          <a:p>
            <a:pPr algn="just"/>
            <a:r>
              <a:rPr lang="es-MX" sz="2000" dirty="0"/>
              <a:t>Aportes de capital a personas jurídicas que involucren a personas físicas o jurídicas domiciliadas o constituidas en países o territorios calificados como de baja o nula tributación</a:t>
            </a:r>
          </a:p>
          <a:p>
            <a:pPr algn="just"/>
            <a:r>
              <a:rPr lang="es-MX" sz="2000" dirty="0"/>
              <a:t>Operaciones respecto a inmuebles en Zona de Frontera para el Desarrollo y Zona de Seguridad de Fronteras (Decreto 253/2018)</a:t>
            </a:r>
          </a:p>
          <a:p>
            <a:pPr algn="just"/>
            <a:r>
              <a:rPr lang="es-MX" sz="2000" dirty="0"/>
              <a:t>Venta de participaciones societarias dentro de los 10 días hábiles de requerida la inscripción de la Sociedad o antes de dicha inscripción</a:t>
            </a:r>
          </a:p>
          <a:p>
            <a:pPr algn="just"/>
            <a:r>
              <a:rPr lang="es-MX" sz="2000" dirty="0"/>
              <a:t>Constitución múltiple de sociedades con mínimo de socios, mínimo de capital o mismo domicilio.</a:t>
            </a:r>
          </a:p>
          <a:p>
            <a:pPr marL="0" indent="0" algn="just">
              <a:buNone/>
            </a:pPr>
            <a:endParaRPr lang="es-AR" sz="1200" dirty="0"/>
          </a:p>
        </p:txBody>
      </p:sp>
      <p:sp>
        <p:nvSpPr>
          <p:cNvPr id="4" name="Marcador de pie de página 3">
            <a:extLst>
              <a:ext uri="{FF2B5EF4-FFF2-40B4-BE49-F238E27FC236}">
                <a16:creationId xmlns:a16="http://schemas.microsoft.com/office/drawing/2014/main" id="{2CBAC13E-639E-8811-2F22-E46171053D75}"/>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328732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740344"/>
          </a:xfrm>
        </p:spPr>
        <p:txBody>
          <a:bodyPr>
            <a:noAutofit/>
          </a:bodyPr>
          <a:lstStyle/>
          <a:p>
            <a:r>
              <a:rPr lang="es-MX" sz="3200" b="1" dirty="0"/>
              <a:t>Resolución UIF 35/2023</a:t>
            </a:r>
            <a:br>
              <a:rPr lang="es-MX" sz="3200" b="1" dirty="0"/>
            </a:br>
            <a:r>
              <a:rPr lang="es-MX" sz="3200" b="1" dirty="0"/>
              <a:t>Personas Expuestas Políticamente. Obligaciones</a:t>
            </a:r>
            <a:endParaRPr lang="es-AR" sz="32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392072"/>
            <a:ext cx="10515600" cy="5349922"/>
          </a:xfrm>
        </p:spPr>
        <p:txBody>
          <a:bodyPr>
            <a:normAutofit/>
          </a:bodyPr>
          <a:lstStyle/>
          <a:p>
            <a:endParaRPr lang="es-MX" sz="2000" dirty="0"/>
          </a:p>
          <a:p>
            <a:r>
              <a:rPr lang="es-MX" sz="2000" dirty="0"/>
              <a:t>El escribano debe exigir la declaración jurada PEP a las personas humanas que actúen en nombre propio, en representación o revistan como beneficiario final</a:t>
            </a:r>
          </a:p>
          <a:p>
            <a:r>
              <a:rPr lang="es-MX" sz="2000" dirty="0"/>
              <a:t>El Escribano debe exhibir al cliente el contenido de la Resolución que prevé el listado PEP para que declare que no lo es o se encuadre en el artículo e inciso pertinente</a:t>
            </a:r>
          </a:p>
          <a:p>
            <a:r>
              <a:rPr lang="es-MX" sz="2000" dirty="0"/>
              <a:t>La  declaración jurada PEP puede ser presencial o por medio electrónico/digital</a:t>
            </a:r>
          </a:p>
          <a:p>
            <a:r>
              <a:rPr lang="es-MX" sz="2000" dirty="0"/>
              <a:t>El Escribano debe adoptar las medidas razonables para poder establecer el origen de los fondos y del patrimonio de la PEP</a:t>
            </a:r>
          </a:p>
          <a:p>
            <a:r>
              <a:rPr lang="es-MX" sz="2000" dirty="0"/>
              <a:t>Las PEP mantienen tal condición por 2 años posteriores al cese del cargo o función y con posterioridad dependiendo de la relevancia de la función desempeñada, la potestad de disposición y/o administración de fondos y la antigüedad en la función pública ejercida, entre otros factores de relevancia para el análisis del nivel de riesgo.</a:t>
            </a:r>
          </a:p>
          <a:p>
            <a:r>
              <a:rPr lang="es-MX" sz="2000" dirty="0"/>
              <a:t>Las PEP por parentesco o cercanía mantienen la condición por el mismo tiempo que las PEP con las que tienen el vínculo</a:t>
            </a:r>
          </a:p>
          <a:p>
            <a:endParaRPr lang="es-MX" sz="2400" dirty="0"/>
          </a:p>
          <a:p>
            <a:pPr marL="0" indent="0">
              <a:buNone/>
            </a:pPr>
            <a:endParaRPr lang="es-AR" sz="2400" dirty="0"/>
          </a:p>
        </p:txBody>
      </p:sp>
      <p:sp>
        <p:nvSpPr>
          <p:cNvPr id="4" name="Marcador de pie de página 3">
            <a:extLst>
              <a:ext uri="{FF2B5EF4-FFF2-40B4-BE49-F238E27FC236}">
                <a16:creationId xmlns:a16="http://schemas.microsoft.com/office/drawing/2014/main" id="{4744A53D-6481-4007-6078-71B5DFAFDD8B}"/>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3734754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740344"/>
          </a:xfrm>
        </p:spPr>
        <p:txBody>
          <a:bodyPr>
            <a:noAutofit/>
          </a:bodyPr>
          <a:lstStyle/>
          <a:p>
            <a:r>
              <a:rPr lang="es-MX" sz="3200" b="1" dirty="0"/>
              <a:t>Resolución UIF 35/2023</a:t>
            </a:r>
            <a:br>
              <a:rPr lang="es-MX" sz="3200" b="1" dirty="0"/>
            </a:br>
            <a:r>
              <a:rPr lang="es-MX" sz="3200" b="1" dirty="0"/>
              <a:t>Personas Expuestas Políticamente. Listado</a:t>
            </a:r>
            <a:endParaRPr lang="es-AR" sz="32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392072"/>
            <a:ext cx="10515600" cy="5349922"/>
          </a:xfrm>
        </p:spPr>
        <p:txBody>
          <a:bodyPr>
            <a:normAutofit fontScale="70000" lnSpcReduction="20000"/>
          </a:bodyPr>
          <a:lstStyle/>
          <a:p>
            <a:pPr marL="0" indent="0">
              <a:buNone/>
            </a:pPr>
            <a:r>
              <a:rPr lang="es-MX" sz="2400" b="1" dirty="0"/>
              <a:t>PERSONAS EXPUESTAS POLÍTICAMENTE EXTRANJERAS:</a:t>
            </a:r>
          </a:p>
          <a:p>
            <a:r>
              <a:rPr lang="es-MX" sz="2400" dirty="0"/>
              <a:t>Jefe de Estado, Jefe de Gobierno, Gobernador, Intendente, Ministro, Secretario, Subsecretario de Estado u otro cargo gubernamental equivalente</a:t>
            </a:r>
          </a:p>
          <a:p>
            <a:r>
              <a:rPr lang="es-MX" sz="2400" dirty="0"/>
              <a:t>Miembro del Parlamento, Poder Legislativo o de otro órgano de naturaleza equivalente</a:t>
            </a:r>
          </a:p>
          <a:p>
            <a:r>
              <a:rPr lang="es-MX" sz="2400" dirty="0"/>
              <a:t>Juez o Magistrado de Tribunales Superiores u otra alta instancia judicial o administrativa, en el ámbito del Poder Judicial</a:t>
            </a:r>
          </a:p>
          <a:p>
            <a:r>
              <a:rPr lang="es-MX" sz="2400" dirty="0"/>
              <a:t>Embajador o cónsul de un país u organismo internacional</a:t>
            </a:r>
          </a:p>
          <a:p>
            <a:r>
              <a:rPr lang="es-MX" sz="2400" dirty="0"/>
              <a:t>Autoridad, apoderado, integrante del órgano de administración o control dentro de un partido político extranjero</a:t>
            </a:r>
          </a:p>
          <a:p>
            <a:r>
              <a:rPr lang="es-MX" sz="2400" dirty="0"/>
              <a:t>Oficial de alto rango de las Fuerzas Armadas (a partir de coronel o grado equivalente en la fuerza y/o país de que se trate) o de las fuerzas de seguridad pública (a partir de comisario o rango equivalente según la fuerza y/o país de que se trate)</a:t>
            </a:r>
          </a:p>
          <a:p>
            <a:r>
              <a:rPr lang="es-MX" sz="2400" dirty="0"/>
              <a:t>Miembro de los órganos de dirección y control de empresas de propiedad estatal</a:t>
            </a:r>
          </a:p>
          <a:p>
            <a:r>
              <a:rPr lang="es-MX" sz="2400" dirty="0"/>
              <a:t>Miembro de los órganos de dirección o control de empresas de propiedad privada o mixta cuando el Estado posea una participación igual o superior al 20% del capital o del derecho a voto, o que ejerza de forma directa o indirecta el control de dicha entidad</a:t>
            </a:r>
          </a:p>
          <a:p>
            <a:r>
              <a:rPr lang="es-MX" sz="2400" dirty="0"/>
              <a:t>Presidente, vicepresidente, director, gobernador, consejero, síndico o autoridad equivalente de bancos centrales y otros organismos de regulación y/o supervisión del sector financiero</a:t>
            </a:r>
          </a:p>
          <a:p>
            <a:r>
              <a:rPr lang="es-MX" sz="2400" dirty="0"/>
              <a:t>Representantes consulares, miembros de la alta gerencia, como son los directores y miembros de la junta, o cargos equivalentes, apoderados y representantes legales de una organización internacional, con facultades de decisión, administración o disposición.</a:t>
            </a:r>
            <a:endParaRPr lang="es-AR" sz="2400" dirty="0"/>
          </a:p>
        </p:txBody>
      </p:sp>
      <p:sp>
        <p:nvSpPr>
          <p:cNvPr id="4" name="Marcador de pie de página 3">
            <a:extLst>
              <a:ext uri="{FF2B5EF4-FFF2-40B4-BE49-F238E27FC236}">
                <a16:creationId xmlns:a16="http://schemas.microsoft.com/office/drawing/2014/main" id="{E5F7BD95-579B-5B17-0840-DF0BCB170ED2}"/>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73684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494683"/>
          </a:xfrm>
        </p:spPr>
        <p:txBody>
          <a:bodyPr>
            <a:noAutofit/>
          </a:bodyPr>
          <a:lstStyle/>
          <a:p>
            <a:r>
              <a:rPr lang="es-MX" sz="2400" b="1" dirty="0"/>
              <a:t>Resolución UIF 35/2023</a:t>
            </a:r>
            <a:br>
              <a:rPr lang="es-MX" sz="2400" b="1" dirty="0"/>
            </a:br>
            <a:r>
              <a:rPr lang="es-MX" sz="2400" b="1" dirty="0"/>
              <a:t>Personas Expuestas Políticamente. Listado</a:t>
            </a:r>
            <a:endParaRPr lang="es-AR" sz="24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009934"/>
            <a:ext cx="10515600" cy="5732060"/>
          </a:xfrm>
        </p:spPr>
        <p:txBody>
          <a:bodyPr>
            <a:normAutofit fontScale="47500" lnSpcReduction="20000"/>
          </a:bodyPr>
          <a:lstStyle/>
          <a:p>
            <a:pPr marL="0" indent="0">
              <a:buNone/>
            </a:pPr>
            <a:r>
              <a:rPr lang="es-MX" sz="3800" b="1" dirty="0"/>
              <a:t>PERSONAS EXPUESTAS POLÍTICAMENTE NACIONALES:</a:t>
            </a:r>
          </a:p>
          <a:p>
            <a:pPr algn="just"/>
            <a:r>
              <a:rPr lang="es-MX" sz="3800" dirty="0"/>
              <a:t>Presidente o Vicepresidente de la Nación, Gobernador, Vicegobernador, Intendente, </a:t>
            </a:r>
            <a:r>
              <a:rPr lang="es-MX" sz="3800" dirty="0" err="1"/>
              <a:t>Vice-intendente</a:t>
            </a:r>
            <a:r>
              <a:rPr lang="es-MX" sz="3800" dirty="0"/>
              <a:t>, Jefe de Gobierno o Vicejefe de Gobierno</a:t>
            </a:r>
          </a:p>
          <a:p>
            <a:pPr algn="just"/>
            <a:r>
              <a:rPr lang="es-MX" sz="3800" dirty="0"/>
              <a:t>Legislador nacional, provincial, municipal o de la Ciudad Autónoma de Buenos Aires</a:t>
            </a:r>
          </a:p>
          <a:p>
            <a:pPr algn="just"/>
            <a:r>
              <a:rPr lang="es-MX" sz="3800" dirty="0"/>
              <a:t>Jefe de Gabinete de Ministros, Ministro, Secretario o Subsecretario del Poder Ejecutivo de la Nación, su equivalente en las provincias o en la Ciudad Autónoma de Buenos Aires</a:t>
            </a:r>
          </a:p>
          <a:p>
            <a:pPr algn="just"/>
            <a:r>
              <a:rPr lang="es-MX" sz="3800" dirty="0"/>
              <a:t>Personal del Poder Judicial de la Nación o del Ministerio Público de la Nación, con categoría no inferior a Secretario, su equivalente en las provincias o en la Ciudad Autónoma de Buenos Aires</a:t>
            </a:r>
          </a:p>
          <a:p>
            <a:pPr algn="just"/>
            <a:r>
              <a:rPr lang="es-MX" sz="3800" dirty="0"/>
              <a:t>Defensor del Pueblo de la Nación, su equivalente en las provincias o en la Ciudad Autónoma de Buenos Aires y los adjuntos del Defensor del Pueblo</a:t>
            </a:r>
          </a:p>
          <a:p>
            <a:pPr algn="just"/>
            <a:r>
              <a:rPr lang="es-MX" sz="3800" dirty="0"/>
              <a:t>Interventor federal, o colaboradores del mismo con categoría no inferior a Director o su equivalente</a:t>
            </a:r>
          </a:p>
          <a:p>
            <a:pPr algn="just"/>
            <a:r>
              <a:rPr lang="es-MX" sz="3800" dirty="0"/>
              <a:t>Personal del Poder Legislativo de la Nación, con categoría no inferior a la de Director, su equivalente en las provincias o en la Ciudad Autónoma de Buenos Aires</a:t>
            </a:r>
          </a:p>
          <a:p>
            <a:pPr algn="just"/>
            <a:r>
              <a:rPr lang="es-MX" sz="3800" dirty="0"/>
              <a:t>Síndico General de la Nación o Síndico General Adjunto de la Sindicatura General de la Nación; Presidente o Auditor General de la Auditoría General de la Nación; autoridad superior de un ente regulador o de los demás órganos que integran los sistemas de control del sector público nacional; miembros de organismos jurisdiccionales administrativos o personal de dichos organismos, con categoría no inferior a la de Director o su equivalente</a:t>
            </a:r>
          </a:p>
          <a:p>
            <a:pPr algn="just"/>
            <a:r>
              <a:rPr lang="es-MX" sz="3800" dirty="0"/>
              <a:t>Miembro del Consejo de la Magistratura de la Nación o del Jurado de Enjuiciamiento, su equivalente en las provincias o en la Ciudad Autónoma de Buenos Aires.</a:t>
            </a:r>
          </a:p>
          <a:p>
            <a:pPr algn="just"/>
            <a:endParaRPr lang="es-MX" sz="4200" dirty="0"/>
          </a:p>
          <a:p>
            <a:pPr algn="just"/>
            <a:endParaRPr lang="es-MX" sz="4200" dirty="0"/>
          </a:p>
          <a:p>
            <a:pPr marL="0" indent="0">
              <a:buNone/>
            </a:pPr>
            <a:endParaRPr lang="es-MX" sz="2400" b="1" dirty="0"/>
          </a:p>
        </p:txBody>
      </p:sp>
      <p:sp>
        <p:nvSpPr>
          <p:cNvPr id="4" name="Marcador de pie de página 3">
            <a:extLst>
              <a:ext uri="{FF2B5EF4-FFF2-40B4-BE49-F238E27FC236}">
                <a16:creationId xmlns:a16="http://schemas.microsoft.com/office/drawing/2014/main" id="{485DE730-A58C-5811-2787-26697E8A5CD4}"/>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999688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136525"/>
            <a:ext cx="10515600" cy="573113"/>
          </a:xfrm>
        </p:spPr>
        <p:txBody>
          <a:bodyPr>
            <a:noAutofit/>
          </a:bodyPr>
          <a:lstStyle/>
          <a:p>
            <a:r>
              <a:rPr lang="es-MX" sz="2400" b="1" dirty="0"/>
              <a:t>Resolución UIF 35/2023</a:t>
            </a:r>
            <a:br>
              <a:rPr lang="es-MX" sz="2400" b="1" dirty="0"/>
            </a:br>
            <a:r>
              <a:rPr lang="es-MX" sz="2400" b="1" dirty="0"/>
              <a:t>Personas Expuestas Políticamente. Listado</a:t>
            </a:r>
            <a:endParaRPr lang="es-AR" sz="24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846162"/>
            <a:ext cx="10515600" cy="6011838"/>
          </a:xfrm>
        </p:spPr>
        <p:txBody>
          <a:bodyPr>
            <a:normAutofit fontScale="77500" lnSpcReduction="20000"/>
          </a:bodyPr>
          <a:lstStyle/>
          <a:p>
            <a:pPr marL="0" indent="0">
              <a:buNone/>
            </a:pPr>
            <a:r>
              <a:rPr lang="es-MX" sz="2300" b="1" dirty="0"/>
              <a:t>PERSONAS EXPUESTAS POLÍTICAMENTE NACIONALES:</a:t>
            </a:r>
          </a:p>
          <a:p>
            <a:r>
              <a:rPr lang="es-MX" sz="2300" dirty="0"/>
              <a:t>Embajador o Cónsul</a:t>
            </a:r>
          </a:p>
          <a:p>
            <a:r>
              <a:rPr lang="es-MX" sz="2300" dirty="0"/>
              <a:t>Personal de las Fuerzas Armadas, de la Policía Federal Argentina, de Gendarmería Nacional, de la Prefectura Naval Argentina, del Servicio Penitenciario Federal o de la Policía de Seguridad Aeroportuaria con jerarquía no inferior a la de coronel o grado equivalente según la fuerza, su equivalente en las provincias o en la Ciudad Autónoma de Buenos Aires.</a:t>
            </a:r>
          </a:p>
          <a:p>
            <a:r>
              <a:rPr lang="es-MX" sz="2300" dirty="0"/>
              <a:t>Rector, Decano o Secretario de las Universidades Nacionales o provinciales</a:t>
            </a:r>
          </a:p>
          <a:p>
            <a:r>
              <a:rPr lang="es-MX" sz="2300" dirty="0"/>
              <a:t>Funcionario o empleado con categoría o función no inferior a la de Director General o Nacional, de la Administración Pública Nacional, centralizada o descentralizada, de entidades autárquicas, bancos y entidades financieras del sistema oficial, de las obras sociales administradas por el Estado, de empresas y sociedades del Estado nacional o provincial y el personal con similar categoría o función, designado a propuesta del Estado en sociedades de economía mixta, sociedades anónimas con participación estatal mayoritaria o en otras empresas o entes del sector público</a:t>
            </a:r>
          </a:p>
          <a:p>
            <a:r>
              <a:rPr lang="es-MX" sz="2300" dirty="0"/>
              <a:t>Funcionario o empleado público con poder decisorio de un organismo estatal encargado de otorgar habilitaciones administrativas, permisos o concesiones</a:t>
            </a:r>
          </a:p>
          <a:p>
            <a:r>
              <a:rPr lang="es-MX" sz="2300" dirty="0"/>
              <a:t>Funcionario público de los organismos de control de servicios públicos, con categoría no inferior a la de Director General, nacional, provincial o de la Ciudad Autónoma de Buenos Aires.</a:t>
            </a:r>
          </a:p>
          <a:p>
            <a:r>
              <a:rPr lang="es-MX" sz="2300" dirty="0"/>
              <a:t>Funcionario o empleado público con poder de decisión que integre comisiones de adjudicación de licitaciones, de compra o de recepción de bienes y servicios </a:t>
            </a:r>
          </a:p>
          <a:p>
            <a:r>
              <a:rPr lang="es-MX" sz="2300" dirty="0"/>
              <a:t>Funcionario público responsable de administrar un patrimonio público o privado, o controlar o fiscalizar los ingresos públicos cualquiera fuera su naturaleza.</a:t>
            </a:r>
          </a:p>
          <a:p>
            <a:r>
              <a:rPr lang="es-MX" sz="2300" dirty="0"/>
              <a:t>Director o Administrador de alguna de las entidades sometidas al control externo del Honorable Congreso de la Nación, de conformidad con lo dispuesto en el art 120 Ley 24.156.</a:t>
            </a:r>
          </a:p>
          <a:p>
            <a:pPr marL="0" indent="0">
              <a:buNone/>
            </a:pPr>
            <a:endParaRPr lang="es-MX" sz="2400" b="1" dirty="0"/>
          </a:p>
        </p:txBody>
      </p:sp>
      <p:sp>
        <p:nvSpPr>
          <p:cNvPr id="4" name="Marcador de pie de página 3">
            <a:extLst>
              <a:ext uri="{FF2B5EF4-FFF2-40B4-BE49-F238E27FC236}">
                <a16:creationId xmlns:a16="http://schemas.microsoft.com/office/drawing/2014/main" id="{E3E0962C-9A06-2052-AF90-9A0F9381E172}"/>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887337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494683"/>
          </a:xfrm>
        </p:spPr>
        <p:txBody>
          <a:bodyPr>
            <a:noAutofit/>
          </a:bodyPr>
          <a:lstStyle/>
          <a:p>
            <a:r>
              <a:rPr lang="es-MX" sz="2400" b="1" dirty="0"/>
              <a:t>Resolución UIF 35/2023</a:t>
            </a:r>
            <a:br>
              <a:rPr lang="es-MX" sz="2400" b="1" dirty="0"/>
            </a:br>
            <a:r>
              <a:rPr lang="es-MX" sz="2400" b="1" dirty="0"/>
              <a:t>Personas Expuestas Políticamente. Listado</a:t>
            </a:r>
            <a:endParaRPr lang="es-AR" sz="24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009934"/>
            <a:ext cx="10515600" cy="5732060"/>
          </a:xfrm>
        </p:spPr>
        <p:txBody>
          <a:bodyPr>
            <a:normAutofit/>
          </a:bodyPr>
          <a:lstStyle/>
          <a:p>
            <a:pPr marL="0" indent="0">
              <a:buNone/>
            </a:pPr>
            <a:endParaRPr lang="es-MX" sz="1800" b="1" dirty="0"/>
          </a:p>
          <a:p>
            <a:pPr marL="0" indent="0">
              <a:buNone/>
            </a:pPr>
            <a:r>
              <a:rPr lang="es-MX" sz="1800" b="1" dirty="0"/>
              <a:t>OTRAS PERSONAS EXPUESTAS POLÍTICAMENTE:</a:t>
            </a:r>
          </a:p>
          <a:p>
            <a:pPr algn="just"/>
            <a:r>
              <a:rPr lang="es-MX" sz="1800" dirty="0"/>
              <a:t>Autoridad, apoderado, candidato o miembro relevante de partidos políticos o alianzas electorales, ya sea a nivel nacional o distrital, de conformidad con lo establecido en las Leyes </a:t>
            </a:r>
            <a:r>
              <a:rPr lang="es-MX" sz="1800" dirty="0" err="1"/>
              <a:t>Nros</a:t>
            </a:r>
            <a:r>
              <a:rPr lang="es-MX" sz="1800" dirty="0"/>
              <a:t>. 23.298 y 26.215.</a:t>
            </a:r>
          </a:p>
          <a:p>
            <a:pPr algn="just"/>
            <a:r>
              <a:rPr lang="es-MX" sz="1800" dirty="0"/>
              <a:t>Autoridad de los órganos de dirección y administración de organizaciones sindicales, con capacidad de decisión, administración, control o disposición del patrimonio</a:t>
            </a:r>
          </a:p>
          <a:p>
            <a:pPr algn="just"/>
            <a:r>
              <a:rPr lang="es-MX" sz="1800" dirty="0"/>
              <a:t>Autoridad de organizaciones empresariales (cámaras, asociaciones y otras formas de agrupación corporativa), que tengan capacidad de decisión, administración, control o disposición sobre fondos provenientes del sector público nacional, provincial, municipal, o de la Ciudad Autónoma de Buenos Aires y/o realicen actividades con fines de lucro para la organización o sus representados, que involucren la gestión, intermediación o contratación habitual con el Estado nacional, provincial, municipal o de la Ciudad Autónoma de Buenos Aires</a:t>
            </a:r>
          </a:p>
          <a:p>
            <a:pPr algn="just"/>
            <a:r>
              <a:rPr lang="es-MX" sz="1800" dirty="0"/>
              <a:t>Autoridad, representante legal, integrante del órgano de administración o de la Comisión Directiva de las obras sociales contempladas en la Ley </a:t>
            </a:r>
            <a:r>
              <a:rPr lang="es-MX" sz="1800" dirty="0" err="1"/>
              <a:t>Nº</a:t>
            </a:r>
            <a:r>
              <a:rPr lang="es-MX" sz="1800" dirty="0"/>
              <a:t> 23.660, con capacidad de decisión, administración, control o disposición del patrimonio</a:t>
            </a:r>
          </a:p>
          <a:p>
            <a:pPr algn="just"/>
            <a:r>
              <a:rPr lang="es-MX" sz="1800" dirty="0"/>
              <a:t>Personas humanas con capacidad de decisión, administración, control o disposición del patrimonio de personas jurídicas privadas que reciban fondos públicos destinados a terceros y cuenten con poder de control y disposición respecto del destino de dichos fondos.</a:t>
            </a:r>
          </a:p>
        </p:txBody>
      </p:sp>
      <p:sp>
        <p:nvSpPr>
          <p:cNvPr id="4" name="Marcador de pie de página 3">
            <a:extLst>
              <a:ext uri="{FF2B5EF4-FFF2-40B4-BE49-F238E27FC236}">
                <a16:creationId xmlns:a16="http://schemas.microsoft.com/office/drawing/2014/main" id="{A62E16AE-9386-AA9E-43A0-6F43F7DBE62D}"/>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673710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1054241"/>
          </a:xfrm>
        </p:spPr>
        <p:txBody>
          <a:bodyPr>
            <a:noAutofit/>
          </a:bodyPr>
          <a:lstStyle/>
          <a:p>
            <a:r>
              <a:rPr lang="es-MX" sz="2800" b="1" dirty="0"/>
              <a:t>Resolución UIF 35/2023</a:t>
            </a:r>
            <a:br>
              <a:rPr lang="es-MX" sz="2800" b="1" dirty="0"/>
            </a:br>
            <a:r>
              <a:rPr lang="es-MX" sz="2800" b="1" dirty="0"/>
              <a:t>Personas Expuestas Políticamente. Listado</a:t>
            </a:r>
            <a:endParaRPr lang="es-AR" sz="28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856096"/>
            <a:ext cx="10515600" cy="4885898"/>
          </a:xfrm>
        </p:spPr>
        <p:txBody>
          <a:bodyPr>
            <a:normAutofit/>
          </a:bodyPr>
          <a:lstStyle/>
          <a:p>
            <a:pPr marL="0" indent="0">
              <a:buNone/>
            </a:pPr>
            <a:r>
              <a:rPr lang="es-MX" sz="2000" b="1" dirty="0"/>
              <a:t>PERSONAS EXPUESTAS POLÍTICAMENTE POR PARENTESCO O CERCANÍA A LAS PEP ANTES DESCRIPTAS</a:t>
            </a:r>
          </a:p>
          <a:p>
            <a:pPr marL="0" indent="0">
              <a:buNone/>
            </a:pPr>
            <a:endParaRPr lang="es-MX" sz="2000" dirty="0"/>
          </a:p>
          <a:p>
            <a:r>
              <a:rPr lang="es-MX" sz="2000" dirty="0"/>
              <a:t>Cónyuge o conviviente</a:t>
            </a:r>
          </a:p>
          <a:p>
            <a:r>
              <a:rPr lang="es-MX" sz="2000" dirty="0"/>
              <a:t>Familiares en línea ascendente, descendente, y colateral hasta el segundo grado de consanguinidad o afinidad (abuelos/as, padres/madres, hermanos/as, hijos/as, nietos/as, suegros/as, yernos/nueras, cuñados/as).</a:t>
            </a:r>
          </a:p>
          <a:p>
            <a:r>
              <a:rPr lang="es-MX" sz="2000" dirty="0"/>
              <a:t>Personas allegadas o cercanas: debe entenderse como tales a aquellas que mantengan relaciones jurídicas de negocios del tipo asociativas</a:t>
            </a:r>
          </a:p>
          <a:p>
            <a:r>
              <a:rPr lang="es-MX" sz="2000" dirty="0"/>
              <a:t>Toda otra relación o vínculo que por sus características y en función de un análisis basado en riesgo pueda resultar relevante.</a:t>
            </a:r>
          </a:p>
        </p:txBody>
      </p:sp>
      <p:sp>
        <p:nvSpPr>
          <p:cNvPr id="4" name="Marcador de pie de página 3">
            <a:extLst>
              <a:ext uri="{FF2B5EF4-FFF2-40B4-BE49-F238E27FC236}">
                <a16:creationId xmlns:a16="http://schemas.microsoft.com/office/drawing/2014/main" id="{36DB91A2-BDB0-57C3-2B6A-79558D7D9894}"/>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536996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8EBAA-0D27-7EAF-0A5A-0BAF85F88EF7}"/>
              </a:ext>
            </a:extLst>
          </p:cNvPr>
          <p:cNvSpPr>
            <a:spLocks noGrp="1"/>
          </p:cNvSpPr>
          <p:nvPr>
            <p:ph type="title"/>
          </p:nvPr>
        </p:nvSpPr>
        <p:spPr>
          <a:xfrm>
            <a:off x="838200" y="365126"/>
            <a:ext cx="10515600" cy="740344"/>
          </a:xfrm>
        </p:spPr>
        <p:txBody>
          <a:bodyPr>
            <a:noAutofit/>
          </a:bodyPr>
          <a:lstStyle/>
          <a:p>
            <a:r>
              <a:rPr lang="es-MX" sz="3200" b="1" dirty="0"/>
              <a:t>Resolución UIF 21/2011 y sus modificatorias</a:t>
            </a:r>
            <a:br>
              <a:rPr lang="es-MX" sz="3200" b="1" dirty="0"/>
            </a:br>
            <a:r>
              <a:rPr lang="es-MX" sz="3200" b="1" dirty="0"/>
              <a:t>Información a consignar en la Escritura</a:t>
            </a:r>
            <a:endParaRPr lang="es-AR" sz="3200" b="1" dirty="0"/>
          </a:p>
        </p:txBody>
      </p:sp>
      <p:sp>
        <p:nvSpPr>
          <p:cNvPr id="3" name="Marcador de contenido 2">
            <a:extLst>
              <a:ext uri="{FF2B5EF4-FFF2-40B4-BE49-F238E27FC236}">
                <a16:creationId xmlns:a16="http://schemas.microsoft.com/office/drawing/2014/main" id="{8B4B5709-05F0-D0D8-127A-660E786BEB93}"/>
              </a:ext>
            </a:extLst>
          </p:cNvPr>
          <p:cNvSpPr>
            <a:spLocks noGrp="1"/>
          </p:cNvSpPr>
          <p:nvPr>
            <p:ph idx="1"/>
          </p:nvPr>
        </p:nvSpPr>
        <p:spPr>
          <a:xfrm>
            <a:off x="838200" y="1378425"/>
            <a:ext cx="10515600" cy="5349922"/>
          </a:xfrm>
        </p:spPr>
        <p:txBody>
          <a:bodyPr>
            <a:normAutofit/>
          </a:bodyPr>
          <a:lstStyle/>
          <a:p>
            <a:pPr marL="0" indent="0">
              <a:buNone/>
            </a:pPr>
            <a:endParaRPr lang="es-MX" sz="2000" b="1" dirty="0"/>
          </a:p>
          <a:p>
            <a:pPr marL="0" indent="0">
              <a:buNone/>
            </a:pPr>
            <a:r>
              <a:rPr lang="es-MX" sz="2000" b="1" dirty="0"/>
              <a:t>OPERACIONES EN EFECTIVO, SEA QUE EL PAGO OCURRA DELANTE DEL ESCRIBANO O HUBIERA OCURRIDO CON ANTERIORIDAD</a:t>
            </a:r>
          </a:p>
          <a:p>
            <a:r>
              <a:rPr lang="es-MX" sz="2000" dirty="0"/>
              <a:t>Deben dejar constancia del pago en efectivo y la procedencia de los fondos</a:t>
            </a:r>
          </a:p>
          <a:p>
            <a:r>
              <a:rPr lang="es-MX" sz="2000" dirty="0"/>
              <a:t>Aplicable a todas las operaciones en efectivo, no hay monto mínimo</a:t>
            </a:r>
          </a:p>
          <a:p>
            <a:r>
              <a:rPr lang="es-MX" sz="2000" dirty="0"/>
              <a:t>Recomendación: si se consigna “ahorros personales”, consignar el origen de los fondos ahorrados</a:t>
            </a:r>
          </a:p>
          <a:p>
            <a:endParaRPr lang="es-MX" sz="2000" dirty="0"/>
          </a:p>
          <a:p>
            <a:pPr marL="0" indent="0">
              <a:buNone/>
            </a:pPr>
            <a:r>
              <a:rPr lang="es-MX" sz="2000" b="1" dirty="0"/>
              <a:t>DECLARACIÓN JURADA PEP</a:t>
            </a:r>
          </a:p>
          <a:p>
            <a:pPr marL="0" indent="0">
              <a:buNone/>
            </a:pPr>
            <a:r>
              <a:rPr lang="es-MX" sz="2000" dirty="0"/>
              <a:t>Sin constar en la normativa vigente, usos y costumbres exponen el cumplimiento de la obligación consignando la declaración jurada PEP en el cuerpo de la Escritura, dejando constancia el declarante que ha leído en su integralidad la Resolución UIF que lista los casos que revisten como tales y comprometiéndose a informar cualquier cambio dentro de los 30 días </a:t>
            </a:r>
          </a:p>
        </p:txBody>
      </p:sp>
      <p:sp>
        <p:nvSpPr>
          <p:cNvPr id="4" name="Marcador de pie de página 3">
            <a:extLst>
              <a:ext uri="{FF2B5EF4-FFF2-40B4-BE49-F238E27FC236}">
                <a16:creationId xmlns:a16="http://schemas.microsoft.com/office/drawing/2014/main" id="{9E17ED4F-D208-9532-4156-690580CF6965}"/>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34239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A4EAD-0A81-2D9C-FD59-89EF6E79DDB2}"/>
              </a:ext>
            </a:extLst>
          </p:cNvPr>
          <p:cNvSpPr>
            <a:spLocks noGrp="1"/>
          </p:cNvSpPr>
          <p:nvPr>
            <p:ph type="title"/>
          </p:nvPr>
        </p:nvSpPr>
        <p:spPr/>
        <p:txBody>
          <a:bodyPr>
            <a:normAutofit/>
          </a:bodyPr>
          <a:lstStyle/>
          <a:p>
            <a:r>
              <a:rPr lang="es-MX" sz="3200" b="1" dirty="0"/>
              <a:t>Resolución UIF 21/2011</a:t>
            </a:r>
            <a:br>
              <a:rPr lang="es-MX" sz="3200" b="1" dirty="0"/>
            </a:br>
            <a:r>
              <a:rPr lang="es-MX" sz="3200" b="1" dirty="0"/>
              <a:t>Conservación de la documentación</a:t>
            </a:r>
            <a:endParaRPr lang="es-AR" sz="3200" b="1" dirty="0"/>
          </a:p>
        </p:txBody>
      </p:sp>
      <p:sp>
        <p:nvSpPr>
          <p:cNvPr id="3" name="Marcador de contenido 2">
            <a:extLst>
              <a:ext uri="{FF2B5EF4-FFF2-40B4-BE49-F238E27FC236}">
                <a16:creationId xmlns:a16="http://schemas.microsoft.com/office/drawing/2014/main" id="{544BE175-B117-DA1B-1391-EA9232AB6C2E}"/>
              </a:ext>
            </a:extLst>
          </p:cNvPr>
          <p:cNvSpPr>
            <a:spLocks noGrp="1"/>
          </p:cNvSpPr>
          <p:nvPr>
            <p:ph idx="1"/>
          </p:nvPr>
        </p:nvSpPr>
        <p:spPr/>
        <p:txBody>
          <a:bodyPr>
            <a:normAutofit fontScale="92500" lnSpcReduction="10000"/>
          </a:bodyPr>
          <a:lstStyle/>
          <a:p>
            <a:r>
              <a:rPr lang="es-MX" dirty="0"/>
              <a:t>Legajo cliente y toda información complementaria: 10 años desde la instrumentación del acto</a:t>
            </a:r>
          </a:p>
          <a:p>
            <a:pPr marL="0" indent="0">
              <a:buNone/>
            </a:pPr>
            <a:endParaRPr lang="es-MX" dirty="0"/>
          </a:p>
          <a:p>
            <a:r>
              <a:rPr lang="es-MX" dirty="0"/>
              <a:t>Actos y contratos documentados en el Protocolo del Registro: conservar hasta su entrega al Archivo de Protocolos Notariales</a:t>
            </a:r>
          </a:p>
          <a:p>
            <a:pPr marL="0" indent="0">
              <a:buNone/>
            </a:pPr>
            <a:endParaRPr lang="es-MX" dirty="0"/>
          </a:p>
          <a:p>
            <a:r>
              <a:rPr lang="es-MX" dirty="0"/>
              <a:t>Registro del análisis de operaciones sospechosas reportadas: 10 años</a:t>
            </a:r>
          </a:p>
          <a:p>
            <a:pPr marL="0" indent="0">
              <a:buNone/>
            </a:pPr>
            <a:endParaRPr lang="es-MX" dirty="0"/>
          </a:p>
          <a:p>
            <a:r>
              <a:rPr lang="es-MX" dirty="0" err="1"/>
              <a:t>Indelegabilidad</a:t>
            </a:r>
            <a:r>
              <a:rPr lang="es-MX" dirty="0"/>
              <a:t>: las obligaciones referidas a la Política de identificación y reconocimiento del cliente, no son delegables a terceros</a:t>
            </a:r>
            <a:endParaRPr lang="es-AR" dirty="0"/>
          </a:p>
        </p:txBody>
      </p:sp>
      <p:sp>
        <p:nvSpPr>
          <p:cNvPr id="4" name="Marcador de pie de página 3">
            <a:extLst>
              <a:ext uri="{FF2B5EF4-FFF2-40B4-BE49-F238E27FC236}">
                <a16:creationId xmlns:a16="http://schemas.microsoft.com/office/drawing/2014/main" id="{C6B7DD07-AEA0-3894-D459-103330D15128}"/>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644938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A4EAD-0A81-2D9C-FD59-89EF6E79DDB2}"/>
              </a:ext>
            </a:extLst>
          </p:cNvPr>
          <p:cNvSpPr>
            <a:spLocks noGrp="1"/>
          </p:cNvSpPr>
          <p:nvPr>
            <p:ph type="title"/>
          </p:nvPr>
        </p:nvSpPr>
        <p:spPr/>
        <p:txBody>
          <a:bodyPr>
            <a:normAutofit fontScale="90000"/>
          </a:bodyPr>
          <a:lstStyle/>
          <a:p>
            <a:r>
              <a:rPr lang="es-MX" sz="3200" b="1" dirty="0"/>
              <a:t>Resolución UIF 21/2011</a:t>
            </a:r>
            <a:br>
              <a:rPr lang="es-MX" sz="3200" b="1" dirty="0"/>
            </a:br>
            <a:r>
              <a:rPr lang="es-MX" sz="3200" b="1" dirty="0"/>
              <a:t>Reportes ante la UIF. Operaciones reportables. Vencimientos. Conservación documentación. Independencia de los reportes</a:t>
            </a:r>
            <a:endParaRPr lang="es-AR" sz="3200" b="1" dirty="0"/>
          </a:p>
        </p:txBody>
      </p:sp>
      <p:sp>
        <p:nvSpPr>
          <p:cNvPr id="3" name="Marcador de contenido 2">
            <a:extLst>
              <a:ext uri="{FF2B5EF4-FFF2-40B4-BE49-F238E27FC236}">
                <a16:creationId xmlns:a16="http://schemas.microsoft.com/office/drawing/2014/main" id="{544BE175-B117-DA1B-1391-EA9232AB6C2E}"/>
              </a:ext>
            </a:extLst>
          </p:cNvPr>
          <p:cNvSpPr>
            <a:spLocks noGrp="1"/>
          </p:cNvSpPr>
          <p:nvPr>
            <p:ph idx="1"/>
          </p:nvPr>
        </p:nvSpPr>
        <p:spPr>
          <a:xfrm>
            <a:off x="838200" y="1825625"/>
            <a:ext cx="10515600" cy="4875426"/>
          </a:xfrm>
        </p:spPr>
        <p:txBody>
          <a:bodyPr>
            <a:normAutofit/>
          </a:bodyPr>
          <a:lstStyle/>
          <a:p>
            <a:pPr algn="just"/>
            <a:endParaRPr lang="es-MX" sz="2000" b="1" dirty="0"/>
          </a:p>
          <a:p>
            <a:pPr algn="just"/>
            <a:r>
              <a:rPr lang="es-MX" sz="2000" b="1" dirty="0"/>
              <a:t>Reporte Sistemático Mensual (RSM): </a:t>
            </a:r>
            <a:r>
              <a:rPr lang="es-MX" sz="2000" dirty="0"/>
              <a:t>se deben reportar las operaciones previstas por la Resolución UIF 70/2011 y sus modificatorias (o la que en el futuro la reemplace), hasta el día 15 de cada mes o día hábil posterior respecto del mes inmediato anterior. Se debe presentar mensualmente aún cuando no </a:t>
            </a:r>
            <a:r>
              <a:rPr lang="es-MX" sz="2000"/>
              <a:t>haya movimientos.</a:t>
            </a:r>
            <a:endParaRPr lang="es-MX" sz="2000" dirty="0"/>
          </a:p>
          <a:p>
            <a:pPr algn="just"/>
            <a:r>
              <a:rPr lang="es-MX" sz="2000" b="1" dirty="0"/>
              <a:t>Reporte de Operaciones Sospechosas de Lavado de Activos (ROS):  </a:t>
            </a:r>
            <a:r>
              <a:rPr lang="es-MX" sz="2000" dirty="0"/>
              <a:t>se deben reportar operaciones inusuales, tentadas o realizadas, tomando en especial consideración los indicios ya expuestos. Se debe reportar dentro de los 30 días corridos de dicha calificación y sin exceder de los 150 días corridos desde el acto.</a:t>
            </a:r>
          </a:p>
          <a:p>
            <a:pPr algn="just"/>
            <a:r>
              <a:rPr lang="es-MX" sz="2000" b="1" dirty="0"/>
              <a:t>Reporte de Operaciones Sospechosas de Financiación del Terrorismo (RFT)</a:t>
            </a:r>
            <a:r>
              <a:rPr lang="es-MX" sz="2000" dirty="0"/>
              <a:t>: plazo de 48 horas a partir de la operación realizada o tentada, habilitándose días y horas inhábiles a tal efecto. Cuando resulte imposible dar cumplimiento a lo dispuesto precedentemente se debe dar inmediata intervención al Juez competente y reportar la operación a la UIF a la brevedad indicando el Tribunal que ha intervenido.</a:t>
            </a:r>
          </a:p>
        </p:txBody>
      </p:sp>
      <p:sp>
        <p:nvSpPr>
          <p:cNvPr id="4" name="Marcador de pie de página 3">
            <a:extLst>
              <a:ext uri="{FF2B5EF4-FFF2-40B4-BE49-F238E27FC236}">
                <a16:creationId xmlns:a16="http://schemas.microsoft.com/office/drawing/2014/main" id="{A39197E9-2D66-DE8E-6959-EF6F85187465}"/>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577936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A4EAD-0A81-2D9C-FD59-89EF6E79DDB2}"/>
              </a:ext>
            </a:extLst>
          </p:cNvPr>
          <p:cNvSpPr>
            <a:spLocks noGrp="1"/>
          </p:cNvSpPr>
          <p:nvPr>
            <p:ph type="title"/>
          </p:nvPr>
        </p:nvSpPr>
        <p:spPr/>
        <p:txBody>
          <a:bodyPr>
            <a:normAutofit fontScale="90000"/>
          </a:bodyPr>
          <a:lstStyle/>
          <a:p>
            <a:r>
              <a:rPr lang="es-MX" sz="3200" b="1" dirty="0"/>
              <a:t>Resolución UIF 21/2011</a:t>
            </a:r>
            <a:br>
              <a:rPr lang="es-MX" sz="3200" b="1" dirty="0"/>
            </a:br>
            <a:r>
              <a:rPr lang="es-MX" sz="3200" b="1" dirty="0"/>
              <a:t>Reporte de operación sospechosa. Conservación documentación</a:t>
            </a:r>
            <a:br>
              <a:rPr lang="es-MX" sz="3200" b="1" dirty="0"/>
            </a:br>
            <a:r>
              <a:rPr lang="es-MX" sz="3200" b="1" dirty="0"/>
              <a:t>Independencia de los reportes</a:t>
            </a:r>
            <a:endParaRPr lang="es-AR" sz="3200" b="1" dirty="0"/>
          </a:p>
        </p:txBody>
      </p:sp>
      <p:sp>
        <p:nvSpPr>
          <p:cNvPr id="3" name="Marcador de contenido 2">
            <a:extLst>
              <a:ext uri="{FF2B5EF4-FFF2-40B4-BE49-F238E27FC236}">
                <a16:creationId xmlns:a16="http://schemas.microsoft.com/office/drawing/2014/main" id="{544BE175-B117-DA1B-1391-EA9232AB6C2E}"/>
              </a:ext>
            </a:extLst>
          </p:cNvPr>
          <p:cNvSpPr>
            <a:spLocks noGrp="1"/>
          </p:cNvSpPr>
          <p:nvPr>
            <p:ph idx="1"/>
          </p:nvPr>
        </p:nvSpPr>
        <p:spPr>
          <a:xfrm>
            <a:off x="838200" y="1825625"/>
            <a:ext cx="10515600" cy="4875426"/>
          </a:xfrm>
        </p:spPr>
        <p:txBody>
          <a:bodyPr>
            <a:normAutofit/>
          </a:bodyPr>
          <a:lstStyle/>
          <a:p>
            <a:pPr algn="just"/>
            <a:endParaRPr lang="es-MX" sz="2000" dirty="0"/>
          </a:p>
          <a:p>
            <a:pPr algn="just"/>
            <a:r>
              <a:rPr lang="es-MX" sz="2000" dirty="0"/>
              <a:t>Confidencialidad del Reporte: Los datos correspondientes a los Reportes de Operaciones Sospechosas (ROS), no podrán figurar en actas o documentos que deban ser exhibidos ante los organismos de control de la actividad</a:t>
            </a:r>
          </a:p>
          <a:p>
            <a:pPr algn="just"/>
            <a:r>
              <a:rPr lang="es-MX" sz="2000" dirty="0"/>
              <a:t>Fundamentación: el Reporte de Operaciones Sospechosas debe ser fundado y contener una descripción de las circunstancias por las cuales se considera que la operación detenta tal carácter.</a:t>
            </a:r>
          </a:p>
          <a:p>
            <a:pPr algn="just"/>
            <a:r>
              <a:rPr lang="es-MX" sz="2000" dirty="0"/>
              <a:t>Documentación: Se deberán conservar toda la documentación de respaldo de los mismos, la que permanecerá a disposición de la UIF y deberá ser remitida dentro de las 48 horas de ser solicitada.</a:t>
            </a:r>
          </a:p>
          <a:p>
            <a:pPr algn="just"/>
            <a:r>
              <a:rPr lang="es-MX" sz="2000" dirty="0"/>
              <a:t>Independencia de los Reportes: En el supuesto que una operación de reporte sistemático sea considerada por el sujeto obligado como una operación sospechosa, este deberá formular por separado cada reporte.</a:t>
            </a:r>
          </a:p>
          <a:p>
            <a:pPr algn="just"/>
            <a:endParaRPr lang="es-MX" sz="2000" dirty="0"/>
          </a:p>
        </p:txBody>
      </p:sp>
      <p:sp>
        <p:nvSpPr>
          <p:cNvPr id="4" name="Marcador de pie de página 3">
            <a:extLst>
              <a:ext uri="{FF2B5EF4-FFF2-40B4-BE49-F238E27FC236}">
                <a16:creationId xmlns:a16="http://schemas.microsoft.com/office/drawing/2014/main" id="{0F31F1A4-B149-32DD-304E-FFA831C334A2}"/>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809171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A4EAD-0A81-2D9C-FD59-89EF6E79DDB2}"/>
              </a:ext>
            </a:extLst>
          </p:cNvPr>
          <p:cNvSpPr>
            <a:spLocks noGrp="1"/>
          </p:cNvSpPr>
          <p:nvPr>
            <p:ph type="title"/>
          </p:nvPr>
        </p:nvSpPr>
        <p:spPr/>
        <p:txBody>
          <a:bodyPr>
            <a:normAutofit/>
          </a:bodyPr>
          <a:lstStyle/>
          <a:p>
            <a:r>
              <a:rPr lang="es-MX" sz="3200" b="1" dirty="0"/>
              <a:t>Resolución UIF 21/2011</a:t>
            </a:r>
            <a:br>
              <a:rPr lang="es-MX" sz="3200" b="1" dirty="0"/>
            </a:br>
            <a:r>
              <a:rPr lang="es-MX" sz="3200" b="1" dirty="0"/>
              <a:t>Reporte Sistemático Mensual. Operaciones reportables</a:t>
            </a:r>
            <a:endParaRPr lang="es-AR" sz="3200" b="1" dirty="0"/>
          </a:p>
        </p:txBody>
      </p:sp>
      <p:sp>
        <p:nvSpPr>
          <p:cNvPr id="3" name="Marcador de contenido 2">
            <a:extLst>
              <a:ext uri="{FF2B5EF4-FFF2-40B4-BE49-F238E27FC236}">
                <a16:creationId xmlns:a16="http://schemas.microsoft.com/office/drawing/2014/main" id="{544BE175-B117-DA1B-1391-EA9232AB6C2E}"/>
              </a:ext>
            </a:extLst>
          </p:cNvPr>
          <p:cNvSpPr>
            <a:spLocks noGrp="1"/>
          </p:cNvSpPr>
          <p:nvPr>
            <p:ph idx="1"/>
          </p:nvPr>
        </p:nvSpPr>
        <p:spPr>
          <a:xfrm>
            <a:off x="838200" y="1825625"/>
            <a:ext cx="10515600" cy="4875426"/>
          </a:xfrm>
        </p:spPr>
        <p:txBody>
          <a:bodyPr>
            <a:normAutofit/>
          </a:bodyPr>
          <a:lstStyle/>
          <a:p>
            <a:pPr algn="just"/>
            <a:r>
              <a:rPr lang="es-MX" sz="2000" dirty="0"/>
              <a:t>Operaciones en efectivo superiores a 140 SMVM. Según SMVM al 1/6/2023, el monto será $ 12.318.180 para el segundo semestre 2023</a:t>
            </a:r>
          </a:p>
          <a:p>
            <a:pPr algn="just"/>
            <a:r>
              <a:rPr lang="es-MX" sz="2000" dirty="0"/>
              <a:t>Constitución de S.A., S.R.L. y cesión de participaciones societarias</a:t>
            </a:r>
          </a:p>
          <a:p>
            <a:pPr algn="just"/>
            <a:r>
              <a:rPr lang="es-MX" sz="2000" dirty="0"/>
              <a:t>Compraventa de inmuebles superiores a 200 SMVM. Según SMVM al 1/6/2023, el monto será $ 17.597.400 para el segundo semestre 2023</a:t>
            </a:r>
          </a:p>
          <a:p>
            <a:pPr algn="just"/>
            <a:r>
              <a:rPr lang="es-MX" sz="2000" dirty="0"/>
              <a:t>Operaciones sobre inmuebles ubicados en las Zonas de Frontera para desarrollo y Zona de seguridad de fronteras</a:t>
            </a:r>
          </a:p>
          <a:p>
            <a:pPr algn="just"/>
            <a:r>
              <a:rPr lang="es-MX" sz="2000" dirty="0"/>
              <a:t>Constitución de Fideicomisos</a:t>
            </a:r>
          </a:p>
          <a:p>
            <a:pPr algn="just"/>
            <a:r>
              <a:rPr lang="es-MX" sz="2000" dirty="0"/>
              <a:t>Cualquier tipo de operación con monedas virtuales</a:t>
            </a:r>
          </a:p>
          <a:p>
            <a:pPr algn="just"/>
            <a:r>
              <a:rPr lang="es-MX" sz="2000" dirty="0"/>
              <a:t>Reporte de Registración y Cumplimiento: operaciones con otros sujetos obligados, obligación de reportar cuando no está inscripto ante la UIF. Deben solicitar declaración jurada sobre cumplimiento de Ley 25.246 mod. y </a:t>
            </a:r>
            <a:r>
              <a:rPr lang="es-MX" sz="2000" dirty="0" err="1"/>
              <a:t>comp.</a:t>
            </a:r>
            <a:r>
              <a:rPr lang="es-MX" sz="2000" dirty="0"/>
              <a:t>, y constancia de inscripción ante la UIF. Consultar constancia en https://www.argentina.gob.ar/uif/consulta-de-sujetos-obligados-registrados</a:t>
            </a:r>
          </a:p>
        </p:txBody>
      </p:sp>
      <p:sp>
        <p:nvSpPr>
          <p:cNvPr id="4" name="Marcador de pie de página 3">
            <a:extLst>
              <a:ext uri="{FF2B5EF4-FFF2-40B4-BE49-F238E27FC236}">
                <a16:creationId xmlns:a16="http://schemas.microsoft.com/office/drawing/2014/main" id="{E267D8C4-6EA7-37B4-6D82-5D425776B44E}"/>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4179749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A4EAD-0A81-2D9C-FD59-89EF6E79DDB2}"/>
              </a:ext>
            </a:extLst>
          </p:cNvPr>
          <p:cNvSpPr>
            <a:spLocks noGrp="1"/>
          </p:cNvSpPr>
          <p:nvPr>
            <p:ph type="title"/>
          </p:nvPr>
        </p:nvSpPr>
        <p:spPr/>
        <p:txBody>
          <a:bodyPr>
            <a:normAutofit/>
          </a:bodyPr>
          <a:lstStyle/>
          <a:p>
            <a:r>
              <a:rPr lang="es-MX" sz="3200" b="1" dirty="0"/>
              <a:t>Resolución UIF 29/2013</a:t>
            </a:r>
            <a:br>
              <a:rPr lang="es-MX" sz="3200" b="1" dirty="0"/>
            </a:br>
            <a:r>
              <a:rPr lang="es-MX" sz="3200" b="1" dirty="0"/>
              <a:t>Congelamiento de activos</a:t>
            </a:r>
            <a:endParaRPr lang="es-AR" sz="3200" b="1" dirty="0"/>
          </a:p>
        </p:txBody>
      </p:sp>
      <p:sp>
        <p:nvSpPr>
          <p:cNvPr id="3" name="Marcador de contenido 2">
            <a:extLst>
              <a:ext uri="{FF2B5EF4-FFF2-40B4-BE49-F238E27FC236}">
                <a16:creationId xmlns:a16="http://schemas.microsoft.com/office/drawing/2014/main" id="{544BE175-B117-DA1B-1391-EA9232AB6C2E}"/>
              </a:ext>
            </a:extLst>
          </p:cNvPr>
          <p:cNvSpPr>
            <a:spLocks noGrp="1"/>
          </p:cNvSpPr>
          <p:nvPr>
            <p:ph idx="1"/>
          </p:nvPr>
        </p:nvSpPr>
        <p:spPr>
          <a:xfrm>
            <a:off x="838200" y="1787857"/>
            <a:ext cx="10515600" cy="4913194"/>
          </a:xfrm>
        </p:spPr>
        <p:txBody>
          <a:bodyPr>
            <a:normAutofit fontScale="55000" lnSpcReduction="20000"/>
          </a:bodyPr>
          <a:lstStyle/>
          <a:p>
            <a:pPr marL="0" indent="0" algn="just">
              <a:buNone/>
            </a:pPr>
            <a:r>
              <a:rPr lang="es-MX" sz="3800" dirty="0"/>
              <a:t>Cuando la UIF notifica que ha dispuesto el congelamiento de activos, el Escribano/a deberá:</a:t>
            </a:r>
          </a:p>
          <a:p>
            <a:pPr algn="just"/>
            <a:r>
              <a:rPr lang="es-MX" sz="3800" dirty="0"/>
              <a:t>Cotejar sus bases de clientes a los efectos de informar si han realizado operaciones con las personas físicas o jurídicas o entidades sobre las que hubiera recaído la medida de congelamiento administrativo.</a:t>
            </a:r>
          </a:p>
          <a:p>
            <a:pPr algn="just"/>
            <a:r>
              <a:rPr lang="es-MX" sz="3800" dirty="0"/>
              <a:t>Informar si las personas físicas o jurídicas o entidades sobre las que hubiera recaído la medida de congelamiento administrativo, realizan operaciones con posterioridad a la notificación de la medida de congelamiento y durante su vigencia.</a:t>
            </a:r>
          </a:p>
          <a:p>
            <a:pPr algn="just"/>
            <a:r>
              <a:rPr lang="es-MX" sz="3800" dirty="0"/>
              <a:t>Se informa por el Reporte Orden de Congelamiento</a:t>
            </a:r>
          </a:p>
          <a:p>
            <a:pPr algn="just"/>
            <a:r>
              <a:rPr lang="es-MX" sz="3800" dirty="0"/>
              <a:t>Si la medida de congelamiento se debe a encontrarse dentro del </a:t>
            </a:r>
            <a:r>
              <a:rPr lang="es-MX" sz="3800" dirty="0" err="1"/>
              <a:t>RePET</a:t>
            </a:r>
            <a:r>
              <a:rPr lang="es-MX" sz="3800" dirty="0"/>
              <a:t>, se mantendría mientras se encuentre en dicho Registro salvo revocación judicial</a:t>
            </a:r>
          </a:p>
          <a:p>
            <a:pPr algn="just"/>
            <a:r>
              <a:rPr lang="es-MX" sz="3800" dirty="0"/>
              <a:t>Si la medida de congelamiento se debe a que los bienes o dinero involucrados en la operación pudiesen estar vinculados con la Financiación del Terrorismo o con actos ilícitos cometidos con finalidad terrorista, se ordenará por 6 meses prorrogable por igual término, por única vez. Cumplido el plazo, y de no mediar resolución judicial en contrario, el congelamiento cesará. La UIF notificará si prorroga la medida o si es revocada o rectificada judicialmente</a:t>
            </a:r>
          </a:p>
          <a:p>
            <a:pPr algn="just"/>
            <a:endParaRPr lang="es-MX" sz="4900" dirty="0"/>
          </a:p>
          <a:p>
            <a:pPr algn="just"/>
            <a:endParaRPr lang="es-MX" sz="2000" dirty="0"/>
          </a:p>
        </p:txBody>
      </p:sp>
      <p:sp>
        <p:nvSpPr>
          <p:cNvPr id="4" name="Marcador de pie de página 3">
            <a:extLst>
              <a:ext uri="{FF2B5EF4-FFF2-40B4-BE49-F238E27FC236}">
                <a16:creationId xmlns:a16="http://schemas.microsoft.com/office/drawing/2014/main" id="{61D799B9-BF08-C87E-D0A3-E75B1080CF81}"/>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596870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A4EAD-0A81-2D9C-FD59-89EF6E79DDB2}"/>
              </a:ext>
            </a:extLst>
          </p:cNvPr>
          <p:cNvSpPr>
            <a:spLocks noGrp="1"/>
          </p:cNvSpPr>
          <p:nvPr>
            <p:ph type="title"/>
          </p:nvPr>
        </p:nvSpPr>
        <p:spPr>
          <a:xfrm>
            <a:off x="838200" y="365125"/>
            <a:ext cx="10515600" cy="1108833"/>
          </a:xfrm>
        </p:spPr>
        <p:txBody>
          <a:bodyPr>
            <a:normAutofit/>
          </a:bodyPr>
          <a:lstStyle/>
          <a:p>
            <a:r>
              <a:rPr lang="es-MX" sz="3200" b="1" dirty="0"/>
              <a:t>Sanciones por incumplimientos</a:t>
            </a:r>
            <a:br>
              <a:rPr lang="es-MX" sz="3200" b="1" dirty="0"/>
            </a:br>
            <a:endParaRPr lang="es-AR" sz="3200" b="1" dirty="0"/>
          </a:p>
        </p:txBody>
      </p:sp>
      <p:sp>
        <p:nvSpPr>
          <p:cNvPr id="3" name="Marcador de contenido 2">
            <a:extLst>
              <a:ext uri="{FF2B5EF4-FFF2-40B4-BE49-F238E27FC236}">
                <a16:creationId xmlns:a16="http://schemas.microsoft.com/office/drawing/2014/main" id="{544BE175-B117-DA1B-1391-EA9232AB6C2E}"/>
              </a:ext>
            </a:extLst>
          </p:cNvPr>
          <p:cNvSpPr>
            <a:spLocks noGrp="1"/>
          </p:cNvSpPr>
          <p:nvPr>
            <p:ph idx="1"/>
          </p:nvPr>
        </p:nvSpPr>
        <p:spPr>
          <a:xfrm>
            <a:off x="838200" y="1473958"/>
            <a:ext cx="10515600" cy="5227093"/>
          </a:xfrm>
        </p:spPr>
        <p:txBody>
          <a:bodyPr>
            <a:normAutofit/>
          </a:bodyPr>
          <a:lstStyle/>
          <a:p>
            <a:pPr algn="just"/>
            <a:endParaRPr lang="es-MX" sz="2000" dirty="0"/>
          </a:p>
          <a:p>
            <a:pPr algn="just"/>
            <a:r>
              <a:rPr lang="es-MX" sz="2000" dirty="0"/>
              <a:t>Multa de 1 a 10 veces del valor de la operación, excepto que el hecho constituya un delito más grave.</a:t>
            </a:r>
          </a:p>
          <a:p>
            <a:pPr algn="just"/>
            <a:r>
              <a:rPr lang="es-MX" sz="2000" dirty="0"/>
              <a:t>Cuando no se pueda establecer el valor, la multa será de $ 10.000 a $ 100.000.</a:t>
            </a:r>
          </a:p>
          <a:p>
            <a:pPr algn="just"/>
            <a:r>
              <a:rPr lang="es-MX" sz="2000" dirty="0"/>
              <a:t>Prescripción: 5 años para aplicación; 5 años para ejecución desde que se encuentre firme el acto que aplica la sanción.</a:t>
            </a:r>
          </a:p>
          <a:p>
            <a:pPr algn="just"/>
            <a:r>
              <a:rPr lang="es-MX" sz="2000" dirty="0"/>
              <a:t>Interrupción prescripción: notificación apertura instrucción sumario o acto administrativo que disponga aplicación de sanción.</a:t>
            </a:r>
          </a:p>
          <a:p>
            <a:pPr algn="just"/>
            <a:r>
              <a:rPr lang="es-MX" sz="2000" dirty="0"/>
              <a:t>Resoluciones de la UIF aplicando sanciones serán recurribles por ante la justicia en el fuero contencioso administrativo, aplicándose en lo pertinente las disposiciones de la Ley 19.549 de Procedimientos Administrativos.</a:t>
            </a:r>
          </a:p>
          <a:p>
            <a:pPr marL="0" indent="0" algn="just">
              <a:buNone/>
            </a:pPr>
            <a:endParaRPr lang="es-MX" sz="2000" dirty="0"/>
          </a:p>
        </p:txBody>
      </p:sp>
      <p:sp>
        <p:nvSpPr>
          <p:cNvPr id="4" name="Marcador de pie de página 3">
            <a:extLst>
              <a:ext uri="{FF2B5EF4-FFF2-40B4-BE49-F238E27FC236}">
                <a16:creationId xmlns:a16="http://schemas.microsoft.com/office/drawing/2014/main" id="{AD400080-AAFB-F2AC-6C61-523169F11F78}"/>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2701546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A4EAD-0A81-2D9C-FD59-89EF6E79DDB2}"/>
              </a:ext>
            </a:extLst>
          </p:cNvPr>
          <p:cNvSpPr>
            <a:spLocks noGrp="1"/>
          </p:cNvSpPr>
          <p:nvPr>
            <p:ph type="title"/>
          </p:nvPr>
        </p:nvSpPr>
        <p:spPr>
          <a:xfrm>
            <a:off x="838200" y="365126"/>
            <a:ext cx="10515600" cy="631162"/>
          </a:xfrm>
        </p:spPr>
        <p:txBody>
          <a:bodyPr>
            <a:normAutofit fontScale="90000"/>
          </a:bodyPr>
          <a:lstStyle/>
          <a:p>
            <a:r>
              <a:rPr lang="es-MX" sz="3200" b="1" dirty="0"/>
              <a:t>Procedimiento de supervisión UIF (Resolución UIF 61/2023)</a:t>
            </a:r>
            <a:br>
              <a:rPr lang="es-MX" sz="3200" b="1" dirty="0"/>
            </a:br>
            <a:endParaRPr lang="es-AR" sz="3200" b="1" dirty="0"/>
          </a:p>
        </p:txBody>
      </p:sp>
      <p:sp>
        <p:nvSpPr>
          <p:cNvPr id="3" name="Marcador de contenido 2">
            <a:extLst>
              <a:ext uri="{FF2B5EF4-FFF2-40B4-BE49-F238E27FC236}">
                <a16:creationId xmlns:a16="http://schemas.microsoft.com/office/drawing/2014/main" id="{544BE175-B117-DA1B-1391-EA9232AB6C2E}"/>
              </a:ext>
            </a:extLst>
          </p:cNvPr>
          <p:cNvSpPr>
            <a:spLocks noGrp="1"/>
          </p:cNvSpPr>
          <p:nvPr>
            <p:ph idx="1"/>
          </p:nvPr>
        </p:nvSpPr>
        <p:spPr>
          <a:xfrm>
            <a:off x="838200" y="750628"/>
            <a:ext cx="10515600" cy="5950424"/>
          </a:xfrm>
        </p:spPr>
        <p:txBody>
          <a:bodyPr>
            <a:normAutofit fontScale="92500" lnSpcReduction="20000"/>
          </a:bodyPr>
          <a:lstStyle/>
          <a:p>
            <a:pPr marL="0" indent="0" algn="just">
              <a:buNone/>
            </a:pPr>
            <a:r>
              <a:rPr lang="es-MX" sz="2000" dirty="0"/>
              <a:t>UIF aplicará anualmente un plan de inspecciones y otro de monitoreo con proyección trienal, con inspecciones in situ y extra situ.</a:t>
            </a:r>
          </a:p>
          <a:p>
            <a:pPr marL="0" indent="0" algn="just">
              <a:buNone/>
            </a:pPr>
            <a:r>
              <a:rPr lang="es-MX" sz="2000" dirty="0"/>
              <a:t>La información solicitada debe ser provista en 3 días hábiles prorrogable por mismo plazo y por única vez</a:t>
            </a:r>
          </a:p>
          <a:p>
            <a:pPr marL="0" indent="0" algn="just">
              <a:buNone/>
            </a:pPr>
            <a:r>
              <a:rPr lang="es-MX" sz="2000" dirty="0"/>
              <a:t>Si de la inspección surgieran incumplimientos de la normativa PLA/FT, los inspectores de la UIF elaborarán un Informe Técnico Preliminar con acciones correctivas que notificará al sujeto obligado y deberá cumplir en 30 días con posibilidad de prórroga por el mismo plazo y por única vez.</a:t>
            </a:r>
          </a:p>
          <a:p>
            <a:pPr marL="0" indent="0" algn="just">
              <a:buNone/>
            </a:pPr>
            <a:r>
              <a:rPr lang="es-MX" sz="2000" dirty="0"/>
              <a:t>Cumplidos los plazos, la UIF emitirá Informe Técnico Final. Si los incumplimientos persisten procede instrucción de sumario</a:t>
            </a:r>
          </a:p>
          <a:p>
            <a:pPr marL="0" indent="0" algn="just">
              <a:buNone/>
            </a:pPr>
            <a:r>
              <a:rPr lang="es-MX" sz="2000" dirty="0"/>
              <a:t>Las acciones correctivas aplicadas a los sujetos obligados quedarán registradas y pueden constituir antecedente en caso de analizarse conducta reiterativa.</a:t>
            </a:r>
          </a:p>
          <a:p>
            <a:pPr marL="0" indent="0" algn="just">
              <a:buNone/>
            </a:pPr>
            <a:r>
              <a:rPr lang="es-MX" sz="2000" dirty="0"/>
              <a:t>El monitoreo consistirá en una revisión continua en base a los reportes obligatorios según normativa vigente (por ej. Sistema de Reporte de Operaciones -SRO-). Asimismo UIF podrá requerir información a organismos de la Administración Pública, BCRA, AFIP, Superintendencia de Seguros de la Nación, la Comisión Nacional de Valores, Inspección General de Justicia, Instituto Nacional de Asociativismo y Economía Social y el Tribunal Nacional de Defensa de la Competencia, Colegios Profesionales.</a:t>
            </a:r>
          </a:p>
          <a:p>
            <a:pPr marL="0" indent="0" algn="just">
              <a:buNone/>
            </a:pPr>
            <a:r>
              <a:rPr lang="es-MX" sz="2000" dirty="0"/>
              <a:t>Si como resultado del monitoreo realizado surgieran inobservancias y/o deficiencias, la UIF podrá solicitar al sujeto obligado su subsanación, formularle requerimientos adicionales de información o incorporarlo al Plan Anual de Inspección. La omisión de cumplimiento a los requerimientos generará una intimación al sujeto obligado que incumplida tendrá como consecuencia el bloqueo del usuario en el sistema de reporte de operaciones hasta que cumpla con lo solicitado, procediendo la aplicación de sanciones en el marco del Capítulo IV Ley 25.246. </a:t>
            </a:r>
          </a:p>
          <a:p>
            <a:pPr marL="0" indent="0" algn="just">
              <a:buNone/>
            </a:pPr>
            <a:r>
              <a:rPr lang="es-MX" sz="2000" dirty="0"/>
              <a:t>Mientras el sujeto obligado se mantenga bloqueado, no podrá descargar la constancia de inscripción ante la UIF, sin perjuicio de que podrá continuar cumpliendo con los reportes de operaciones sospechosas.</a:t>
            </a:r>
          </a:p>
          <a:p>
            <a:pPr marL="0" indent="0" algn="just">
              <a:buNone/>
            </a:pPr>
            <a:endParaRPr lang="es-MX" sz="2000" dirty="0"/>
          </a:p>
        </p:txBody>
      </p:sp>
      <p:sp>
        <p:nvSpPr>
          <p:cNvPr id="4" name="Marcador de pie de página 3">
            <a:extLst>
              <a:ext uri="{FF2B5EF4-FFF2-40B4-BE49-F238E27FC236}">
                <a16:creationId xmlns:a16="http://schemas.microsoft.com/office/drawing/2014/main" id="{AD400080-AAFB-F2AC-6C61-523169F11F78}"/>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91837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51960A-2808-7E3C-3C7C-309C62FD44B7}"/>
              </a:ext>
            </a:extLst>
          </p:cNvPr>
          <p:cNvSpPr>
            <a:spLocks noGrp="1"/>
          </p:cNvSpPr>
          <p:nvPr>
            <p:ph type="title"/>
          </p:nvPr>
        </p:nvSpPr>
        <p:spPr>
          <a:xfrm>
            <a:off x="838200" y="365125"/>
            <a:ext cx="10515600" cy="767639"/>
          </a:xfrm>
        </p:spPr>
        <p:txBody>
          <a:bodyPr>
            <a:normAutofit/>
          </a:bodyPr>
          <a:lstStyle/>
          <a:p>
            <a:r>
              <a:rPr lang="es-MX" sz="3600" dirty="0"/>
              <a:t>Modelo Declaración PEP (sugerido)</a:t>
            </a:r>
            <a:endParaRPr lang="es-AR" sz="3600" dirty="0"/>
          </a:p>
        </p:txBody>
      </p:sp>
      <p:sp>
        <p:nvSpPr>
          <p:cNvPr id="3" name="Marcador de contenido 2">
            <a:extLst>
              <a:ext uri="{FF2B5EF4-FFF2-40B4-BE49-F238E27FC236}">
                <a16:creationId xmlns:a16="http://schemas.microsoft.com/office/drawing/2014/main" id="{651BD00D-6C6E-F7FE-CB59-3F7EABB82593}"/>
              </a:ext>
            </a:extLst>
          </p:cNvPr>
          <p:cNvSpPr>
            <a:spLocks noGrp="1"/>
          </p:cNvSpPr>
          <p:nvPr>
            <p:ph idx="1"/>
          </p:nvPr>
        </p:nvSpPr>
        <p:spPr>
          <a:xfrm>
            <a:off x="838200" y="1501254"/>
            <a:ext cx="10515600" cy="4675709"/>
          </a:xfrm>
        </p:spPr>
        <p:txBody>
          <a:bodyPr>
            <a:noAutofit/>
          </a:bodyPr>
          <a:lstStyle/>
          <a:p>
            <a:pPr marL="0" indent="0">
              <a:buNone/>
            </a:pPr>
            <a:r>
              <a:rPr lang="es-MX" sz="2000" dirty="0"/>
              <a:t>El/la que suscribe, ______declara bajo juramento que los datos consignados en la presente son correctos, completos y fiel expresión de la verdad y que SI/NO se encuentra incluido y/o alcanzado dentro de la “Nómina de Personas Expuestas Políticamente” aprobada por la Unidad de Información Financiera, que ha leído.</a:t>
            </a:r>
          </a:p>
          <a:p>
            <a:pPr marL="0" indent="0">
              <a:buNone/>
            </a:pPr>
            <a:r>
              <a:rPr lang="es-MX" sz="2000" dirty="0"/>
              <a:t>En caso afirmativo indicar detalladamente el motivo: _____________________________________ Además, asume el compromiso de informar cualquier modificación que se produzca a este respecto, dentro de los treinta (30) días de ocurrida, mediante la presentación de una nueva declaración jurada.</a:t>
            </a:r>
          </a:p>
          <a:p>
            <a:pPr marL="0" indent="0">
              <a:buNone/>
            </a:pPr>
            <a:r>
              <a:rPr lang="es-MX" sz="2000" dirty="0"/>
              <a:t>Documento: Tipo ___________ </a:t>
            </a:r>
            <a:r>
              <a:rPr lang="es-MX" sz="2000" dirty="0" err="1"/>
              <a:t>Nº</a:t>
            </a:r>
            <a:r>
              <a:rPr lang="es-MX" sz="2000" dirty="0"/>
              <a:t>_____________________</a:t>
            </a:r>
          </a:p>
          <a:p>
            <a:pPr marL="0" indent="0">
              <a:buNone/>
            </a:pPr>
            <a:r>
              <a:rPr lang="es-MX" sz="2000" dirty="0"/>
              <a:t>País y Autoridad de Emisión: _______________________________________________________</a:t>
            </a:r>
          </a:p>
          <a:p>
            <a:pPr marL="0" indent="0">
              <a:buNone/>
            </a:pPr>
            <a:r>
              <a:rPr lang="es-MX" sz="2000" dirty="0"/>
              <a:t>Carácter invocado: ______________________</a:t>
            </a:r>
          </a:p>
          <a:p>
            <a:pPr marL="0" indent="0">
              <a:buNone/>
            </a:pPr>
            <a:r>
              <a:rPr lang="es-MX" sz="2000" dirty="0"/>
              <a:t>CUIT/CUIL/CDI: _______________________</a:t>
            </a:r>
          </a:p>
          <a:p>
            <a:pPr marL="0" indent="0">
              <a:buNone/>
            </a:pPr>
            <a:r>
              <a:rPr lang="es-MX" sz="2000" dirty="0"/>
              <a:t>Lugar y fecha: _________________________________ Firma (certificada)__________</a:t>
            </a:r>
          </a:p>
          <a:p>
            <a:pPr marL="0" indent="0">
              <a:buNone/>
            </a:pPr>
            <a:endParaRPr lang="es-MX" sz="2000" dirty="0"/>
          </a:p>
          <a:p>
            <a:pPr marL="0" indent="0">
              <a:buNone/>
            </a:pPr>
            <a:r>
              <a:rPr lang="es-AR" sz="2000" dirty="0"/>
              <a:t>                                                                                                                                                                                                                                                                                        </a:t>
            </a:r>
          </a:p>
        </p:txBody>
      </p:sp>
      <p:sp>
        <p:nvSpPr>
          <p:cNvPr id="4" name="Marcador de pie de página 3">
            <a:extLst>
              <a:ext uri="{FF2B5EF4-FFF2-40B4-BE49-F238E27FC236}">
                <a16:creationId xmlns:a16="http://schemas.microsoft.com/office/drawing/2014/main" id="{0B899988-7145-3763-2EE8-B506782E523F}"/>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3714684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51960A-2808-7E3C-3C7C-309C62FD44B7}"/>
              </a:ext>
            </a:extLst>
          </p:cNvPr>
          <p:cNvSpPr>
            <a:spLocks noGrp="1"/>
          </p:cNvSpPr>
          <p:nvPr>
            <p:ph type="title"/>
          </p:nvPr>
        </p:nvSpPr>
        <p:spPr>
          <a:xfrm>
            <a:off x="838200" y="365125"/>
            <a:ext cx="10515600" cy="767639"/>
          </a:xfrm>
        </p:spPr>
        <p:txBody>
          <a:bodyPr>
            <a:normAutofit/>
          </a:bodyPr>
          <a:lstStyle/>
          <a:p>
            <a:r>
              <a:rPr lang="es-MX" sz="3600" dirty="0"/>
              <a:t>Modelo Declaración Jurada Beneficiario Final (sugerido)</a:t>
            </a:r>
            <a:endParaRPr lang="es-AR" sz="3600" dirty="0"/>
          </a:p>
        </p:txBody>
      </p:sp>
      <p:sp>
        <p:nvSpPr>
          <p:cNvPr id="3" name="Marcador de contenido 2">
            <a:extLst>
              <a:ext uri="{FF2B5EF4-FFF2-40B4-BE49-F238E27FC236}">
                <a16:creationId xmlns:a16="http://schemas.microsoft.com/office/drawing/2014/main" id="{651BD00D-6C6E-F7FE-CB59-3F7EABB82593}"/>
              </a:ext>
            </a:extLst>
          </p:cNvPr>
          <p:cNvSpPr>
            <a:spLocks noGrp="1"/>
          </p:cNvSpPr>
          <p:nvPr>
            <p:ph idx="1"/>
          </p:nvPr>
        </p:nvSpPr>
        <p:spPr>
          <a:xfrm>
            <a:off x="838200" y="1501254"/>
            <a:ext cx="10515600" cy="4675709"/>
          </a:xfrm>
        </p:spPr>
        <p:txBody>
          <a:bodyPr>
            <a:normAutofit fontScale="77500" lnSpcReduction="20000"/>
          </a:bodyPr>
          <a:lstStyle/>
          <a:p>
            <a:pPr marL="0" indent="0" algn="just">
              <a:buNone/>
            </a:pPr>
            <a:r>
              <a:rPr lang="es-MX" dirty="0"/>
              <a:t>(Firmante), en mi carácter de (representación legal o voluntaria) de la sociedad </a:t>
            </a:r>
            <a:r>
              <a:rPr lang="es-MX" dirty="0" err="1"/>
              <a:t>xxxxxx</a:t>
            </a:r>
            <a:r>
              <a:rPr lang="es-MX" dirty="0"/>
              <a:t>, manifiesto bajo declaración jurada que los siguientes datos corresponden al Beneficiario Final en los términos de la Resolución UIF 112/2021, y me comprometo a informar cualquier cambio o indicar a quien corresponda que informe cualquier cambio dentro de los 30 días corridos de acontecida la modificación.</a:t>
            </a:r>
          </a:p>
          <a:p>
            <a:pPr marL="0" indent="0" algn="just">
              <a:buNone/>
            </a:pPr>
            <a:r>
              <a:rPr lang="es-MX" dirty="0"/>
              <a:t>Nombre/s y apellido/s</a:t>
            </a:r>
          </a:p>
          <a:p>
            <a:pPr marL="0" indent="0" algn="just">
              <a:buNone/>
            </a:pPr>
            <a:r>
              <a:rPr lang="es-MX" dirty="0"/>
              <a:t>DNI</a:t>
            </a:r>
          </a:p>
          <a:p>
            <a:pPr marL="0" indent="0" algn="just">
              <a:buNone/>
            </a:pPr>
            <a:r>
              <a:rPr lang="es-MX" dirty="0"/>
              <a:t>Domicilio real</a:t>
            </a:r>
          </a:p>
          <a:p>
            <a:pPr marL="0" indent="0" algn="just">
              <a:buNone/>
            </a:pPr>
            <a:r>
              <a:rPr lang="es-MX" dirty="0"/>
              <a:t>Nacionalidad</a:t>
            </a:r>
          </a:p>
          <a:p>
            <a:pPr marL="0" indent="0" algn="just">
              <a:buNone/>
            </a:pPr>
            <a:r>
              <a:rPr lang="es-MX" dirty="0"/>
              <a:t>Profesión</a:t>
            </a:r>
          </a:p>
          <a:p>
            <a:pPr marL="0" indent="0" algn="just">
              <a:buNone/>
            </a:pPr>
            <a:r>
              <a:rPr lang="es-MX" dirty="0"/>
              <a:t>Estado civil</a:t>
            </a:r>
          </a:p>
          <a:p>
            <a:pPr marL="0" indent="0" algn="just">
              <a:buNone/>
            </a:pPr>
            <a:r>
              <a:rPr lang="es-MX" dirty="0"/>
              <a:t>Porcentaje de participación y/o titularidad y/o control</a:t>
            </a:r>
          </a:p>
          <a:p>
            <a:pPr marL="0" indent="0" algn="just">
              <a:buNone/>
            </a:pPr>
            <a:r>
              <a:rPr lang="es-MX" dirty="0"/>
              <a:t>CUIT/CUIL/CDI</a:t>
            </a:r>
          </a:p>
          <a:p>
            <a:pPr marL="0" indent="0">
              <a:buNone/>
            </a:pPr>
            <a:endParaRPr lang="es-AR" dirty="0"/>
          </a:p>
        </p:txBody>
      </p:sp>
      <p:sp>
        <p:nvSpPr>
          <p:cNvPr id="4" name="Marcador de pie de página 3">
            <a:extLst>
              <a:ext uri="{FF2B5EF4-FFF2-40B4-BE49-F238E27FC236}">
                <a16:creationId xmlns:a16="http://schemas.microsoft.com/office/drawing/2014/main" id="{0B899988-7145-3763-2EE8-B506782E523F}"/>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1305824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51960A-2808-7E3C-3C7C-309C62FD44B7}"/>
              </a:ext>
            </a:extLst>
          </p:cNvPr>
          <p:cNvSpPr>
            <a:spLocks noGrp="1"/>
          </p:cNvSpPr>
          <p:nvPr>
            <p:ph type="title"/>
          </p:nvPr>
        </p:nvSpPr>
        <p:spPr>
          <a:xfrm>
            <a:off x="838200" y="365126"/>
            <a:ext cx="10515600" cy="617514"/>
          </a:xfrm>
        </p:spPr>
        <p:txBody>
          <a:bodyPr>
            <a:normAutofit/>
          </a:bodyPr>
          <a:lstStyle/>
          <a:p>
            <a:r>
              <a:rPr lang="es-MX" sz="3600" b="1" dirty="0"/>
              <a:t>RESUMEN DE OBLIGACIONES</a:t>
            </a:r>
            <a:endParaRPr lang="es-AR" sz="3600" b="1" dirty="0"/>
          </a:p>
        </p:txBody>
      </p:sp>
      <p:sp>
        <p:nvSpPr>
          <p:cNvPr id="3" name="Marcador de contenido 2">
            <a:extLst>
              <a:ext uri="{FF2B5EF4-FFF2-40B4-BE49-F238E27FC236}">
                <a16:creationId xmlns:a16="http://schemas.microsoft.com/office/drawing/2014/main" id="{651BD00D-6C6E-F7FE-CB59-3F7EABB82593}"/>
              </a:ext>
            </a:extLst>
          </p:cNvPr>
          <p:cNvSpPr>
            <a:spLocks noGrp="1"/>
          </p:cNvSpPr>
          <p:nvPr>
            <p:ph idx="1"/>
          </p:nvPr>
        </p:nvSpPr>
        <p:spPr>
          <a:xfrm>
            <a:off x="838200" y="982640"/>
            <a:ext cx="10515600" cy="5194323"/>
          </a:xfrm>
        </p:spPr>
        <p:txBody>
          <a:bodyPr>
            <a:normAutofit lnSpcReduction="10000"/>
          </a:bodyPr>
          <a:lstStyle/>
          <a:p>
            <a:pPr marL="0" indent="0">
              <a:buNone/>
            </a:pPr>
            <a:r>
              <a:rPr lang="es-MX" sz="1800" dirty="0"/>
              <a:t>Diseño de procedimiento y control</a:t>
            </a:r>
          </a:p>
          <a:p>
            <a:pPr marL="0" indent="0">
              <a:buNone/>
            </a:pPr>
            <a:r>
              <a:rPr lang="es-MX" sz="1800" dirty="0"/>
              <a:t>Confección de  Legajo del Cliente</a:t>
            </a:r>
          </a:p>
          <a:p>
            <a:pPr marL="0" indent="0">
              <a:buNone/>
            </a:pPr>
            <a:r>
              <a:rPr lang="es-MX" sz="1800" dirty="0"/>
              <a:t>Solicitar Declaración Jurada PEP</a:t>
            </a:r>
          </a:p>
          <a:p>
            <a:pPr marL="0" indent="0">
              <a:buNone/>
            </a:pPr>
            <a:r>
              <a:rPr lang="es-MX" sz="1800" dirty="0"/>
              <a:t>Solicitar Declaración Jurada Beneficiario Final</a:t>
            </a:r>
          </a:p>
          <a:p>
            <a:pPr marL="0" indent="0">
              <a:buNone/>
            </a:pPr>
            <a:r>
              <a:rPr lang="es-MX" sz="1800" dirty="0"/>
              <a:t>Consultar </a:t>
            </a:r>
            <a:r>
              <a:rPr lang="es-MX" sz="1800" dirty="0" err="1"/>
              <a:t>RePET</a:t>
            </a:r>
            <a:r>
              <a:rPr lang="es-MX" sz="1800" dirty="0"/>
              <a:t>, jurisdicciones no cooperantes a nivel fiscal y GAFI, jurisdicciones de baja o nula tributación</a:t>
            </a:r>
          </a:p>
          <a:p>
            <a:pPr marL="0" indent="0">
              <a:buNone/>
            </a:pPr>
            <a:r>
              <a:rPr lang="es-MX" sz="1800" dirty="0"/>
              <a:t>Solicitar documentación respaldatoria cuando se supera el monto establecido, y también cuando fuera conducente en casos de procedimiento reforzado de identificación o cuando se configuran indicios de operación sospechosa de lavado activos</a:t>
            </a:r>
          </a:p>
          <a:p>
            <a:pPr marL="0" indent="0">
              <a:buNone/>
            </a:pPr>
            <a:r>
              <a:rPr lang="es-MX" sz="1800" dirty="0"/>
              <a:t>Consignar en la escritura cuando el pago es en efectivo y el origen de los fondos que manifieste el cliente</a:t>
            </a:r>
          </a:p>
          <a:p>
            <a:pPr marL="0" indent="0">
              <a:buNone/>
            </a:pPr>
            <a:r>
              <a:rPr lang="es-MX" sz="1800" dirty="0"/>
              <a:t>Cumplir con el Reporte Sistemático Mensual (RSM), aún cuando no haya movimientos</a:t>
            </a:r>
          </a:p>
          <a:p>
            <a:pPr marL="0" indent="0">
              <a:buNone/>
            </a:pPr>
            <a:r>
              <a:rPr lang="es-MX" sz="1800" dirty="0"/>
              <a:t>Cumplir con el Reporte de Registración y Cumplimiento (dentro del RSM)</a:t>
            </a:r>
          </a:p>
          <a:p>
            <a:pPr marL="0" indent="0">
              <a:buNone/>
            </a:pPr>
            <a:r>
              <a:rPr lang="es-MX" sz="1800" dirty="0"/>
              <a:t>Cumplir, en su caso, con el ROS y el RFT</a:t>
            </a:r>
          </a:p>
          <a:p>
            <a:pPr marL="0" indent="0">
              <a:buNone/>
            </a:pPr>
            <a:r>
              <a:rPr lang="es-MX" sz="1800" dirty="0"/>
              <a:t>Cumplir, en su caso, con el Reporte Orden de Congelamiento</a:t>
            </a:r>
          </a:p>
          <a:p>
            <a:pPr marL="0" indent="0">
              <a:buNone/>
            </a:pPr>
            <a:r>
              <a:rPr lang="es-MX" sz="1800" dirty="0"/>
              <a:t>Conservar Legajo y documentación respaldatoria por 10 años</a:t>
            </a:r>
          </a:p>
          <a:p>
            <a:pPr marL="0" indent="0">
              <a:buNone/>
            </a:pPr>
            <a:r>
              <a:rPr lang="es-MX" sz="1800" dirty="0"/>
              <a:t>Cumplir con lo requerido por inspecciones de UIF en fiscalizaciones in situ y extra situ</a:t>
            </a:r>
          </a:p>
          <a:p>
            <a:pPr marL="0" indent="0">
              <a:buNone/>
            </a:pPr>
            <a:endParaRPr lang="es-MX" sz="1800" dirty="0"/>
          </a:p>
          <a:p>
            <a:pPr marL="0" indent="0">
              <a:buNone/>
            </a:pPr>
            <a:endParaRPr lang="es-AR" dirty="0"/>
          </a:p>
        </p:txBody>
      </p:sp>
      <p:sp>
        <p:nvSpPr>
          <p:cNvPr id="4" name="Marcador de pie de página 3">
            <a:extLst>
              <a:ext uri="{FF2B5EF4-FFF2-40B4-BE49-F238E27FC236}">
                <a16:creationId xmlns:a16="http://schemas.microsoft.com/office/drawing/2014/main" id="{0B899988-7145-3763-2EE8-B506782E523F}"/>
              </a:ext>
            </a:extLst>
          </p:cNvPr>
          <p:cNvSpPr>
            <a:spLocks noGrp="1"/>
          </p:cNvSpPr>
          <p:nvPr>
            <p:ph type="ftr" sz="quarter" idx="11"/>
          </p:nvPr>
        </p:nvSpPr>
        <p:spPr/>
        <p:txBody>
          <a:bodyPr/>
          <a:lstStyle/>
          <a:p>
            <a:r>
              <a:rPr lang="es-MX"/>
              <a:t>María Gabriela Annoni - 9 de junio de 2023</a:t>
            </a:r>
            <a:endParaRPr lang="es-AR"/>
          </a:p>
        </p:txBody>
      </p:sp>
    </p:spTree>
    <p:extLst>
      <p:ext uri="{BB962C8B-B14F-4D97-AF65-F5344CB8AC3E}">
        <p14:creationId xmlns:p14="http://schemas.microsoft.com/office/powerpoint/2010/main" val="311655053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1097</TotalTime>
  <Words>4732</Words>
  <Application>Microsoft Office PowerPoint</Application>
  <PresentationFormat>Panorámica</PresentationFormat>
  <Paragraphs>266</Paragraphs>
  <Slides>26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26</vt:i4>
      </vt:variant>
    </vt:vector>
  </HeadingPairs>
  <TitlesOfParts>
    <vt:vector size="30" baseType="lpstr">
      <vt:lpstr>Arial</vt:lpstr>
      <vt:lpstr>Calibri</vt:lpstr>
      <vt:lpstr>Calibri Light</vt:lpstr>
      <vt:lpstr>Tema de Office</vt:lpstr>
      <vt:lpstr>Ley 25.246  Encubrimiento y Lavado de Activos de origen delictivo</vt:lpstr>
      <vt:lpstr>Resolución UIF 21/2011 Políticas y mecanismos de prevención</vt:lpstr>
      <vt:lpstr>Resolución UIF 21/2011 Supuestos de Procedimiento Reforzado de Identificación</vt:lpstr>
      <vt:lpstr>Resolución UIF 21/2011 y sus modificatorias Identificación del cliente. Legajo </vt:lpstr>
      <vt:lpstr>Resolución UIF 21/2011 y sus modificatorias Identificación del cliente. Legajo</vt:lpstr>
      <vt:lpstr>Resolución UIF 21/2011 y sus modificatorias Identificación del cliente. Legajo</vt:lpstr>
      <vt:lpstr>Resolución UIF 21/2011 y sus modificatorias Documentación respaldatoria del origen de los fondos</vt:lpstr>
      <vt:lpstr>Resolución UIF 21/2011 y sus modificatorias Indicios de operación sospechosa </vt:lpstr>
      <vt:lpstr>Resolución UIF 21/2011 y sus modificatorias Indicios de operación sospechosa </vt:lpstr>
      <vt:lpstr>Resolución UIF 35/2023 Personas Expuestas Políticamente. Obligaciones</vt:lpstr>
      <vt:lpstr>Resolución UIF 35/2023 Personas Expuestas Políticamente. Listado</vt:lpstr>
      <vt:lpstr>Resolución UIF 35/2023 Personas Expuestas Políticamente. Listado</vt:lpstr>
      <vt:lpstr>Resolución UIF 35/2023 Personas Expuestas Políticamente. Listado</vt:lpstr>
      <vt:lpstr>Resolución UIF 35/2023 Personas Expuestas Políticamente. Listado</vt:lpstr>
      <vt:lpstr>Resolución UIF 35/2023 Personas Expuestas Políticamente. Listado</vt:lpstr>
      <vt:lpstr>Resolución UIF 21/2011 y sus modificatorias Información a consignar en la Escritura</vt:lpstr>
      <vt:lpstr>Resolución UIF 21/2011 Conservación de la documentación</vt:lpstr>
      <vt:lpstr>Resolución UIF 21/2011 Reportes ante la UIF. Operaciones reportables. Vencimientos. Conservación documentación. Independencia de los reportes</vt:lpstr>
      <vt:lpstr>Resolución UIF 21/2011 Reporte de operación sospechosa. Conservación documentación Independencia de los reportes</vt:lpstr>
      <vt:lpstr>Resolución UIF 21/2011 Reporte Sistemático Mensual. Operaciones reportables</vt:lpstr>
      <vt:lpstr>Resolución UIF 29/2013 Congelamiento de activos</vt:lpstr>
      <vt:lpstr>Sanciones por incumplimientos </vt:lpstr>
      <vt:lpstr>Procedimiento de supervisión UIF (Resolución UIF 61/2023) </vt:lpstr>
      <vt:lpstr>Modelo Declaración PEP (sugerido)</vt:lpstr>
      <vt:lpstr>Modelo Declaración Jurada Beneficiario Final (sugerido)</vt:lpstr>
      <vt:lpstr>RESUMEN DE OBLIGACIONES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Ley 25.246  Encubrimiento y Lavado de Activos de origen delictivo</dc:title>
  <dc:creator>Maria Gabriela Annoni</dc:creator>
  <cp:lastModifiedBy>Maria Gabriela Annoni</cp:lastModifiedBy>
  <cp:revision>35</cp:revision>
  <dcterms:created xsi:type="dcterms:W3CDTF">2023-06-06T22:29:15Z</dcterms:created>
  <dcterms:modified xsi:type="dcterms:W3CDTF">2023-06-08T14:25:54Z</dcterms:modified>
</cp:coreProperties>
</file>