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3" r:id="rId7"/>
    <p:sldId id="261" r:id="rId8"/>
    <p:sldId id="269" r:id="rId9"/>
    <p:sldId id="262" r:id="rId10"/>
    <p:sldId id="264" r:id="rId11"/>
    <p:sldId id="266" r:id="rId12"/>
    <p:sldId id="265" r:id="rId13"/>
    <p:sldId id="267" r:id="rId14"/>
    <p:sldId id="268" r:id="rId15"/>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FD28CA-423C-415B-B05A-7D37AF2F1BB3}" type="datetimeFigureOut">
              <a:rPr lang="es-AR" smtClean="0"/>
              <a:t>26/7/2024</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95925F-E3CE-4C97-9144-60141B2CE4FE}" type="slidenum">
              <a:rPr lang="es-AR" smtClean="0"/>
              <a:t>‹Nº›</a:t>
            </a:fld>
            <a:endParaRPr lang="es-AR"/>
          </a:p>
        </p:txBody>
      </p:sp>
    </p:spTree>
    <p:extLst>
      <p:ext uri="{BB962C8B-B14F-4D97-AF65-F5344CB8AC3E}">
        <p14:creationId xmlns:p14="http://schemas.microsoft.com/office/powerpoint/2010/main" val="3871171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EB52F9-850F-8AEC-B079-90574C76952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5CEDE990-88BD-EED5-68C0-3A5AFAF0C6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B71C7CBA-F040-DD79-F0C6-75A760125B36}"/>
              </a:ext>
            </a:extLst>
          </p:cNvPr>
          <p:cNvSpPr>
            <a:spLocks noGrp="1"/>
          </p:cNvSpPr>
          <p:nvPr>
            <p:ph type="dt" sz="half" idx="10"/>
          </p:nvPr>
        </p:nvSpPr>
        <p:spPr/>
        <p:txBody>
          <a:bodyPr/>
          <a:lstStyle/>
          <a:p>
            <a:fld id="{007B6C6C-ABD7-4FD4-9EC3-8EAF9751C115}" type="datetime1">
              <a:rPr lang="es-AR" smtClean="0"/>
              <a:t>26/7/2024</a:t>
            </a:fld>
            <a:endParaRPr lang="es-AR"/>
          </a:p>
        </p:txBody>
      </p:sp>
      <p:sp>
        <p:nvSpPr>
          <p:cNvPr id="5" name="Marcador de pie de página 4">
            <a:extLst>
              <a:ext uri="{FF2B5EF4-FFF2-40B4-BE49-F238E27FC236}">
                <a16:creationId xmlns:a16="http://schemas.microsoft.com/office/drawing/2014/main" id="{9319D6B9-1F43-16CF-4958-3FDB7952F168}"/>
              </a:ext>
            </a:extLst>
          </p:cNvPr>
          <p:cNvSpPr>
            <a:spLocks noGrp="1"/>
          </p:cNvSpPr>
          <p:nvPr>
            <p:ph type="ftr" sz="quarter" idx="11"/>
          </p:nvPr>
        </p:nvSpPr>
        <p:spPr/>
        <p:txBody>
          <a:bodyPr/>
          <a:lstStyle/>
          <a:p>
            <a:r>
              <a:rPr lang="es-AR"/>
              <a:t>María Gabriela Annoni Julio 2024</a:t>
            </a:r>
          </a:p>
        </p:txBody>
      </p:sp>
      <p:sp>
        <p:nvSpPr>
          <p:cNvPr id="6" name="Marcador de número de diapositiva 5">
            <a:extLst>
              <a:ext uri="{FF2B5EF4-FFF2-40B4-BE49-F238E27FC236}">
                <a16:creationId xmlns:a16="http://schemas.microsoft.com/office/drawing/2014/main" id="{26186135-AC1A-E826-7588-2624C0807A54}"/>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908515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4EFA43-25D3-DB16-C2FD-73FD2D9F634D}"/>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6C720A77-C2A0-11C4-6FFC-76DE0F5AB56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D4FE5471-E65F-ED7D-1311-5B92F200DF91}"/>
              </a:ext>
            </a:extLst>
          </p:cNvPr>
          <p:cNvSpPr>
            <a:spLocks noGrp="1"/>
          </p:cNvSpPr>
          <p:nvPr>
            <p:ph type="dt" sz="half" idx="10"/>
          </p:nvPr>
        </p:nvSpPr>
        <p:spPr/>
        <p:txBody>
          <a:bodyPr/>
          <a:lstStyle/>
          <a:p>
            <a:fld id="{CB85D816-DB2D-4E14-9FBA-79085F868907}" type="datetime1">
              <a:rPr lang="es-AR" smtClean="0"/>
              <a:t>26/7/2024</a:t>
            </a:fld>
            <a:endParaRPr lang="es-AR"/>
          </a:p>
        </p:txBody>
      </p:sp>
      <p:sp>
        <p:nvSpPr>
          <p:cNvPr id="5" name="Marcador de pie de página 4">
            <a:extLst>
              <a:ext uri="{FF2B5EF4-FFF2-40B4-BE49-F238E27FC236}">
                <a16:creationId xmlns:a16="http://schemas.microsoft.com/office/drawing/2014/main" id="{71C97EBF-DC65-4887-7942-4306A02FF4DD}"/>
              </a:ext>
            </a:extLst>
          </p:cNvPr>
          <p:cNvSpPr>
            <a:spLocks noGrp="1"/>
          </p:cNvSpPr>
          <p:nvPr>
            <p:ph type="ftr" sz="quarter" idx="11"/>
          </p:nvPr>
        </p:nvSpPr>
        <p:spPr/>
        <p:txBody>
          <a:bodyPr/>
          <a:lstStyle/>
          <a:p>
            <a:r>
              <a:rPr lang="es-AR"/>
              <a:t>María Gabriela Annoni Julio 2024</a:t>
            </a:r>
          </a:p>
        </p:txBody>
      </p:sp>
      <p:sp>
        <p:nvSpPr>
          <p:cNvPr id="6" name="Marcador de número de diapositiva 5">
            <a:extLst>
              <a:ext uri="{FF2B5EF4-FFF2-40B4-BE49-F238E27FC236}">
                <a16:creationId xmlns:a16="http://schemas.microsoft.com/office/drawing/2014/main" id="{275E9496-4CD4-3DFF-8E07-0B66765D279F}"/>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2342074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317A720-556A-D67F-4D44-EE734ED16B5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BAE2C5F4-FA9A-738F-4987-1CBF579D1085}"/>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44B980D1-830F-6673-E48E-09CE8D22DEAA}"/>
              </a:ext>
            </a:extLst>
          </p:cNvPr>
          <p:cNvSpPr>
            <a:spLocks noGrp="1"/>
          </p:cNvSpPr>
          <p:nvPr>
            <p:ph type="dt" sz="half" idx="10"/>
          </p:nvPr>
        </p:nvSpPr>
        <p:spPr/>
        <p:txBody>
          <a:bodyPr/>
          <a:lstStyle/>
          <a:p>
            <a:fld id="{C3EBE89E-21EE-4A22-B5E8-36CCBDA70A11}" type="datetime1">
              <a:rPr lang="es-AR" smtClean="0"/>
              <a:t>26/7/2024</a:t>
            </a:fld>
            <a:endParaRPr lang="es-AR"/>
          </a:p>
        </p:txBody>
      </p:sp>
      <p:sp>
        <p:nvSpPr>
          <p:cNvPr id="5" name="Marcador de pie de página 4">
            <a:extLst>
              <a:ext uri="{FF2B5EF4-FFF2-40B4-BE49-F238E27FC236}">
                <a16:creationId xmlns:a16="http://schemas.microsoft.com/office/drawing/2014/main" id="{A770A873-C9E7-7996-3881-62BB55DAEE03}"/>
              </a:ext>
            </a:extLst>
          </p:cNvPr>
          <p:cNvSpPr>
            <a:spLocks noGrp="1"/>
          </p:cNvSpPr>
          <p:nvPr>
            <p:ph type="ftr" sz="quarter" idx="11"/>
          </p:nvPr>
        </p:nvSpPr>
        <p:spPr/>
        <p:txBody>
          <a:bodyPr/>
          <a:lstStyle/>
          <a:p>
            <a:r>
              <a:rPr lang="es-AR"/>
              <a:t>María Gabriela Annoni Julio 2024</a:t>
            </a:r>
          </a:p>
        </p:txBody>
      </p:sp>
      <p:sp>
        <p:nvSpPr>
          <p:cNvPr id="6" name="Marcador de número de diapositiva 5">
            <a:extLst>
              <a:ext uri="{FF2B5EF4-FFF2-40B4-BE49-F238E27FC236}">
                <a16:creationId xmlns:a16="http://schemas.microsoft.com/office/drawing/2014/main" id="{25EF0A40-3939-48A9-2AEC-6E3696D80F9C}"/>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1998206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5D295F-1354-BF48-4F68-0DF01E957361}"/>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B0EBFA0D-5F43-A010-6C2D-8683942EFC1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07B26E97-7EAE-6E0A-767D-7ECF7B614F1C}"/>
              </a:ext>
            </a:extLst>
          </p:cNvPr>
          <p:cNvSpPr>
            <a:spLocks noGrp="1"/>
          </p:cNvSpPr>
          <p:nvPr>
            <p:ph type="dt" sz="half" idx="10"/>
          </p:nvPr>
        </p:nvSpPr>
        <p:spPr/>
        <p:txBody>
          <a:bodyPr/>
          <a:lstStyle/>
          <a:p>
            <a:fld id="{827DFD6F-854E-477A-9B67-3B2575DC0DCE}" type="datetime1">
              <a:rPr lang="es-AR" smtClean="0"/>
              <a:t>26/7/2024</a:t>
            </a:fld>
            <a:endParaRPr lang="es-AR"/>
          </a:p>
        </p:txBody>
      </p:sp>
      <p:sp>
        <p:nvSpPr>
          <p:cNvPr id="5" name="Marcador de pie de página 4">
            <a:extLst>
              <a:ext uri="{FF2B5EF4-FFF2-40B4-BE49-F238E27FC236}">
                <a16:creationId xmlns:a16="http://schemas.microsoft.com/office/drawing/2014/main" id="{816DBB08-8E12-77C9-1FBA-46E2027F2E69}"/>
              </a:ext>
            </a:extLst>
          </p:cNvPr>
          <p:cNvSpPr>
            <a:spLocks noGrp="1"/>
          </p:cNvSpPr>
          <p:nvPr>
            <p:ph type="ftr" sz="quarter" idx="11"/>
          </p:nvPr>
        </p:nvSpPr>
        <p:spPr/>
        <p:txBody>
          <a:bodyPr/>
          <a:lstStyle/>
          <a:p>
            <a:r>
              <a:rPr lang="es-AR"/>
              <a:t>María Gabriela Annoni Julio 2024</a:t>
            </a:r>
          </a:p>
        </p:txBody>
      </p:sp>
      <p:sp>
        <p:nvSpPr>
          <p:cNvPr id="6" name="Marcador de número de diapositiva 5">
            <a:extLst>
              <a:ext uri="{FF2B5EF4-FFF2-40B4-BE49-F238E27FC236}">
                <a16:creationId xmlns:a16="http://schemas.microsoft.com/office/drawing/2014/main" id="{28D7421B-6B37-2F43-0FE2-0B1C43D6D6A6}"/>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41698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1263DC-61BC-A6BB-4ED2-166D28E6615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75682799-F374-315B-79A5-4E90582C42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4127AF8-888A-7F2E-804C-8C89680FB830}"/>
              </a:ext>
            </a:extLst>
          </p:cNvPr>
          <p:cNvSpPr>
            <a:spLocks noGrp="1"/>
          </p:cNvSpPr>
          <p:nvPr>
            <p:ph type="dt" sz="half" idx="10"/>
          </p:nvPr>
        </p:nvSpPr>
        <p:spPr/>
        <p:txBody>
          <a:bodyPr/>
          <a:lstStyle/>
          <a:p>
            <a:fld id="{4676754B-48D3-4CEA-974A-0B35E8E5CCB3}" type="datetime1">
              <a:rPr lang="es-AR" smtClean="0"/>
              <a:t>26/7/2024</a:t>
            </a:fld>
            <a:endParaRPr lang="es-AR"/>
          </a:p>
        </p:txBody>
      </p:sp>
      <p:sp>
        <p:nvSpPr>
          <p:cNvPr id="5" name="Marcador de pie de página 4">
            <a:extLst>
              <a:ext uri="{FF2B5EF4-FFF2-40B4-BE49-F238E27FC236}">
                <a16:creationId xmlns:a16="http://schemas.microsoft.com/office/drawing/2014/main" id="{A6DCF769-EF14-31B5-DF9E-576A4B196830}"/>
              </a:ext>
            </a:extLst>
          </p:cNvPr>
          <p:cNvSpPr>
            <a:spLocks noGrp="1"/>
          </p:cNvSpPr>
          <p:nvPr>
            <p:ph type="ftr" sz="quarter" idx="11"/>
          </p:nvPr>
        </p:nvSpPr>
        <p:spPr/>
        <p:txBody>
          <a:bodyPr/>
          <a:lstStyle/>
          <a:p>
            <a:r>
              <a:rPr lang="es-AR"/>
              <a:t>María Gabriela Annoni Julio 2024</a:t>
            </a:r>
          </a:p>
        </p:txBody>
      </p:sp>
      <p:sp>
        <p:nvSpPr>
          <p:cNvPr id="6" name="Marcador de número de diapositiva 5">
            <a:extLst>
              <a:ext uri="{FF2B5EF4-FFF2-40B4-BE49-F238E27FC236}">
                <a16:creationId xmlns:a16="http://schemas.microsoft.com/office/drawing/2014/main" id="{D293B55F-499A-CA40-4418-A4558316F33E}"/>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2577612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75186E-EEF5-B973-F286-3598F8462EF3}"/>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5F04BE75-889B-14C4-CD0A-C3B8ACE82C1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id="{7E75D5A9-E028-86B9-3086-94D2EC678E4D}"/>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id="{A929A863-3D38-203F-8FBE-9614A1D646EE}"/>
              </a:ext>
            </a:extLst>
          </p:cNvPr>
          <p:cNvSpPr>
            <a:spLocks noGrp="1"/>
          </p:cNvSpPr>
          <p:nvPr>
            <p:ph type="dt" sz="half" idx="10"/>
          </p:nvPr>
        </p:nvSpPr>
        <p:spPr/>
        <p:txBody>
          <a:bodyPr/>
          <a:lstStyle/>
          <a:p>
            <a:fld id="{EE7C9279-F5A4-4111-AF99-078A1F4B1540}" type="datetime1">
              <a:rPr lang="es-AR" smtClean="0"/>
              <a:t>26/7/2024</a:t>
            </a:fld>
            <a:endParaRPr lang="es-AR"/>
          </a:p>
        </p:txBody>
      </p:sp>
      <p:sp>
        <p:nvSpPr>
          <p:cNvPr id="6" name="Marcador de pie de página 5">
            <a:extLst>
              <a:ext uri="{FF2B5EF4-FFF2-40B4-BE49-F238E27FC236}">
                <a16:creationId xmlns:a16="http://schemas.microsoft.com/office/drawing/2014/main" id="{16A70D1B-61D2-330C-23CA-AC7ED8666DAE}"/>
              </a:ext>
            </a:extLst>
          </p:cNvPr>
          <p:cNvSpPr>
            <a:spLocks noGrp="1"/>
          </p:cNvSpPr>
          <p:nvPr>
            <p:ph type="ftr" sz="quarter" idx="11"/>
          </p:nvPr>
        </p:nvSpPr>
        <p:spPr/>
        <p:txBody>
          <a:bodyPr/>
          <a:lstStyle/>
          <a:p>
            <a:r>
              <a:rPr lang="es-AR"/>
              <a:t>María Gabriela Annoni Julio 2024</a:t>
            </a:r>
          </a:p>
        </p:txBody>
      </p:sp>
      <p:sp>
        <p:nvSpPr>
          <p:cNvPr id="7" name="Marcador de número de diapositiva 6">
            <a:extLst>
              <a:ext uri="{FF2B5EF4-FFF2-40B4-BE49-F238E27FC236}">
                <a16:creationId xmlns:a16="http://schemas.microsoft.com/office/drawing/2014/main" id="{2597AE6F-4489-60B4-60AC-4BC64472A1EA}"/>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3520791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29AEF7-9226-B762-E763-767A06E1E39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F6294BE5-6DDE-8C11-823F-3BE0DAA2F6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53640E7E-66E0-6FF2-ABCF-1DD7AF6058C2}"/>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id="{454F222D-0D6B-EC66-93D9-208B551B04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83DDCD3B-B918-8835-6D46-8AFA06280BE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id="{492844FE-858B-754C-578B-7973BD84F911}"/>
              </a:ext>
            </a:extLst>
          </p:cNvPr>
          <p:cNvSpPr>
            <a:spLocks noGrp="1"/>
          </p:cNvSpPr>
          <p:nvPr>
            <p:ph type="dt" sz="half" idx="10"/>
          </p:nvPr>
        </p:nvSpPr>
        <p:spPr/>
        <p:txBody>
          <a:bodyPr/>
          <a:lstStyle/>
          <a:p>
            <a:fld id="{8B30B3C0-8C1E-4AD6-AD4F-18929CF4E85E}" type="datetime1">
              <a:rPr lang="es-AR" smtClean="0"/>
              <a:t>26/7/2024</a:t>
            </a:fld>
            <a:endParaRPr lang="es-AR"/>
          </a:p>
        </p:txBody>
      </p:sp>
      <p:sp>
        <p:nvSpPr>
          <p:cNvPr id="8" name="Marcador de pie de página 7">
            <a:extLst>
              <a:ext uri="{FF2B5EF4-FFF2-40B4-BE49-F238E27FC236}">
                <a16:creationId xmlns:a16="http://schemas.microsoft.com/office/drawing/2014/main" id="{EAC87F53-295C-6B93-522F-63798B6F778A}"/>
              </a:ext>
            </a:extLst>
          </p:cNvPr>
          <p:cNvSpPr>
            <a:spLocks noGrp="1"/>
          </p:cNvSpPr>
          <p:nvPr>
            <p:ph type="ftr" sz="quarter" idx="11"/>
          </p:nvPr>
        </p:nvSpPr>
        <p:spPr/>
        <p:txBody>
          <a:bodyPr/>
          <a:lstStyle/>
          <a:p>
            <a:r>
              <a:rPr lang="es-AR"/>
              <a:t>María Gabriela Annoni Julio 2024</a:t>
            </a:r>
          </a:p>
        </p:txBody>
      </p:sp>
      <p:sp>
        <p:nvSpPr>
          <p:cNvPr id="9" name="Marcador de número de diapositiva 8">
            <a:extLst>
              <a:ext uri="{FF2B5EF4-FFF2-40B4-BE49-F238E27FC236}">
                <a16:creationId xmlns:a16="http://schemas.microsoft.com/office/drawing/2014/main" id="{2820F81B-3B7C-02F9-68E2-1A7D0DFCB0BF}"/>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3868036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714962-866C-F7A0-0645-971428A0471C}"/>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7D501E4B-BF15-E56F-46E9-232C2E14DA36}"/>
              </a:ext>
            </a:extLst>
          </p:cNvPr>
          <p:cNvSpPr>
            <a:spLocks noGrp="1"/>
          </p:cNvSpPr>
          <p:nvPr>
            <p:ph type="dt" sz="half" idx="10"/>
          </p:nvPr>
        </p:nvSpPr>
        <p:spPr/>
        <p:txBody>
          <a:bodyPr/>
          <a:lstStyle/>
          <a:p>
            <a:fld id="{3AF0AA0F-0A35-49D5-9566-D748A07F2668}" type="datetime1">
              <a:rPr lang="es-AR" smtClean="0"/>
              <a:t>26/7/2024</a:t>
            </a:fld>
            <a:endParaRPr lang="es-AR"/>
          </a:p>
        </p:txBody>
      </p:sp>
      <p:sp>
        <p:nvSpPr>
          <p:cNvPr id="4" name="Marcador de pie de página 3">
            <a:extLst>
              <a:ext uri="{FF2B5EF4-FFF2-40B4-BE49-F238E27FC236}">
                <a16:creationId xmlns:a16="http://schemas.microsoft.com/office/drawing/2014/main" id="{5E8139CE-8032-F1DA-5E5B-EC9BBBA046ED}"/>
              </a:ext>
            </a:extLst>
          </p:cNvPr>
          <p:cNvSpPr>
            <a:spLocks noGrp="1"/>
          </p:cNvSpPr>
          <p:nvPr>
            <p:ph type="ftr" sz="quarter" idx="11"/>
          </p:nvPr>
        </p:nvSpPr>
        <p:spPr/>
        <p:txBody>
          <a:bodyPr/>
          <a:lstStyle/>
          <a:p>
            <a:r>
              <a:rPr lang="es-AR"/>
              <a:t>María Gabriela Annoni Julio 2024</a:t>
            </a:r>
          </a:p>
        </p:txBody>
      </p:sp>
      <p:sp>
        <p:nvSpPr>
          <p:cNvPr id="5" name="Marcador de número de diapositiva 4">
            <a:extLst>
              <a:ext uri="{FF2B5EF4-FFF2-40B4-BE49-F238E27FC236}">
                <a16:creationId xmlns:a16="http://schemas.microsoft.com/office/drawing/2014/main" id="{CCA5D697-F9B0-06CB-4E9F-9508FFF5FC08}"/>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1796177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D9B2E0D-8595-E18F-3F22-0712E985E626}"/>
              </a:ext>
            </a:extLst>
          </p:cNvPr>
          <p:cNvSpPr>
            <a:spLocks noGrp="1"/>
          </p:cNvSpPr>
          <p:nvPr>
            <p:ph type="dt" sz="half" idx="10"/>
          </p:nvPr>
        </p:nvSpPr>
        <p:spPr/>
        <p:txBody>
          <a:bodyPr/>
          <a:lstStyle/>
          <a:p>
            <a:fld id="{C4A6F76E-9708-4233-92F3-4BADBCBF6885}" type="datetime1">
              <a:rPr lang="es-AR" smtClean="0"/>
              <a:t>26/7/2024</a:t>
            </a:fld>
            <a:endParaRPr lang="es-AR"/>
          </a:p>
        </p:txBody>
      </p:sp>
      <p:sp>
        <p:nvSpPr>
          <p:cNvPr id="3" name="Marcador de pie de página 2">
            <a:extLst>
              <a:ext uri="{FF2B5EF4-FFF2-40B4-BE49-F238E27FC236}">
                <a16:creationId xmlns:a16="http://schemas.microsoft.com/office/drawing/2014/main" id="{7CA069A5-9F39-489B-9F41-EC0C02896478}"/>
              </a:ext>
            </a:extLst>
          </p:cNvPr>
          <p:cNvSpPr>
            <a:spLocks noGrp="1"/>
          </p:cNvSpPr>
          <p:nvPr>
            <p:ph type="ftr" sz="quarter" idx="11"/>
          </p:nvPr>
        </p:nvSpPr>
        <p:spPr/>
        <p:txBody>
          <a:bodyPr/>
          <a:lstStyle/>
          <a:p>
            <a:r>
              <a:rPr lang="es-AR"/>
              <a:t>María Gabriela Annoni Julio 2024</a:t>
            </a:r>
          </a:p>
        </p:txBody>
      </p:sp>
      <p:sp>
        <p:nvSpPr>
          <p:cNvPr id="4" name="Marcador de número de diapositiva 3">
            <a:extLst>
              <a:ext uri="{FF2B5EF4-FFF2-40B4-BE49-F238E27FC236}">
                <a16:creationId xmlns:a16="http://schemas.microsoft.com/office/drawing/2014/main" id="{C681E8AA-7D6D-5AF7-FA7A-A012532DED06}"/>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2277415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1DF248-860C-E9EB-AE88-0748ED352B7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E3DDAF28-1CDF-8216-09D2-6FBC4238F0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id="{D359D8BF-A89A-9223-12B6-593ECA6C41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8F57B41-9058-B1AA-A776-C9E85DA0CC76}"/>
              </a:ext>
            </a:extLst>
          </p:cNvPr>
          <p:cNvSpPr>
            <a:spLocks noGrp="1"/>
          </p:cNvSpPr>
          <p:nvPr>
            <p:ph type="dt" sz="half" idx="10"/>
          </p:nvPr>
        </p:nvSpPr>
        <p:spPr/>
        <p:txBody>
          <a:bodyPr/>
          <a:lstStyle/>
          <a:p>
            <a:fld id="{7AD94B6A-02C2-4E1F-94EC-0F43E88B0C91}" type="datetime1">
              <a:rPr lang="es-AR" smtClean="0"/>
              <a:t>26/7/2024</a:t>
            </a:fld>
            <a:endParaRPr lang="es-AR"/>
          </a:p>
        </p:txBody>
      </p:sp>
      <p:sp>
        <p:nvSpPr>
          <p:cNvPr id="6" name="Marcador de pie de página 5">
            <a:extLst>
              <a:ext uri="{FF2B5EF4-FFF2-40B4-BE49-F238E27FC236}">
                <a16:creationId xmlns:a16="http://schemas.microsoft.com/office/drawing/2014/main" id="{D0C15F41-CAD8-A865-7533-E4B591014E14}"/>
              </a:ext>
            </a:extLst>
          </p:cNvPr>
          <p:cNvSpPr>
            <a:spLocks noGrp="1"/>
          </p:cNvSpPr>
          <p:nvPr>
            <p:ph type="ftr" sz="quarter" idx="11"/>
          </p:nvPr>
        </p:nvSpPr>
        <p:spPr/>
        <p:txBody>
          <a:bodyPr/>
          <a:lstStyle/>
          <a:p>
            <a:r>
              <a:rPr lang="es-AR"/>
              <a:t>María Gabriela Annoni Julio 2024</a:t>
            </a:r>
          </a:p>
        </p:txBody>
      </p:sp>
      <p:sp>
        <p:nvSpPr>
          <p:cNvPr id="7" name="Marcador de número de diapositiva 6">
            <a:extLst>
              <a:ext uri="{FF2B5EF4-FFF2-40B4-BE49-F238E27FC236}">
                <a16:creationId xmlns:a16="http://schemas.microsoft.com/office/drawing/2014/main" id="{05E297D3-2BFC-2B1F-B72A-8B13AE578DE1}"/>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1815048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1CE28C-133E-9554-84A5-E5977E5B107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7E5E4B52-8BE9-F3CA-DCD5-CB66C6BDC3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ECD9391D-98EC-0699-409D-A71D3FEAB4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82138B2-829C-F1F1-1BE9-65E1E37BB539}"/>
              </a:ext>
            </a:extLst>
          </p:cNvPr>
          <p:cNvSpPr>
            <a:spLocks noGrp="1"/>
          </p:cNvSpPr>
          <p:nvPr>
            <p:ph type="dt" sz="half" idx="10"/>
          </p:nvPr>
        </p:nvSpPr>
        <p:spPr/>
        <p:txBody>
          <a:bodyPr/>
          <a:lstStyle/>
          <a:p>
            <a:fld id="{0B3AB11D-DCF7-493F-B797-ED49BA3B11CA}" type="datetime1">
              <a:rPr lang="es-AR" smtClean="0"/>
              <a:t>26/7/2024</a:t>
            </a:fld>
            <a:endParaRPr lang="es-AR"/>
          </a:p>
        </p:txBody>
      </p:sp>
      <p:sp>
        <p:nvSpPr>
          <p:cNvPr id="6" name="Marcador de pie de página 5">
            <a:extLst>
              <a:ext uri="{FF2B5EF4-FFF2-40B4-BE49-F238E27FC236}">
                <a16:creationId xmlns:a16="http://schemas.microsoft.com/office/drawing/2014/main" id="{0E6BDAC3-603F-7969-9EA8-4A96A10CFC4B}"/>
              </a:ext>
            </a:extLst>
          </p:cNvPr>
          <p:cNvSpPr>
            <a:spLocks noGrp="1"/>
          </p:cNvSpPr>
          <p:nvPr>
            <p:ph type="ftr" sz="quarter" idx="11"/>
          </p:nvPr>
        </p:nvSpPr>
        <p:spPr/>
        <p:txBody>
          <a:bodyPr/>
          <a:lstStyle/>
          <a:p>
            <a:r>
              <a:rPr lang="es-AR"/>
              <a:t>María Gabriela Annoni Julio 2024</a:t>
            </a:r>
          </a:p>
        </p:txBody>
      </p:sp>
      <p:sp>
        <p:nvSpPr>
          <p:cNvPr id="7" name="Marcador de número de diapositiva 6">
            <a:extLst>
              <a:ext uri="{FF2B5EF4-FFF2-40B4-BE49-F238E27FC236}">
                <a16:creationId xmlns:a16="http://schemas.microsoft.com/office/drawing/2014/main" id="{2CAB2C0E-7614-3A2C-C9F0-47659E7CF199}"/>
              </a:ext>
            </a:extLst>
          </p:cNvPr>
          <p:cNvSpPr>
            <a:spLocks noGrp="1"/>
          </p:cNvSpPr>
          <p:nvPr>
            <p:ph type="sldNum" sz="quarter" idx="12"/>
          </p:nvPr>
        </p:nvSpPr>
        <p:spPr/>
        <p:txBody>
          <a:bodyPr/>
          <a:lstStyle/>
          <a:p>
            <a:fld id="{D070969D-9600-4095-A5B2-EB7A1AB88560}" type="slidenum">
              <a:rPr lang="es-AR" smtClean="0"/>
              <a:t>‹Nº›</a:t>
            </a:fld>
            <a:endParaRPr lang="es-AR"/>
          </a:p>
        </p:txBody>
      </p:sp>
    </p:spTree>
    <p:extLst>
      <p:ext uri="{BB962C8B-B14F-4D97-AF65-F5344CB8AC3E}">
        <p14:creationId xmlns:p14="http://schemas.microsoft.com/office/powerpoint/2010/main" val="2725220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15BF9B81-C790-0F73-0EC0-D04660AAE0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C2B910EB-7BA3-9377-8D20-BEA61512E7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0598C4EE-85BA-F8B8-F7B3-68765C5F5A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EBBDCE-5C47-478C-A6A0-195A2FA7356A}" type="datetime1">
              <a:rPr lang="es-AR" smtClean="0"/>
              <a:t>26/7/2024</a:t>
            </a:fld>
            <a:endParaRPr lang="es-AR"/>
          </a:p>
        </p:txBody>
      </p:sp>
      <p:sp>
        <p:nvSpPr>
          <p:cNvPr id="5" name="Marcador de pie de página 4">
            <a:extLst>
              <a:ext uri="{FF2B5EF4-FFF2-40B4-BE49-F238E27FC236}">
                <a16:creationId xmlns:a16="http://schemas.microsoft.com/office/drawing/2014/main" id="{B42B5F25-D6BC-3B23-E5CC-660028F43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AR"/>
              <a:t>María Gabriela Annoni Julio 2024</a:t>
            </a:r>
          </a:p>
        </p:txBody>
      </p:sp>
      <p:sp>
        <p:nvSpPr>
          <p:cNvPr id="6" name="Marcador de número de diapositiva 5">
            <a:extLst>
              <a:ext uri="{FF2B5EF4-FFF2-40B4-BE49-F238E27FC236}">
                <a16:creationId xmlns:a16="http://schemas.microsoft.com/office/drawing/2014/main" id="{400417E8-C35C-18CA-2B31-6B9436FA47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70969D-9600-4095-A5B2-EB7A1AB88560}" type="slidenum">
              <a:rPr lang="es-AR" smtClean="0"/>
              <a:t>‹Nº›</a:t>
            </a:fld>
            <a:endParaRPr lang="es-AR"/>
          </a:p>
        </p:txBody>
      </p:sp>
    </p:spTree>
    <p:extLst>
      <p:ext uri="{BB962C8B-B14F-4D97-AF65-F5344CB8AC3E}">
        <p14:creationId xmlns:p14="http://schemas.microsoft.com/office/powerpoint/2010/main" val="3593313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AC003A-35C1-6782-D34A-0747753310AA}"/>
              </a:ext>
            </a:extLst>
          </p:cNvPr>
          <p:cNvSpPr>
            <a:spLocks noGrp="1"/>
          </p:cNvSpPr>
          <p:nvPr>
            <p:ph type="ctrTitle"/>
          </p:nvPr>
        </p:nvSpPr>
        <p:spPr>
          <a:xfrm>
            <a:off x="1524000" y="1122363"/>
            <a:ext cx="9144000" cy="647443"/>
          </a:xfrm>
        </p:spPr>
        <p:txBody>
          <a:bodyPr>
            <a:normAutofit/>
          </a:bodyPr>
          <a:lstStyle/>
          <a:p>
            <a:r>
              <a:rPr lang="es-MX" sz="3600" b="1" dirty="0"/>
              <a:t>Paquete fiscal Ley 27.743</a:t>
            </a:r>
            <a:endParaRPr lang="es-AR" sz="3600" b="1" dirty="0"/>
          </a:p>
        </p:txBody>
      </p:sp>
      <p:sp>
        <p:nvSpPr>
          <p:cNvPr id="3" name="Subtítulo 2">
            <a:extLst>
              <a:ext uri="{FF2B5EF4-FFF2-40B4-BE49-F238E27FC236}">
                <a16:creationId xmlns:a16="http://schemas.microsoft.com/office/drawing/2014/main" id="{6675934E-2A74-B708-ECCC-89DEEB6912A6}"/>
              </a:ext>
            </a:extLst>
          </p:cNvPr>
          <p:cNvSpPr>
            <a:spLocks noGrp="1"/>
          </p:cNvSpPr>
          <p:nvPr>
            <p:ph type="subTitle" idx="1"/>
          </p:nvPr>
        </p:nvSpPr>
        <p:spPr>
          <a:xfrm>
            <a:off x="1268360" y="1946787"/>
            <a:ext cx="9822425" cy="4218039"/>
          </a:xfrm>
        </p:spPr>
        <p:txBody>
          <a:bodyPr>
            <a:normAutofit fontScale="92500"/>
          </a:bodyPr>
          <a:lstStyle/>
          <a:p>
            <a:pPr marL="342900" indent="-342900" algn="l">
              <a:lnSpc>
                <a:spcPct val="150000"/>
              </a:lnSpc>
              <a:buFont typeface="Arial" panose="020B0604020202020204" pitchFamily="34" charset="0"/>
              <a:buChar char="•"/>
            </a:pPr>
            <a:r>
              <a:rPr lang="es-MX" dirty="0"/>
              <a:t>Impuesto a la Transferencia de Inmuebles</a:t>
            </a:r>
          </a:p>
          <a:p>
            <a:pPr marL="342900" indent="-342900" algn="l">
              <a:lnSpc>
                <a:spcPct val="150000"/>
              </a:lnSpc>
              <a:buFont typeface="Arial" panose="020B0604020202020204" pitchFamily="34" charset="0"/>
              <a:buChar char="•"/>
            </a:pPr>
            <a:r>
              <a:rPr lang="es-MX" dirty="0"/>
              <a:t>Régimen Regularización Excepcional </a:t>
            </a:r>
            <a:r>
              <a:rPr lang="es-MX" dirty="0" err="1"/>
              <a:t>Oblig</a:t>
            </a:r>
            <a:r>
              <a:rPr lang="es-MX" dirty="0"/>
              <a:t>. Tributarias, Aduaneras, </a:t>
            </a:r>
            <a:r>
              <a:rPr lang="es-MX" dirty="0" err="1"/>
              <a:t>Seg</a:t>
            </a:r>
            <a:r>
              <a:rPr lang="es-MX" dirty="0"/>
              <a:t>. Social</a:t>
            </a:r>
          </a:p>
          <a:p>
            <a:pPr marL="342900" indent="-342900" algn="l">
              <a:lnSpc>
                <a:spcPct val="150000"/>
              </a:lnSpc>
              <a:buFont typeface="Arial" panose="020B0604020202020204" pitchFamily="34" charset="0"/>
              <a:buChar char="•"/>
            </a:pPr>
            <a:r>
              <a:rPr lang="es-MX" dirty="0"/>
              <a:t>Régimen de Regularización Activos</a:t>
            </a:r>
          </a:p>
          <a:p>
            <a:pPr marL="342900" indent="-342900" algn="l">
              <a:lnSpc>
                <a:spcPct val="150000"/>
              </a:lnSpc>
              <a:buFont typeface="Arial" panose="020B0604020202020204" pitchFamily="34" charset="0"/>
              <a:buChar char="•"/>
            </a:pPr>
            <a:r>
              <a:rPr lang="es-MX" dirty="0"/>
              <a:t>Impuesto sobre los Bienes Personales. Régimen Especial de Ingreso (REIBP)</a:t>
            </a:r>
          </a:p>
          <a:p>
            <a:pPr marL="342900" indent="-342900" algn="l">
              <a:lnSpc>
                <a:spcPct val="150000"/>
              </a:lnSpc>
              <a:buFont typeface="Arial" panose="020B0604020202020204" pitchFamily="34" charset="0"/>
              <a:buChar char="•"/>
            </a:pPr>
            <a:r>
              <a:rPr lang="es-MX" dirty="0"/>
              <a:t>Impuesto a las Ganancias</a:t>
            </a:r>
          </a:p>
          <a:p>
            <a:pPr marL="342900" indent="-342900" algn="l">
              <a:lnSpc>
                <a:spcPct val="150000"/>
              </a:lnSpc>
              <a:buFont typeface="Arial" panose="020B0604020202020204" pitchFamily="34" charset="0"/>
              <a:buChar char="•"/>
            </a:pPr>
            <a:r>
              <a:rPr lang="es-MX" dirty="0"/>
              <a:t>Régimen Simplificado para Pequeños Contribuyentes (Monotributo)</a:t>
            </a:r>
          </a:p>
          <a:p>
            <a:pPr algn="l"/>
            <a:endParaRPr lang="es-AR" dirty="0"/>
          </a:p>
        </p:txBody>
      </p:sp>
      <p:sp>
        <p:nvSpPr>
          <p:cNvPr id="4" name="Marcador de pie de página 3">
            <a:extLst>
              <a:ext uri="{FF2B5EF4-FFF2-40B4-BE49-F238E27FC236}">
                <a16:creationId xmlns:a16="http://schemas.microsoft.com/office/drawing/2014/main" id="{AA708191-7C53-FC14-49F5-E2B63B7C61D5}"/>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785003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4AD5AE-81AC-34FE-3F8F-8BD56E162DCA}"/>
              </a:ext>
            </a:extLst>
          </p:cNvPr>
          <p:cNvSpPr>
            <a:spLocks noGrp="1"/>
          </p:cNvSpPr>
          <p:nvPr>
            <p:ph type="ctrTitle"/>
          </p:nvPr>
        </p:nvSpPr>
        <p:spPr>
          <a:xfrm>
            <a:off x="1524000" y="1122363"/>
            <a:ext cx="9144000" cy="676940"/>
          </a:xfrm>
        </p:spPr>
        <p:txBody>
          <a:bodyPr>
            <a:normAutofit/>
          </a:bodyPr>
          <a:lstStyle/>
          <a:p>
            <a:r>
              <a:rPr lang="es-MX" sz="2800" b="1" dirty="0"/>
              <a:t>Impuesto sobre los Bienes Personales</a:t>
            </a:r>
            <a:endParaRPr lang="es-AR" sz="2800" b="1" dirty="0"/>
          </a:p>
        </p:txBody>
      </p:sp>
      <p:sp>
        <p:nvSpPr>
          <p:cNvPr id="3" name="Subtítulo 2">
            <a:extLst>
              <a:ext uri="{FF2B5EF4-FFF2-40B4-BE49-F238E27FC236}">
                <a16:creationId xmlns:a16="http://schemas.microsoft.com/office/drawing/2014/main" id="{BA42821B-3278-03FF-A867-1EB229F0AB12}"/>
              </a:ext>
            </a:extLst>
          </p:cNvPr>
          <p:cNvSpPr>
            <a:spLocks noGrp="1"/>
          </p:cNvSpPr>
          <p:nvPr>
            <p:ph type="subTitle" idx="1"/>
          </p:nvPr>
        </p:nvSpPr>
        <p:spPr>
          <a:xfrm>
            <a:off x="1524000" y="2005781"/>
            <a:ext cx="9144000" cy="4159045"/>
          </a:xfrm>
        </p:spPr>
        <p:txBody>
          <a:bodyPr>
            <a:normAutofit/>
          </a:bodyPr>
          <a:lstStyle/>
          <a:p>
            <a:pPr marL="342900" indent="-342900" algn="l">
              <a:buFont typeface="Arial" panose="020B0604020202020204" pitchFamily="34" charset="0"/>
              <a:buChar char="•"/>
            </a:pPr>
            <a:r>
              <a:rPr lang="es-MX" sz="2000" dirty="0"/>
              <a:t>Monto mínimo exento 2023: $ 100.000.000</a:t>
            </a:r>
          </a:p>
          <a:p>
            <a:pPr marL="342900" indent="-342900" algn="l">
              <a:buFont typeface="Arial" panose="020B0604020202020204" pitchFamily="34" charset="0"/>
              <a:buChar char="•"/>
            </a:pPr>
            <a:r>
              <a:rPr lang="es-MX" sz="2000" dirty="0"/>
              <a:t>Monto no computable casa habitación 2023: $ 350.000.000</a:t>
            </a:r>
          </a:p>
          <a:p>
            <a:pPr marL="342900" indent="-342900" algn="l">
              <a:buFont typeface="Arial" panose="020B0604020202020204" pitchFamily="34" charset="0"/>
              <a:buChar char="•"/>
            </a:pPr>
            <a:r>
              <a:rPr lang="es-MX" sz="2000" dirty="0"/>
              <a:t>Unificación de escalas aplicables a bienes en el país y en el exterior:</a:t>
            </a:r>
          </a:p>
          <a:p>
            <a:pPr algn="l"/>
            <a:r>
              <a:rPr lang="es-MX" sz="2000" dirty="0"/>
              <a:t>-2023: 0,5% a 1,5%</a:t>
            </a:r>
          </a:p>
          <a:p>
            <a:pPr algn="l"/>
            <a:r>
              <a:rPr lang="es-MX" sz="2000" dirty="0"/>
              <a:t>-2024: 0,5% a 1,25%</a:t>
            </a:r>
          </a:p>
          <a:p>
            <a:pPr algn="l"/>
            <a:r>
              <a:rPr lang="es-MX" sz="2000" dirty="0"/>
              <a:t>-2025: 0,5% a 1%</a:t>
            </a:r>
          </a:p>
          <a:p>
            <a:pPr algn="l"/>
            <a:r>
              <a:rPr lang="es-MX" sz="2000" dirty="0"/>
              <a:t>-2026: 0,5% a 0,75%</a:t>
            </a:r>
          </a:p>
          <a:p>
            <a:pPr algn="l"/>
            <a:r>
              <a:rPr lang="es-MX" sz="2000" dirty="0"/>
              <a:t>-2027: 0,5%</a:t>
            </a:r>
          </a:p>
          <a:p>
            <a:pPr marL="342900" indent="-342900" algn="l">
              <a:buFont typeface="Arial" panose="020B0604020202020204" pitchFamily="34" charset="0"/>
              <a:buChar char="•"/>
            </a:pPr>
            <a:r>
              <a:rPr lang="es-AR" sz="2000" dirty="0"/>
              <a:t>Contribuyentes cumplidores de 2020 a 2022 aplicable de 2023 a 2026: beneficio de descuento del 0,5%</a:t>
            </a:r>
            <a:endParaRPr lang="es-MX" sz="2000" dirty="0"/>
          </a:p>
        </p:txBody>
      </p:sp>
      <p:sp>
        <p:nvSpPr>
          <p:cNvPr id="4" name="Marcador de pie de página 3">
            <a:extLst>
              <a:ext uri="{FF2B5EF4-FFF2-40B4-BE49-F238E27FC236}">
                <a16:creationId xmlns:a16="http://schemas.microsoft.com/office/drawing/2014/main" id="{ABE4D18C-A6A7-1B40-7357-A3230C3EC517}"/>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4266692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A427A2-6C36-26A9-ACB4-CC1A564D7018}"/>
              </a:ext>
            </a:extLst>
          </p:cNvPr>
          <p:cNvSpPr>
            <a:spLocks noGrp="1"/>
          </p:cNvSpPr>
          <p:nvPr>
            <p:ph type="ctrTitle"/>
          </p:nvPr>
        </p:nvSpPr>
        <p:spPr>
          <a:xfrm>
            <a:off x="1524000" y="1122363"/>
            <a:ext cx="9144000" cy="588450"/>
          </a:xfrm>
        </p:spPr>
        <p:txBody>
          <a:bodyPr>
            <a:normAutofit/>
          </a:bodyPr>
          <a:lstStyle/>
          <a:p>
            <a:r>
              <a:rPr lang="es-MX" sz="2800" b="1" dirty="0"/>
              <a:t>Régimen Especial para Pequeños Contribuyentes (Monotributo)</a:t>
            </a:r>
            <a:endParaRPr lang="es-AR" sz="2800" b="1" dirty="0"/>
          </a:p>
        </p:txBody>
      </p:sp>
      <p:sp>
        <p:nvSpPr>
          <p:cNvPr id="3" name="Subtítulo 2">
            <a:extLst>
              <a:ext uri="{FF2B5EF4-FFF2-40B4-BE49-F238E27FC236}">
                <a16:creationId xmlns:a16="http://schemas.microsoft.com/office/drawing/2014/main" id="{DE809ED4-D980-37E1-1786-FC191C938616}"/>
              </a:ext>
            </a:extLst>
          </p:cNvPr>
          <p:cNvSpPr>
            <a:spLocks noGrp="1"/>
          </p:cNvSpPr>
          <p:nvPr>
            <p:ph type="subTitle" idx="1"/>
          </p:nvPr>
        </p:nvSpPr>
        <p:spPr>
          <a:xfrm>
            <a:off x="1524000" y="1976284"/>
            <a:ext cx="9144000" cy="4129548"/>
          </a:xfrm>
        </p:spPr>
        <p:txBody>
          <a:bodyPr>
            <a:normAutofit lnSpcReduction="10000"/>
          </a:bodyPr>
          <a:lstStyle/>
          <a:p>
            <a:pPr algn="l"/>
            <a:r>
              <a:rPr lang="es-MX" sz="2000" dirty="0"/>
              <a:t>Ver https://www.afip.gob.ar/monotributo/categorias.asp</a:t>
            </a:r>
          </a:p>
          <a:p>
            <a:pPr marL="342900" indent="-342900" algn="l">
              <a:buFont typeface="Arial" panose="020B0604020202020204" pitchFamily="34" charset="0"/>
              <a:buChar char="•"/>
            </a:pPr>
            <a:r>
              <a:rPr lang="es-MX" sz="2000" dirty="0"/>
              <a:t>Para servicios y venta de bienes la máxima categoría es la K </a:t>
            </a:r>
          </a:p>
          <a:p>
            <a:pPr marL="342900" indent="-342900" algn="l">
              <a:buFont typeface="Arial" panose="020B0604020202020204" pitchFamily="34" charset="0"/>
              <a:buChar char="•"/>
            </a:pPr>
            <a:r>
              <a:rPr lang="es-MX" sz="2000" dirty="0"/>
              <a:t>Para servicios el costo mensual es superior a venta de bienes a partir de categoría C</a:t>
            </a:r>
          </a:p>
          <a:p>
            <a:pPr marL="342900" indent="-342900" algn="l">
              <a:buFont typeface="Arial" panose="020B0604020202020204" pitchFamily="34" charset="0"/>
              <a:buChar char="•"/>
            </a:pPr>
            <a:r>
              <a:rPr lang="es-MX" sz="2000" dirty="0"/>
              <a:t>El valor máximo de ingresos (categoría K) asciende a $ 68.000.000</a:t>
            </a:r>
          </a:p>
          <a:p>
            <a:pPr marL="342900" indent="-342900" algn="l">
              <a:buFont typeface="Arial" panose="020B0604020202020204" pitchFamily="34" charset="0"/>
              <a:buChar char="•"/>
            </a:pPr>
            <a:r>
              <a:rPr lang="es-MX" sz="2000" dirty="0"/>
              <a:t>Valor máximo de venta de bienes por unidad: $ 385.000 (no aplica a escribanos)</a:t>
            </a:r>
          </a:p>
          <a:p>
            <a:pPr marL="342900" indent="-342900" algn="l">
              <a:buFont typeface="Arial" panose="020B0604020202020204" pitchFamily="34" charset="0"/>
              <a:buChar char="•"/>
            </a:pPr>
            <a:r>
              <a:rPr lang="es-MX" sz="2000" dirty="0"/>
              <a:t>Los montos máximos de facturación, alquileres devengados y los importes del impuesto integrado se actualizarán semestralmente a partir de 2025, inclusive, en los meses de enero y julio, por el IPC</a:t>
            </a:r>
          </a:p>
          <a:p>
            <a:pPr marL="342900" indent="-342900" algn="l">
              <a:buFont typeface="Arial" panose="020B0604020202020204" pitchFamily="34" charset="0"/>
              <a:buChar char="•"/>
            </a:pPr>
            <a:r>
              <a:rPr lang="es-MX" sz="2000" dirty="0"/>
              <a:t>PE puede incrementar en 2024 los montos máximos de facturación, alquileres devengados e importe impuesto integrado. </a:t>
            </a:r>
          </a:p>
          <a:p>
            <a:pPr marL="342900" indent="-342900" algn="l">
              <a:buFont typeface="Arial" panose="020B0604020202020204" pitchFamily="34" charset="0"/>
              <a:buChar char="•"/>
            </a:pPr>
            <a:r>
              <a:rPr lang="es-MX" sz="2000" dirty="0" err="1"/>
              <a:t>Monotributistas</a:t>
            </a:r>
            <a:r>
              <a:rPr lang="es-MX" sz="2000" dirty="0"/>
              <a:t> excluidos de pleno derecho desde el 1/1/2024 podrán reingresar sin esperar tres años desde la exclusión. </a:t>
            </a:r>
            <a:endParaRPr lang="es-AR" sz="2000" dirty="0"/>
          </a:p>
        </p:txBody>
      </p:sp>
      <p:sp>
        <p:nvSpPr>
          <p:cNvPr id="4" name="Marcador de pie de página 3">
            <a:extLst>
              <a:ext uri="{FF2B5EF4-FFF2-40B4-BE49-F238E27FC236}">
                <a16:creationId xmlns:a16="http://schemas.microsoft.com/office/drawing/2014/main" id="{476A30CB-6FE9-6EB5-5401-D0BD4BB54787}"/>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1273687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3A7096-3091-BC03-B2F3-DF36C4459DA0}"/>
              </a:ext>
            </a:extLst>
          </p:cNvPr>
          <p:cNvSpPr>
            <a:spLocks noGrp="1"/>
          </p:cNvSpPr>
          <p:nvPr>
            <p:ph type="ctrTitle"/>
          </p:nvPr>
        </p:nvSpPr>
        <p:spPr>
          <a:xfrm>
            <a:off x="1524000" y="1122363"/>
            <a:ext cx="9144000" cy="647443"/>
          </a:xfrm>
        </p:spPr>
        <p:txBody>
          <a:bodyPr>
            <a:normAutofit/>
          </a:bodyPr>
          <a:lstStyle/>
          <a:p>
            <a:r>
              <a:rPr lang="es-MX" sz="2800" b="1" dirty="0"/>
              <a:t>Impuesto a las Ganancias</a:t>
            </a:r>
            <a:endParaRPr lang="es-AR" sz="2800" b="1" dirty="0"/>
          </a:p>
        </p:txBody>
      </p:sp>
      <p:sp>
        <p:nvSpPr>
          <p:cNvPr id="3" name="Subtítulo 2">
            <a:extLst>
              <a:ext uri="{FF2B5EF4-FFF2-40B4-BE49-F238E27FC236}">
                <a16:creationId xmlns:a16="http://schemas.microsoft.com/office/drawing/2014/main" id="{776FAF8D-1C70-F51D-456C-C8115904DFB9}"/>
              </a:ext>
            </a:extLst>
          </p:cNvPr>
          <p:cNvSpPr>
            <a:spLocks noGrp="1"/>
          </p:cNvSpPr>
          <p:nvPr>
            <p:ph type="subTitle" idx="1"/>
          </p:nvPr>
        </p:nvSpPr>
        <p:spPr>
          <a:xfrm>
            <a:off x="1524000" y="2050026"/>
            <a:ext cx="9144000" cy="4114800"/>
          </a:xfrm>
        </p:spPr>
        <p:txBody>
          <a:bodyPr>
            <a:normAutofit lnSpcReduction="10000"/>
          </a:bodyPr>
          <a:lstStyle/>
          <a:p>
            <a:pPr algn="l"/>
            <a:r>
              <a:rPr lang="es-MX" sz="2000" dirty="0"/>
              <a:t>A partir de julio 2024</a:t>
            </a:r>
          </a:p>
          <a:p>
            <a:pPr marL="342900" indent="-342900" algn="l">
              <a:buFont typeface="Arial" panose="020B0604020202020204" pitchFamily="34" charset="0"/>
              <a:buChar char="•"/>
            </a:pPr>
            <a:r>
              <a:rPr lang="es-MX" sz="2000" dirty="0"/>
              <a:t>Derogación del impuesto cedular a los mayores ingresos </a:t>
            </a:r>
          </a:p>
          <a:p>
            <a:pPr marL="342900" indent="-342900" algn="l">
              <a:buFont typeface="Arial" panose="020B0604020202020204" pitchFamily="34" charset="0"/>
              <a:buChar char="•"/>
            </a:pPr>
            <a:r>
              <a:rPr lang="es-MX" sz="2000" dirty="0"/>
              <a:t>Derogación de exenciones: SAC, bono productividad, horas extras días inhábiles, guardias obligatorias</a:t>
            </a:r>
          </a:p>
          <a:p>
            <a:pPr marL="342900" indent="-342900" algn="l">
              <a:buFont typeface="Arial" panose="020B0604020202020204" pitchFamily="34" charset="0"/>
              <a:buChar char="•"/>
            </a:pPr>
            <a:r>
              <a:rPr lang="es-MX" sz="2000" dirty="0"/>
              <a:t>Derogación de deducciones: gastos de movilidad y otros beneficios pagados por el empleador. Todo pago –excepto ropa de trabajo-equipamiento y capacitaciones constituyen ganancias gravadas</a:t>
            </a:r>
          </a:p>
          <a:p>
            <a:pPr marL="342900" indent="-342900" algn="l">
              <a:buFont typeface="Arial" panose="020B0604020202020204" pitchFamily="34" charset="0"/>
              <a:buChar char="•"/>
            </a:pPr>
            <a:r>
              <a:rPr lang="es-MX" sz="2000" dirty="0"/>
              <a:t>Deducciones personales y escala se ajustarán semestralmente por IPC desde 2025</a:t>
            </a:r>
          </a:p>
          <a:p>
            <a:pPr marL="342900" indent="-342900" algn="l">
              <a:buFont typeface="Arial" panose="020B0604020202020204" pitchFamily="34" charset="0"/>
              <a:buChar char="•"/>
            </a:pPr>
            <a:r>
              <a:rPr lang="es-MX" sz="2000" dirty="0"/>
              <a:t>Ajuste especial a setiembre 2024 por IPC julio-agosto</a:t>
            </a:r>
          </a:p>
          <a:p>
            <a:pPr marL="342900" indent="-342900" algn="l">
              <a:buFont typeface="Arial" panose="020B0604020202020204" pitchFamily="34" charset="0"/>
              <a:buChar char="•"/>
            </a:pPr>
            <a:r>
              <a:rPr lang="es-MX" sz="2000" dirty="0"/>
              <a:t>Los nuevos valores de deducciones personales implican que tributan a partir de la siguiente retribución mensual aproximada: a) empleado soltero $ 1.800.000;  empleado casado $ 2.300.000; autónomo soltero $ 1.100.000; autónomo casado $ 1.600.000. </a:t>
            </a:r>
          </a:p>
          <a:p>
            <a:pPr algn="l"/>
            <a:endParaRPr lang="es-AR" sz="2000" dirty="0"/>
          </a:p>
        </p:txBody>
      </p:sp>
      <p:sp>
        <p:nvSpPr>
          <p:cNvPr id="4" name="Marcador de pie de página 3">
            <a:extLst>
              <a:ext uri="{FF2B5EF4-FFF2-40B4-BE49-F238E27FC236}">
                <a16:creationId xmlns:a16="http://schemas.microsoft.com/office/drawing/2014/main" id="{57599D60-0699-3A46-B916-0945D00088E3}"/>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1927392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F84884-4805-396D-0C32-8784309689F6}"/>
              </a:ext>
            </a:extLst>
          </p:cNvPr>
          <p:cNvSpPr>
            <a:spLocks noGrp="1"/>
          </p:cNvSpPr>
          <p:nvPr>
            <p:ph type="ctrTitle"/>
          </p:nvPr>
        </p:nvSpPr>
        <p:spPr>
          <a:xfrm>
            <a:off x="1524000" y="1122363"/>
            <a:ext cx="9144000" cy="617947"/>
          </a:xfrm>
        </p:spPr>
        <p:txBody>
          <a:bodyPr>
            <a:normAutofit/>
          </a:bodyPr>
          <a:lstStyle/>
          <a:p>
            <a:r>
              <a:rPr lang="es-MX" sz="2800" b="1" dirty="0"/>
              <a:t>UIF – Resumen obligaciones</a:t>
            </a:r>
            <a:endParaRPr lang="es-AR" sz="2800" b="1" dirty="0"/>
          </a:p>
        </p:txBody>
      </p:sp>
      <p:sp>
        <p:nvSpPr>
          <p:cNvPr id="3" name="Subtítulo 2">
            <a:extLst>
              <a:ext uri="{FF2B5EF4-FFF2-40B4-BE49-F238E27FC236}">
                <a16:creationId xmlns:a16="http://schemas.microsoft.com/office/drawing/2014/main" id="{2C76CDAB-588B-9E49-AD0F-AEF8CE626DB5}"/>
              </a:ext>
            </a:extLst>
          </p:cNvPr>
          <p:cNvSpPr>
            <a:spLocks noGrp="1"/>
          </p:cNvSpPr>
          <p:nvPr>
            <p:ph type="subTitle" idx="1"/>
          </p:nvPr>
        </p:nvSpPr>
        <p:spPr>
          <a:xfrm>
            <a:off x="1524000" y="1991032"/>
            <a:ext cx="9144000" cy="4188542"/>
          </a:xfrm>
        </p:spPr>
        <p:txBody>
          <a:bodyPr>
            <a:normAutofit fontScale="85000" lnSpcReduction="20000"/>
          </a:bodyPr>
          <a:lstStyle/>
          <a:p>
            <a:pPr marL="342900" indent="-342900" algn="just">
              <a:buFont typeface="Arial" panose="020B0604020202020204" pitchFamily="34" charset="0"/>
              <a:buChar char="•"/>
            </a:pPr>
            <a:r>
              <a:rPr lang="es-MX" dirty="0"/>
              <a:t>Escribano es sujeto obligado solamente cuando otorga actos protocolares por actividades específicas</a:t>
            </a:r>
          </a:p>
          <a:p>
            <a:pPr marL="342900" indent="-342900" algn="just">
              <a:buFont typeface="Arial" panose="020B0604020202020204" pitchFamily="34" charset="0"/>
              <a:buChar char="•"/>
            </a:pPr>
            <a:r>
              <a:rPr lang="es-MX" dirty="0"/>
              <a:t>Clientes abogados – contadores: son sujetos obligados cuando a nombre y/o por cuenta de sus clientes llevan a cabo actividades específicas (ver cuadro en </a:t>
            </a:r>
            <a:r>
              <a:rPr lang="es-MX" dirty="0" err="1"/>
              <a:t>slide</a:t>
            </a:r>
            <a:r>
              <a:rPr lang="es-MX" dirty="0"/>
              <a:t> siguiente)</a:t>
            </a:r>
          </a:p>
          <a:p>
            <a:pPr marL="342900" indent="-342900" algn="just">
              <a:buFont typeface="Arial" panose="020B0604020202020204" pitchFamily="34" charset="0"/>
              <a:buChar char="•"/>
            </a:pPr>
            <a:r>
              <a:rPr lang="es-MX" dirty="0"/>
              <a:t>Documentación respaldatoria: ya no depende del monto, sino de la calificación del cliente como riesgo medio o alto</a:t>
            </a:r>
          </a:p>
          <a:p>
            <a:pPr marL="342900" indent="-342900" algn="just">
              <a:buFont typeface="Arial" panose="020B0604020202020204" pitchFamily="34" charset="0"/>
              <a:buChar char="•"/>
            </a:pPr>
            <a:r>
              <a:rPr lang="es-MX" dirty="0"/>
              <a:t>RSM: se presenta aún sin movimiento</a:t>
            </a:r>
          </a:p>
          <a:p>
            <a:pPr marL="342900" indent="-342900" algn="just">
              <a:buFont typeface="Arial" panose="020B0604020202020204" pitchFamily="34" charset="0"/>
              <a:buChar char="•"/>
            </a:pPr>
            <a:r>
              <a:rPr lang="es-MX" dirty="0"/>
              <a:t>ROS: en 24 </a:t>
            </a:r>
            <a:r>
              <a:rPr lang="es-MX" dirty="0" err="1"/>
              <a:t>hs</a:t>
            </a:r>
            <a:r>
              <a:rPr lang="es-MX" dirty="0"/>
              <a:t> con plazo máximo de 90 días corridos desde escritura</a:t>
            </a:r>
          </a:p>
          <a:p>
            <a:pPr marL="342900" indent="-342900" algn="just">
              <a:buFont typeface="Arial" panose="020B0604020202020204" pitchFamily="34" charset="0"/>
              <a:buChar char="•"/>
            </a:pPr>
            <a:r>
              <a:rPr lang="es-MX" dirty="0"/>
              <a:t>ROS/RFT: por operación realizada o tentada, confidencial</a:t>
            </a:r>
          </a:p>
          <a:p>
            <a:pPr marL="342900" indent="-342900" algn="just">
              <a:buFont typeface="Arial" panose="020B0604020202020204" pitchFamily="34" charset="0"/>
              <a:buChar char="•"/>
            </a:pPr>
            <a:r>
              <a:rPr lang="es-MX" dirty="0"/>
              <a:t>Resolución UIF 110/2024: se deberá implementar sistema de gestión de riesgos si detectan operaciones sospechosas vinculadas al Régimen de Regularización de Activos Ley 27.743 durante su vigencia, debiendo reportarse en el “ROS RRA”. El reporte deberá ser debidamente fundado y como todo ROS es confidencial.</a:t>
            </a:r>
          </a:p>
          <a:p>
            <a:pPr marL="342900" indent="-342900" algn="l">
              <a:buFont typeface="Arial" panose="020B0604020202020204" pitchFamily="34" charset="0"/>
              <a:buChar char="•"/>
            </a:pPr>
            <a:endParaRPr lang="es-AR" dirty="0"/>
          </a:p>
        </p:txBody>
      </p:sp>
      <p:sp>
        <p:nvSpPr>
          <p:cNvPr id="4" name="Marcador de pie de página 3">
            <a:extLst>
              <a:ext uri="{FF2B5EF4-FFF2-40B4-BE49-F238E27FC236}">
                <a16:creationId xmlns:a16="http://schemas.microsoft.com/office/drawing/2014/main" id="{84A7CD8B-D05E-A22E-5335-A8DD1C23B4B7}"/>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1995034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9D3FCD-27F6-F2C6-0995-CAB0763040E3}"/>
              </a:ext>
            </a:extLst>
          </p:cNvPr>
          <p:cNvSpPr>
            <a:spLocks noGrp="1"/>
          </p:cNvSpPr>
          <p:nvPr>
            <p:ph type="ctrTitle"/>
          </p:nvPr>
        </p:nvSpPr>
        <p:spPr>
          <a:xfrm>
            <a:off x="1524000" y="1122363"/>
            <a:ext cx="9144000" cy="470463"/>
          </a:xfrm>
        </p:spPr>
        <p:txBody>
          <a:bodyPr>
            <a:normAutofit fontScale="90000"/>
          </a:bodyPr>
          <a:lstStyle/>
          <a:p>
            <a:r>
              <a:rPr lang="es-MX" sz="2800" b="1" dirty="0"/>
              <a:t>UIF – Clientes abogados y contadores</a:t>
            </a:r>
            <a:endParaRPr lang="es-AR" sz="2800" b="1" dirty="0"/>
          </a:p>
        </p:txBody>
      </p:sp>
      <p:sp>
        <p:nvSpPr>
          <p:cNvPr id="3" name="Subtítulo 2">
            <a:extLst>
              <a:ext uri="{FF2B5EF4-FFF2-40B4-BE49-F238E27FC236}">
                <a16:creationId xmlns:a16="http://schemas.microsoft.com/office/drawing/2014/main" id="{CD4EBC9E-7B27-2B11-4F32-2F910D1658FA}"/>
              </a:ext>
            </a:extLst>
          </p:cNvPr>
          <p:cNvSpPr>
            <a:spLocks noGrp="1"/>
          </p:cNvSpPr>
          <p:nvPr>
            <p:ph type="subTitle" idx="1"/>
          </p:nvPr>
        </p:nvSpPr>
        <p:spPr>
          <a:xfrm>
            <a:off x="1524000" y="1799303"/>
            <a:ext cx="9144000" cy="4291781"/>
          </a:xfrm>
        </p:spPr>
        <p:txBody>
          <a:bodyPr/>
          <a:lstStyle/>
          <a:p>
            <a:pPr algn="l"/>
            <a:endParaRPr lang="es-AR" dirty="0"/>
          </a:p>
        </p:txBody>
      </p:sp>
      <p:sp>
        <p:nvSpPr>
          <p:cNvPr id="4" name="Marcador de pie de página 3">
            <a:extLst>
              <a:ext uri="{FF2B5EF4-FFF2-40B4-BE49-F238E27FC236}">
                <a16:creationId xmlns:a16="http://schemas.microsoft.com/office/drawing/2014/main" id="{9342259A-5537-34DD-FA67-FBFAF5229E9F}"/>
              </a:ext>
            </a:extLst>
          </p:cNvPr>
          <p:cNvSpPr>
            <a:spLocks noGrp="1"/>
          </p:cNvSpPr>
          <p:nvPr>
            <p:ph type="ftr" sz="quarter" idx="11"/>
          </p:nvPr>
        </p:nvSpPr>
        <p:spPr/>
        <p:txBody>
          <a:bodyPr/>
          <a:lstStyle/>
          <a:p>
            <a:r>
              <a:rPr lang="es-AR"/>
              <a:t>María Gabriela Annoni Julio 2024</a:t>
            </a:r>
          </a:p>
        </p:txBody>
      </p:sp>
      <p:graphicFrame>
        <p:nvGraphicFramePr>
          <p:cNvPr id="5" name="Tabla 4">
            <a:extLst>
              <a:ext uri="{FF2B5EF4-FFF2-40B4-BE49-F238E27FC236}">
                <a16:creationId xmlns:a16="http://schemas.microsoft.com/office/drawing/2014/main" id="{03775022-4DB9-D515-9EF9-6A8095F175F7}"/>
              </a:ext>
            </a:extLst>
          </p:cNvPr>
          <p:cNvGraphicFramePr>
            <a:graphicFrameLocks noGrp="1"/>
          </p:cNvGraphicFramePr>
          <p:nvPr>
            <p:extLst>
              <p:ext uri="{D42A27DB-BD31-4B8C-83A1-F6EECF244321}">
                <p14:modId xmlns:p14="http://schemas.microsoft.com/office/powerpoint/2010/main" val="3439559931"/>
              </p:ext>
            </p:extLst>
          </p:nvPr>
        </p:nvGraphicFramePr>
        <p:xfrm>
          <a:off x="838201" y="1799303"/>
          <a:ext cx="10515598" cy="4318103"/>
        </p:xfrm>
        <a:graphic>
          <a:graphicData uri="http://schemas.openxmlformats.org/drawingml/2006/table">
            <a:tbl>
              <a:tblPr>
                <a:tableStyleId>{5C22544A-7EE6-4342-B048-85BDC9FD1C3A}</a:tableStyleId>
              </a:tblPr>
              <a:tblGrid>
                <a:gridCol w="2307019">
                  <a:extLst>
                    <a:ext uri="{9D8B030D-6E8A-4147-A177-3AD203B41FA5}">
                      <a16:colId xmlns:a16="http://schemas.microsoft.com/office/drawing/2014/main" val="3819091892"/>
                    </a:ext>
                  </a:extLst>
                </a:gridCol>
                <a:gridCol w="1262473">
                  <a:extLst>
                    <a:ext uri="{9D8B030D-6E8A-4147-A177-3AD203B41FA5}">
                      <a16:colId xmlns:a16="http://schemas.microsoft.com/office/drawing/2014/main" val="252305194"/>
                    </a:ext>
                  </a:extLst>
                </a:gridCol>
                <a:gridCol w="1232414">
                  <a:extLst>
                    <a:ext uri="{9D8B030D-6E8A-4147-A177-3AD203B41FA5}">
                      <a16:colId xmlns:a16="http://schemas.microsoft.com/office/drawing/2014/main" val="3343260186"/>
                    </a:ext>
                  </a:extLst>
                </a:gridCol>
                <a:gridCol w="901766">
                  <a:extLst>
                    <a:ext uri="{9D8B030D-6E8A-4147-A177-3AD203B41FA5}">
                      <a16:colId xmlns:a16="http://schemas.microsoft.com/office/drawing/2014/main" val="3756992933"/>
                    </a:ext>
                  </a:extLst>
                </a:gridCol>
                <a:gridCol w="1613160">
                  <a:extLst>
                    <a:ext uri="{9D8B030D-6E8A-4147-A177-3AD203B41FA5}">
                      <a16:colId xmlns:a16="http://schemas.microsoft.com/office/drawing/2014/main" val="1146817853"/>
                    </a:ext>
                  </a:extLst>
                </a:gridCol>
                <a:gridCol w="1044546">
                  <a:extLst>
                    <a:ext uri="{9D8B030D-6E8A-4147-A177-3AD203B41FA5}">
                      <a16:colId xmlns:a16="http://schemas.microsoft.com/office/drawing/2014/main" val="3479925247"/>
                    </a:ext>
                  </a:extLst>
                </a:gridCol>
                <a:gridCol w="1162277">
                  <a:extLst>
                    <a:ext uri="{9D8B030D-6E8A-4147-A177-3AD203B41FA5}">
                      <a16:colId xmlns:a16="http://schemas.microsoft.com/office/drawing/2014/main" val="569898850"/>
                    </a:ext>
                  </a:extLst>
                </a:gridCol>
                <a:gridCol w="991943">
                  <a:extLst>
                    <a:ext uri="{9D8B030D-6E8A-4147-A177-3AD203B41FA5}">
                      <a16:colId xmlns:a16="http://schemas.microsoft.com/office/drawing/2014/main" val="3434640352"/>
                    </a:ext>
                  </a:extLst>
                </a:gridCol>
              </a:tblGrid>
              <a:tr h="157617">
                <a:tc gridSpan="5">
                  <a:txBody>
                    <a:bodyPr/>
                    <a:lstStyle/>
                    <a:p>
                      <a:pPr algn="l" fontAlgn="b"/>
                      <a:r>
                        <a:rPr lang="es-MX" sz="900" u="none" strike="noStrike">
                          <a:effectLst/>
                        </a:rPr>
                        <a:t>ACTOS PROTOCOLARES. ANÁLISIS SOBRE EL CARÁCTER DE SUJETO OBLIGADO (SO) DEL ESCRIBANO/A Y SUS CLIENTES CONTADOR/A - ABOGADO/A</a:t>
                      </a:r>
                      <a:endParaRPr lang="es-MX" sz="900" b="1" i="0" u="none" strike="noStrike">
                        <a:solidFill>
                          <a:srgbClr val="000000"/>
                        </a:solidFill>
                        <a:effectLst/>
                        <a:latin typeface="Calibri" panose="020F0502020204030204" pitchFamily="34" charset="0"/>
                      </a:endParaRPr>
                    </a:p>
                  </a:txBody>
                  <a:tcPr marL="7518" marR="7518" marT="7518" marB="0" anchor="b"/>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a:txBody>
                    <a:bodyPr/>
                    <a:lstStyle/>
                    <a:p>
                      <a:pPr algn="l" fontAlgn="b"/>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l" fontAlgn="b"/>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l" fontAlgn="b"/>
                      <a:endParaRPr lang="es-AR" sz="900" b="0" i="0" u="none" strike="noStrike">
                        <a:solidFill>
                          <a:srgbClr val="000000"/>
                        </a:solidFill>
                        <a:effectLst/>
                        <a:latin typeface="Calibri" panose="020F0502020204030204" pitchFamily="34" charset="0"/>
                      </a:endParaRPr>
                    </a:p>
                  </a:txBody>
                  <a:tcPr marL="7518" marR="7518" marT="7518" marB="0" anchor="b"/>
                </a:tc>
                <a:extLst>
                  <a:ext uri="{0D108BD9-81ED-4DB2-BD59-A6C34878D82A}">
                    <a16:rowId xmlns:a16="http://schemas.microsoft.com/office/drawing/2014/main" val="1743228289"/>
                  </a:ext>
                </a:extLst>
              </a:tr>
              <a:tr h="755325">
                <a:tc>
                  <a:txBody>
                    <a:bodyPr/>
                    <a:lstStyle/>
                    <a:p>
                      <a:pPr algn="l" fontAlgn="b"/>
                      <a:r>
                        <a:rPr lang="es-MX" sz="900" u="none" strike="noStrike">
                          <a:effectLst/>
                        </a:rPr>
                        <a:t>Sujetos intervinientes en la Escritura</a:t>
                      </a:r>
                      <a:endParaRPr lang="es-MX" sz="900" b="1"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MX" sz="900" u="none" strike="noStrike">
                          <a:effectLst/>
                        </a:rPr>
                        <a:t>Compraventa inmuebles por valor hasta 700 SMVM*</a:t>
                      </a:r>
                      <a:endParaRPr lang="es-MX" sz="900" b="1"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MX" sz="900" u="none" strike="noStrike">
                          <a:effectLst/>
                        </a:rPr>
                        <a:t>Compraventa inmuebles por valor que supera 700 SMVM*</a:t>
                      </a:r>
                      <a:endParaRPr lang="es-MX" sz="900" b="1"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MX" sz="900" u="none" strike="noStrike">
                          <a:effectLst/>
                        </a:rPr>
                        <a:t>Constitución de Persona Jurídica (en todos los casos)</a:t>
                      </a:r>
                      <a:endParaRPr lang="es-MX" sz="900" b="1"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MX" sz="900" u="none" strike="noStrike">
                          <a:effectLst/>
                        </a:rPr>
                        <a:t>Constitución de otras estructuras jurídicas, como Fideicomiso (en todos los casos)</a:t>
                      </a:r>
                      <a:endParaRPr lang="es-MX" sz="900" b="1"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MX" sz="900" u="none" strike="noStrike">
                          <a:effectLst/>
                        </a:rPr>
                        <a:t>Cesión de participación societaria (en todos los casos)</a:t>
                      </a:r>
                      <a:endParaRPr lang="es-MX" sz="900" b="1"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MX" sz="900" u="none" strike="noStrike">
                          <a:effectLst/>
                        </a:rPr>
                        <a:t>Cesión de participación en otras estructuras jurídicas como el Fideicomiso (en todos los casos)</a:t>
                      </a:r>
                      <a:endParaRPr lang="es-MX" sz="900" b="1"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MX" sz="900" u="none" strike="noStrike">
                          <a:effectLst/>
                        </a:rPr>
                        <a:t>Compraventa de negocios jurídicos (en todos los casos)</a:t>
                      </a:r>
                      <a:endParaRPr lang="es-MX" sz="900" b="1" i="0" u="none" strike="noStrike">
                        <a:solidFill>
                          <a:srgbClr val="000000"/>
                        </a:solidFill>
                        <a:effectLst/>
                        <a:latin typeface="Calibri" panose="020F0502020204030204" pitchFamily="34" charset="0"/>
                      </a:endParaRPr>
                    </a:p>
                  </a:txBody>
                  <a:tcPr marL="7518" marR="7518" marT="7518" marB="0" anchor="b"/>
                </a:tc>
                <a:extLst>
                  <a:ext uri="{0D108BD9-81ED-4DB2-BD59-A6C34878D82A}">
                    <a16:rowId xmlns:a16="http://schemas.microsoft.com/office/drawing/2014/main" val="4292014291"/>
                  </a:ext>
                </a:extLst>
              </a:tr>
              <a:tr h="209864">
                <a:tc>
                  <a:txBody>
                    <a:bodyPr/>
                    <a:lstStyle/>
                    <a:p>
                      <a:pPr algn="l" fontAlgn="b"/>
                      <a:r>
                        <a:rPr lang="es-MX" sz="900" u="none" strike="noStrike">
                          <a:effectLst/>
                        </a:rPr>
                        <a:t>Escribano/a es SO ante UIF?</a:t>
                      </a:r>
                      <a:endParaRPr lang="es-MX"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extLst>
                  <a:ext uri="{0D108BD9-81ED-4DB2-BD59-A6C34878D82A}">
                    <a16:rowId xmlns:a16="http://schemas.microsoft.com/office/drawing/2014/main" val="3078002750"/>
                  </a:ext>
                </a:extLst>
              </a:tr>
              <a:tr h="307044">
                <a:tc>
                  <a:txBody>
                    <a:bodyPr/>
                    <a:lstStyle/>
                    <a:p>
                      <a:pPr algn="l" fontAlgn="b"/>
                      <a:r>
                        <a:rPr lang="es-MX" sz="900" u="none" strike="noStrike">
                          <a:effectLst/>
                        </a:rPr>
                        <a:t>Cliente contador/a que actúa a nombre y/o por cuenta de su cliente. Es SO ante UIF?**</a:t>
                      </a:r>
                      <a:endParaRPr lang="es-MX"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extLst>
                  <a:ext uri="{0D108BD9-81ED-4DB2-BD59-A6C34878D82A}">
                    <a16:rowId xmlns:a16="http://schemas.microsoft.com/office/drawing/2014/main" val="1985039195"/>
                  </a:ext>
                </a:extLst>
              </a:tr>
              <a:tr h="307044">
                <a:tc>
                  <a:txBody>
                    <a:bodyPr/>
                    <a:lstStyle/>
                    <a:p>
                      <a:pPr algn="l" fontAlgn="b"/>
                      <a:r>
                        <a:rPr lang="es-MX" sz="900" u="none" strike="noStrike">
                          <a:effectLst/>
                        </a:rPr>
                        <a:t>Cliente contador/a que no actúa a nombre y/o por cuenta de su cliente. Es SO ante UIF?**</a:t>
                      </a:r>
                      <a:endParaRPr lang="es-MX"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extLst>
                  <a:ext uri="{0D108BD9-81ED-4DB2-BD59-A6C34878D82A}">
                    <a16:rowId xmlns:a16="http://schemas.microsoft.com/office/drawing/2014/main" val="2067721745"/>
                  </a:ext>
                </a:extLst>
              </a:tr>
              <a:tr h="307044">
                <a:tc>
                  <a:txBody>
                    <a:bodyPr/>
                    <a:lstStyle/>
                    <a:p>
                      <a:pPr algn="l" fontAlgn="b"/>
                      <a:r>
                        <a:rPr lang="es-MX" sz="900" u="none" strike="noStrike">
                          <a:effectLst/>
                        </a:rPr>
                        <a:t>Cliente abogado/a que actúa a nombre y/o por cuenta de su cliente. Es SO ante UIF?***</a:t>
                      </a:r>
                      <a:endParaRPr lang="es-MX"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SÍ</a:t>
                      </a:r>
                      <a:endParaRPr lang="es-AR" sz="900" b="0" i="0" u="none" strike="noStrike">
                        <a:solidFill>
                          <a:srgbClr val="000000"/>
                        </a:solidFill>
                        <a:effectLst/>
                        <a:latin typeface="Calibri" panose="020F0502020204030204" pitchFamily="34" charset="0"/>
                      </a:endParaRPr>
                    </a:p>
                  </a:txBody>
                  <a:tcPr marL="7518" marR="7518" marT="7518" marB="0" anchor="b"/>
                </a:tc>
                <a:extLst>
                  <a:ext uri="{0D108BD9-81ED-4DB2-BD59-A6C34878D82A}">
                    <a16:rowId xmlns:a16="http://schemas.microsoft.com/office/drawing/2014/main" val="2851113172"/>
                  </a:ext>
                </a:extLst>
              </a:tr>
              <a:tr h="307044">
                <a:tc>
                  <a:txBody>
                    <a:bodyPr/>
                    <a:lstStyle/>
                    <a:p>
                      <a:pPr algn="l" fontAlgn="b"/>
                      <a:r>
                        <a:rPr lang="es-MX" sz="900" u="none" strike="noStrike">
                          <a:effectLst/>
                        </a:rPr>
                        <a:t>Cliente abogado/a que no actúa a nombre y/o por cuenta de su cliente. Es SO ante UIF?***</a:t>
                      </a:r>
                      <a:endParaRPr lang="es-MX"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ctr" fontAlgn="b"/>
                      <a:r>
                        <a:rPr lang="es-AR" sz="900" u="none" strike="noStrike">
                          <a:effectLst/>
                        </a:rPr>
                        <a:t>NO</a:t>
                      </a:r>
                      <a:endParaRPr lang="es-AR" sz="900" b="0" i="0" u="none" strike="noStrike">
                        <a:solidFill>
                          <a:srgbClr val="000000"/>
                        </a:solidFill>
                        <a:effectLst/>
                        <a:latin typeface="Calibri" panose="020F0502020204030204" pitchFamily="34" charset="0"/>
                      </a:endParaRPr>
                    </a:p>
                  </a:txBody>
                  <a:tcPr marL="7518" marR="7518" marT="7518" marB="0" anchor="b"/>
                </a:tc>
                <a:extLst>
                  <a:ext uri="{0D108BD9-81ED-4DB2-BD59-A6C34878D82A}">
                    <a16:rowId xmlns:a16="http://schemas.microsoft.com/office/drawing/2014/main" val="536452931"/>
                  </a:ext>
                </a:extLst>
              </a:tr>
              <a:tr h="456471">
                <a:tc>
                  <a:txBody>
                    <a:bodyPr/>
                    <a:lstStyle/>
                    <a:p>
                      <a:pPr algn="l" fontAlgn="b"/>
                      <a:r>
                        <a:rPr lang="es-MX" sz="900" u="none" strike="noStrike">
                          <a:effectLst/>
                        </a:rPr>
                        <a:t>*SMVM: para el primer semestre es el vigente al 31/12 del año anterior; para el segundo semestre es el vigente al 30/6 del mismo año</a:t>
                      </a:r>
                      <a:endParaRPr lang="es-MX" sz="900" b="0"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AR" sz="900" u="none" strike="noStrike">
                          <a:effectLst/>
                        </a:rPr>
                        <a:t> </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AR" sz="900" u="none" strike="noStrike">
                          <a:effectLst/>
                        </a:rPr>
                        <a:t> </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AR" sz="900" u="none" strike="noStrike">
                          <a:effectLst/>
                        </a:rPr>
                        <a:t> </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AR" sz="900" u="none" strike="noStrike">
                          <a:effectLst/>
                        </a:rPr>
                        <a:t> </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AR" sz="900" u="none" strike="noStrike">
                          <a:effectLst/>
                        </a:rPr>
                        <a:t> </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AR" sz="900" u="none" strike="noStrike">
                          <a:effectLst/>
                        </a:rPr>
                        <a:t> </a:t>
                      </a:r>
                      <a:endParaRPr lang="es-AR" sz="900" b="0" i="0" u="none" strike="noStrike">
                        <a:solidFill>
                          <a:srgbClr val="000000"/>
                        </a:solidFill>
                        <a:effectLst/>
                        <a:latin typeface="Calibri" panose="020F0502020204030204" pitchFamily="34" charset="0"/>
                      </a:endParaRPr>
                    </a:p>
                  </a:txBody>
                  <a:tcPr marL="7518" marR="7518" marT="7518" marB="0" anchor="b"/>
                </a:tc>
                <a:tc>
                  <a:txBody>
                    <a:bodyPr/>
                    <a:lstStyle/>
                    <a:p>
                      <a:pPr algn="l" fontAlgn="b"/>
                      <a:r>
                        <a:rPr lang="es-AR" sz="900" u="none" strike="noStrike">
                          <a:effectLst/>
                        </a:rPr>
                        <a:t> </a:t>
                      </a:r>
                      <a:endParaRPr lang="es-AR" sz="900" b="0" i="0" u="none" strike="noStrike">
                        <a:solidFill>
                          <a:srgbClr val="000000"/>
                        </a:solidFill>
                        <a:effectLst/>
                        <a:latin typeface="Calibri" panose="020F0502020204030204" pitchFamily="34" charset="0"/>
                      </a:endParaRPr>
                    </a:p>
                  </a:txBody>
                  <a:tcPr marL="7518" marR="7518" marT="7518" marB="0" anchor="b"/>
                </a:tc>
                <a:extLst>
                  <a:ext uri="{0D108BD9-81ED-4DB2-BD59-A6C34878D82A}">
                    <a16:rowId xmlns:a16="http://schemas.microsoft.com/office/drawing/2014/main" val="2130290023"/>
                  </a:ext>
                </a:extLst>
              </a:tr>
              <a:tr h="755325">
                <a:tc>
                  <a:txBody>
                    <a:bodyPr/>
                    <a:lstStyle/>
                    <a:p>
                      <a:pPr algn="l" fontAlgn="b"/>
                      <a:r>
                        <a:rPr lang="es-MX" sz="900" u="none" strike="noStrike">
                          <a:effectLst/>
                          <a:highlight>
                            <a:srgbClr val="B4C6E7"/>
                          </a:highlight>
                        </a:rPr>
                        <a:t>** Casos en los que el cliente contador/a NO es sujeto obligado respecto de la operación escriturada, recomiendo que manifieste bajo declaración jurada SI/NO encuadra como SO s/ Resolución UIF 42/2024  ó la que la sustituya</a:t>
                      </a:r>
                      <a:endParaRPr lang="es-MX" sz="900" b="0" i="0" u="none" strike="noStrike">
                        <a:solidFill>
                          <a:srgbClr val="000000"/>
                        </a:solidFill>
                        <a:effectLst/>
                        <a:highlight>
                          <a:srgbClr val="B4C6E7"/>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B4C6E7"/>
                          </a:highlight>
                        </a:rPr>
                        <a:t> </a:t>
                      </a:r>
                      <a:endParaRPr lang="es-AR" sz="900" b="0" i="0" u="none" strike="noStrike">
                        <a:solidFill>
                          <a:srgbClr val="000000"/>
                        </a:solidFill>
                        <a:effectLst/>
                        <a:highlight>
                          <a:srgbClr val="B4C6E7"/>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B4C6E7"/>
                          </a:highlight>
                        </a:rPr>
                        <a:t> </a:t>
                      </a:r>
                      <a:endParaRPr lang="es-AR" sz="900" b="0" i="0" u="none" strike="noStrike">
                        <a:solidFill>
                          <a:srgbClr val="000000"/>
                        </a:solidFill>
                        <a:effectLst/>
                        <a:highlight>
                          <a:srgbClr val="B4C6E7"/>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B4C6E7"/>
                          </a:highlight>
                        </a:rPr>
                        <a:t> </a:t>
                      </a:r>
                      <a:endParaRPr lang="es-AR" sz="900" b="0" i="0" u="none" strike="noStrike">
                        <a:solidFill>
                          <a:srgbClr val="000000"/>
                        </a:solidFill>
                        <a:effectLst/>
                        <a:highlight>
                          <a:srgbClr val="B4C6E7"/>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B4C6E7"/>
                          </a:highlight>
                        </a:rPr>
                        <a:t> </a:t>
                      </a:r>
                      <a:endParaRPr lang="es-AR" sz="900" b="0" i="0" u="none" strike="noStrike">
                        <a:solidFill>
                          <a:srgbClr val="000000"/>
                        </a:solidFill>
                        <a:effectLst/>
                        <a:highlight>
                          <a:srgbClr val="B4C6E7"/>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B4C6E7"/>
                          </a:highlight>
                        </a:rPr>
                        <a:t> </a:t>
                      </a:r>
                      <a:endParaRPr lang="es-AR" sz="900" b="0" i="0" u="none" strike="noStrike">
                        <a:solidFill>
                          <a:srgbClr val="000000"/>
                        </a:solidFill>
                        <a:effectLst/>
                        <a:highlight>
                          <a:srgbClr val="B4C6E7"/>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B4C6E7"/>
                          </a:highlight>
                        </a:rPr>
                        <a:t> </a:t>
                      </a:r>
                      <a:endParaRPr lang="es-AR" sz="900" b="0" i="0" u="none" strike="noStrike">
                        <a:solidFill>
                          <a:srgbClr val="000000"/>
                        </a:solidFill>
                        <a:effectLst/>
                        <a:highlight>
                          <a:srgbClr val="B4C6E7"/>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B4C6E7"/>
                          </a:highlight>
                        </a:rPr>
                        <a:t> </a:t>
                      </a:r>
                      <a:endParaRPr lang="es-AR" sz="900" b="0" i="0" u="none" strike="noStrike">
                        <a:solidFill>
                          <a:srgbClr val="000000"/>
                        </a:solidFill>
                        <a:effectLst/>
                        <a:highlight>
                          <a:srgbClr val="B4C6E7"/>
                        </a:highlight>
                        <a:latin typeface="Calibri" panose="020F0502020204030204" pitchFamily="34" charset="0"/>
                      </a:endParaRPr>
                    </a:p>
                  </a:txBody>
                  <a:tcPr marL="7518" marR="7518" marT="7518" marB="0" anchor="b"/>
                </a:tc>
                <a:extLst>
                  <a:ext uri="{0D108BD9-81ED-4DB2-BD59-A6C34878D82A}">
                    <a16:rowId xmlns:a16="http://schemas.microsoft.com/office/drawing/2014/main" val="770983161"/>
                  </a:ext>
                </a:extLst>
              </a:tr>
              <a:tr h="755325">
                <a:tc>
                  <a:txBody>
                    <a:bodyPr/>
                    <a:lstStyle/>
                    <a:p>
                      <a:pPr algn="l" fontAlgn="b"/>
                      <a:r>
                        <a:rPr lang="es-MX" sz="900" u="none" strike="noStrike">
                          <a:effectLst/>
                          <a:highlight>
                            <a:srgbClr val="FFD966"/>
                          </a:highlight>
                        </a:rPr>
                        <a:t>***Casos en los que el cliente abogado/a NO es sujeto obligado respecto de la operación escriturada, recomiendo que manifieste bajo declaración jurada SI/NO encuadra como SO s/ Resolución UIF 48/2024  ó la que la sustituya</a:t>
                      </a:r>
                      <a:endParaRPr lang="es-MX" sz="900" b="0" i="0" u="none" strike="noStrike">
                        <a:solidFill>
                          <a:srgbClr val="000000"/>
                        </a:solidFill>
                        <a:effectLst/>
                        <a:highlight>
                          <a:srgbClr val="FFD966"/>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FFD966"/>
                          </a:highlight>
                        </a:rPr>
                        <a:t> </a:t>
                      </a:r>
                      <a:endParaRPr lang="es-AR" sz="900" b="0" i="0" u="none" strike="noStrike">
                        <a:solidFill>
                          <a:srgbClr val="000000"/>
                        </a:solidFill>
                        <a:effectLst/>
                        <a:highlight>
                          <a:srgbClr val="FFD966"/>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FFD966"/>
                          </a:highlight>
                        </a:rPr>
                        <a:t> </a:t>
                      </a:r>
                      <a:endParaRPr lang="es-AR" sz="900" b="0" i="0" u="none" strike="noStrike">
                        <a:solidFill>
                          <a:srgbClr val="000000"/>
                        </a:solidFill>
                        <a:effectLst/>
                        <a:highlight>
                          <a:srgbClr val="FFD966"/>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FFD966"/>
                          </a:highlight>
                        </a:rPr>
                        <a:t> </a:t>
                      </a:r>
                      <a:endParaRPr lang="es-AR" sz="900" b="0" i="0" u="none" strike="noStrike">
                        <a:solidFill>
                          <a:srgbClr val="000000"/>
                        </a:solidFill>
                        <a:effectLst/>
                        <a:highlight>
                          <a:srgbClr val="FFD966"/>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FFD966"/>
                          </a:highlight>
                        </a:rPr>
                        <a:t> </a:t>
                      </a:r>
                      <a:endParaRPr lang="es-AR" sz="900" b="0" i="0" u="none" strike="noStrike">
                        <a:solidFill>
                          <a:srgbClr val="000000"/>
                        </a:solidFill>
                        <a:effectLst/>
                        <a:highlight>
                          <a:srgbClr val="FFD966"/>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FFD966"/>
                          </a:highlight>
                        </a:rPr>
                        <a:t> </a:t>
                      </a:r>
                      <a:endParaRPr lang="es-AR" sz="900" b="0" i="0" u="none" strike="noStrike">
                        <a:solidFill>
                          <a:srgbClr val="000000"/>
                        </a:solidFill>
                        <a:effectLst/>
                        <a:highlight>
                          <a:srgbClr val="FFD966"/>
                        </a:highlight>
                        <a:latin typeface="Calibri" panose="020F0502020204030204" pitchFamily="34" charset="0"/>
                      </a:endParaRPr>
                    </a:p>
                  </a:txBody>
                  <a:tcPr marL="7518" marR="7518" marT="7518" marB="0" anchor="b"/>
                </a:tc>
                <a:tc>
                  <a:txBody>
                    <a:bodyPr/>
                    <a:lstStyle/>
                    <a:p>
                      <a:pPr algn="l" fontAlgn="b"/>
                      <a:r>
                        <a:rPr lang="es-AR" sz="900" u="none" strike="noStrike">
                          <a:effectLst/>
                          <a:highlight>
                            <a:srgbClr val="FFD966"/>
                          </a:highlight>
                        </a:rPr>
                        <a:t> </a:t>
                      </a:r>
                      <a:endParaRPr lang="es-AR" sz="900" b="0" i="0" u="none" strike="noStrike">
                        <a:solidFill>
                          <a:srgbClr val="000000"/>
                        </a:solidFill>
                        <a:effectLst/>
                        <a:highlight>
                          <a:srgbClr val="FFD966"/>
                        </a:highlight>
                        <a:latin typeface="Calibri" panose="020F0502020204030204" pitchFamily="34" charset="0"/>
                      </a:endParaRPr>
                    </a:p>
                  </a:txBody>
                  <a:tcPr marL="7518" marR="7518" marT="7518" marB="0" anchor="b"/>
                </a:tc>
                <a:tc>
                  <a:txBody>
                    <a:bodyPr/>
                    <a:lstStyle/>
                    <a:p>
                      <a:pPr algn="l" fontAlgn="b"/>
                      <a:r>
                        <a:rPr lang="es-AR" sz="900" u="none" strike="noStrike" dirty="0">
                          <a:effectLst/>
                          <a:highlight>
                            <a:srgbClr val="FFD966"/>
                          </a:highlight>
                        </a:rPr>
                        <a:t> </a:t>
                      </a:r>
                      <a:endParaRPr lang="es-AR" sz="900" b="0" i="0" u="none" strike="noStrike" dirty="0">
                        <a:solidFill>
                          <a:srgbClr val="000000"/>
                        </a:solidFill>
                        <a:effectLst/>
                        <a:highlight>
                          <a:srgbClr val="FFD966"/>
                        </a:highlight>
                        <a:latin typeface="Calibri" panose="020F0502020204030204" pitchFamily="34" charset="0"/>
                      </a:endParaRPr>
                    </a:p>
                  </a:txBody>
                  <a:tcPr marL="7518" marR="7518" marT="7518" marB="0" anchor="b"/>
                </a:tc>
                <a:extLst>
                  <a:ext uri="{0D108BD9-81ED-4DB2-BD59-A6C34878D82A}">
                    <a16:rowId xmlns:a16="http://schemas.microsoft.com/office/drawing/2014/main" val="273975002"/>
                  </a:ext>
                </a:extLst>
              </a:tr>
            </a:tbl>
          </a:graphicData>
        </a:graphic>
      </p:graphicFrame>
    </p:spTree>
    <p:extLst>
      <p:ext uri="{BB962C8B-B14F-4D97-AF65-F5344CB8AC3E}">
        <p14:creationId xmlns:p14="http://schemas.microsoft.com/office/powerpoint/2010/main" val="1519577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DED370-47BB-067B-D153-2030F9464B07}"/>
              </a:ext>
            </a:extLst>
          </p:cNvPr>
          <p:cNvSpPr>
            <a:spLocks noGrp="1"/>
          </p:cNvSpPr>
          <p:nvPr>
            <p:ph type="ctrTitle"/>
          </p:nvPr>
        </p:nvSpPr>
        <p:spPr>
          <a:xfrm>
            <a:off x="1524000" y="604685"/>
            <a:ext cx="9144000" cy="988142"/>
          </a:xfrm>
        </p:spPr>
        <p:txBody>
          <a:bodyPr>
            <a:noAutofit/>
          </a:bodyPr>
          <a:lstStyle/>
          <a:p>
            <a:r>
              <a:rPr lang="es-MX" sz="3200" b="1" dirty="0"/>
              <a:t>Impuesto a la Transferencia de Inmuebles</a:t>
            </a:r>
            <a:br>
              <a:rPr lang="es-MX" sz="3200" b="1" dirty="0"/>
            </a:br>
            <a:endParaRPr lang="es-AR" sz="3200" b="1" dirty="0"/>
          </a:p>
        </p:txBody>
      </p:sp>
      <p:sp>
        <p:nvSpPr>
          <p:cNvPr id="3" name="Subtítulo 2">
            <a:extLst>
              <a:ext uri="{FF2B5EF4-FFF2-40B4-BE49-F238E27FC236}">
                <a16:creationId xmlns:a16="http://schemas.microsoft.com/office/drawing/2014/main" id="{93DABC54-4187-1FBC-10B0-B0A3B7390B39}"/>
              </a:ext>
            </a:extLst>
          </p:cNvPr>
          <p:cNvSpPr>
            <a:spLocks noGrp="1"/>
          </p:cNvSpPr>
          <p:nvPr>
            <p:ph type="subTitle" idx="1"/>
          </p:nvPr>
        </p:nvSpPr>
        <p:spPr>
          <a:xfrm>
            <a:off x="1524000" y="1592827"/>
            <a:ext cx="9144000" cy="4660489"/>
          </a:xfrm>
        </p:spPr>
        <p:txBody>
          <a:bodyPr>
            <a:normAutofit fontScale="92500" lnSpcReduction="20000"/>
          </a:bodyPr>
          <a:lstStyle/>
          <a:p>
            <a:pPr marL="342900" indent="-342900" algn="l">
              <a:lnSpc>
                <a:spcPct val="150000"/>
              </a:lnSpc>
              <a:buFont typeface="Arial" panose="020B0604020202020204" pitchFamily="34" charset="0"/>
              <a:buChar char="•"/>
            </a:pPr>
            <a:r>
              <a:rPr lang="es-MX" sz="2000" dirty="0"/>
              <a:t>Hecho imponible: boleto o documento equivalente con entrega de posesión o escritura, lo que ocurra primero</a:t>
            </a:r>
          </a:p>
          <a:p>
            <a:pPr marL="342900" indent="-342900" algn="l">
              <a:lnSpc>
                <a:spcPct val="150000"/>
              </a:lnSpc>
              <a:buFont typeface="Arial" panose="020B0604020202020204" pitchFamily="34" charset="0"/>
              <a:buChar char="•"/>
            </a:pPr>
            <a:r>
              <a:rPr lang="es-MX" sz="2000" dirty="0"/>
              <a:t>Impuesto derogado para hechos imponibles configurados a partir del 8/7/2024</a:t>
            </a:r>
          </a:p>
          <a:p>
            <a:pPr marL="342900" indent="-342900" algn="l">
              <a:lnSpc>
                <a:spcPct val="150000"/>
              </a:lnSpc>
              <a:buFont typeface="Arial" panose="020B0604020202020204" pitchFamily="34" charset="0"/>
              <a:buChar char="•"/>
            </a:pPr>
            <a:r>
              <a:rPr lang="es-MX" sz="2000" dirty="0"/>
              <a:t>Por hechos imponibles anteriores al 8/7/2024 debe ingresarse el impuesto por retención o autorretención</a:t>
            </a:r>
          </a:p>
          <a:p>
            <a:pPr marL="342900" indent="-342900" algn="l">
              <a:lnSpc>
                <a:spcPct val="150000"/>
              </a:lnSpc>
              <a:buFont typeface="Arial" panose="020B0604020202020204" pitchFamily="34" charset="0"/>
              <a:buChar char="•"/>
            </a:pPr>
            <a:r>
              <a:rPr lang="es-MX" sz="2000" dirty="0"/>
              <a:t>La derogación aplica de pleno derecho, no hace falta consignar algo en la Escritura</a:t>
            </a:r>
          </a:p>
          <a:p>
            <a:pPr marL="342900" indent="-342900" algn="l">
              <a:lnSpc>
                <a:spcPct val="150000"/>
              </a:lnSpc>
              <a:buFont typeface="Arial" panose="020B0604020202020204" pitchFamily="34" charset="0"/>
              <a:buChar char="•"/>
            </a:pPr>
            <a:r>
              <a:rPr lang="es-MX" sz="2000" dirty="0"/>
              <a:t>Certificado de no retención por reemplazo de vivienda por hechos imponibles a partir del 8/7/2024: ya no aplican</a:t>
            </a:r>
          </a:p>
          <a:p>
            <a:pPr marL="342900" indent="-342900" algn="l">
              <a:lnSpc>
                <a:spcPct val="150000"/>
              </a:lnSpc>
              <a:buFont typeface="Arial" panose="020B0604020202020204" pitchFamily="34" charset="0"/>
              <a:buChar char="•"/>
            </a:pPr>
            <a:r>
              <a:rPr lang="es-MX" sz="2000" dirty="0"/>
              <a:t>Certificado de retención por residente del exterior: continuar o presentar trámite ante AFIP a efectos de que se expida sobre la necesidad de su continuación o inicio</a:t>
            </a:r>
          </a:p>
        </p:txBody>
      </p:sp>
      <p:sp>
        <p:nvSpPr>
          <p:cNvPr id="4" name="Marcador de pie de página 3">
            <a:extLst>
              <a:ext uri="{FF2B5EF4-FFF2-40B4-BE49-F238E27FC236}">
                <a16:creationId xmlns:a16="http://schemas.microsoft.com/office/drawing/2014/main" id="{D4EA33C4-1C9E-D495-5A93-4581C30831D3}"/>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2244664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A01A47-CE1C-DFF1-CC6A-DCE4E7A57226}"/>
              </a:ext>
            </a:extLst>
          </p:cNvPr>
          <p:cNvSpPr>
            <a:spLocks noGrp="1"/>
          </p:cNvSpPr>
          <p:nvPr>
            <p:ph type="ctrTitle"/>
          </p:nvPr>
        </p:nvSpPr>
        <p:spPr>
          <a:xfrm>
            <a:off x="1524000" y="663677"/>
            <a:ext cx="9144000" cy="870156"/>
          </a:xfrm>
        </p:spPr>
        <p:txBody>
          <a:bodyPr>
            <a:noAutofit/>
          </a:bodyPr>
          <a:lstStyle/>
          <a:p>
            <a:r>
              <a:rPr lang="es-MX" sz="2400" b="1" dirty="0"/>
              <a:t>Régimen Regularización Obligaciones Tributarias, Aduaneras, </a:t>
            </a:r>
            <a:r>
              <a:rPr lang="es-MX" sz="2400" b="1" dirty="0" err="1"/>
              <a:t>Seg</a:t>
            </a:r>
            <a:r>
              <a:rPr lang="es-MX" sz="2400" b="1" dirty="0"/>
              <a:t>. Social</a:t>
            </a:r>
            <a:br>
              <a:rPr lang="es-MX" sz="2400" b="1" dirty="0"/>
            </a:br>
            <a:endParaRPr lang="es-AR" sz="2400" b="1" dirty="0"/>
          </a:p>
        </p:txBody>
      </p:sp>
      <p:sp>
        <p:nvSpPr>
          <p:cNvPr id="3" name="Subtítulo 2">
            <a:extLst>
              <a:ext uri="{FF2B5EF4-FFF2-40B4-BE49-F238E27FC236}">
                <a16:creationId xmlns:a16="http://schemas.microsoft.com/office/drawing/2014/main" id="{4A17448C-881C-893C-08A5-25780525BC4D}"/>
              </a:ext>
            </a:extLst>
          </p:cNvPr>
          <p:cNvSpPr>
            <a:spLocks noGrp="1"/>
          </p:cNvSpPr>
          <p:nvPr>
            <p:ph type="subTitle" idx="1"/>
          </p:nvPr>
        </p:nvSpPr>
        <p:spPr>
          <a:xfrm>
            <a:off x="1524000" y="1415845"/>
            <a:ext cx="9144000" cy="4896465"/>
          </a:xfrm>
        </p:spPr>
        <p:txBody>
          <a:bodyPr>
            <a:normAutofit lnSpcReduction="10000"/>
          </a:bodyPr>
          <a:lstStyle/>
          <a:p>
            <a:pPr marL="342900" indent="-342900" algn="just">
              <a:buFont typeface="Arial" panose="020B0604020202020204" pitchFamily="34" charset="0"/>
              <a:buChar char="•"/>
            </a:pPr>
            <a:r>
              <a:rPr lang="es-MX" sz="2000" dirty="0"/>
              <a:t>Alcance: Obligaciones tributarias vencidas  e infracciones cometidas hasta el 31/3/2024 inclusive, aún cuando estén en discusión administrativa/judicial. Incluye retenciones omitidas y realizadas pero no ingresadas</a:t>
            </a:r>
          </a:p>
          <a:p>
            <a:pPr marL="342900" indent="-342900" algn="just">
              <a:buFont typeface="Arial" panose="020B0604020202020204" pitchFamily="34" charset="0"/>
              <a:buChar char="•"/>
            </a:pPr>
            <a:r>
              <a:rPr lang="es-MX" sz="2000" dirty="0"/>
              <a:t>Exclusiones: aportes/contribuciones Obras Sociales, aportes ART, aportes Monotributo, fallidos sin continuidad explotación, condenados por delitos tributarios y relacionados, agentes de retención con auto de procesamiento</a:t>
            </a:r>
          </a:p>
          <a:p>
            <a:pPr marL="342900" indent="-342900" algn="just">
              <a:buFont typeface="Arial" panose="020B0604020202020204" pitchFamily="34" charset="0"/>
              <a:buChar char="•"/>
            </a:pPr>
            <a:r>
              <a:rPr lang="es-MX" sz="2000" dirty="0"/>
              <a:t>Adhesión al régimen: desde 17/7/2024 al 13/12/2024, ambas fechas inclusive.</a:t>
            </a:r>
          </a:p>
          <a:p>
            <a:pPr marL="342900" indent="-342900" algn="just">
              <a:buFont typeface="Arial" panose="020B0604020202020204" pitchFamily="34" charset="0"/>
              <a:buChar char="•"/>
            </a:pPr>
            <a:r>
              <a:rPr lang="es-MX" sz="2000" dirty="0"/>
              <a:t>Efectos de la adhesión: reducción de intereses según el momento de adhesión y plan de pagos; condonación de multas no firmes; extinción acción penal si no hay sentencia firme; interrupción prescripción.</a:t>
            </a:r>
          </a:p>
          <a:p>
            <a:pPr marL="342900" indent="-342900" algn="just">
              <a:buFont typeface="Arial" panose="020B0604020202020204" pitchFamily="34" charset="0"/>
              <a:buChar char="•"/>
            </a:pPr>
            <a:r>
              <a:rPr lang="es-MX" sz="2000" dirty="0"/>
              <a:t>Infracciones formales anteriores al 31/3/2024 no susceptibles de ser regularizadas una vez incurridas: condonación de oficio de multas</a:t>
            </a:r>
          </a:p>
          <a:p>
            <a:pPr marL="342900" indent="-342900" algn="just">
              <a:buFont typeface="Arial" panose="020B0604020202020204" pitchFamily="34" charset="0"/>
              <a:buChar char="•"/>
            </a:pPr>
            <a:r>
              <a:rPr lang="es-MX" sz="2000" dirty="0"/>
              <a:t>Obligaciones sustanciales vencidas al 31/3/2024 inclusive que hayan sido canceladas a dicha fecha: condonación total intereses y multas</a:t>
            </a:r>
          </a:p>
          <a:p>
            <a:pPr marL="342900" indent="-342900" algn="just">
              <a:buFont typeface="Arial" panose="020B0604020202020204" pitchFamily="34" charset="0"/>
              <a:buChar char="•"/>
            </a:pPr>
            <a:r>
              <a:rPr lang="es-MX" sz="2000" dirty="0"/>
              <a:t>No hay reintegro de intereses o multas abonados antes del 31/3/2024</a:t>
            </a:r>
          </a:p>
          <a:p>
            <a:pPr marL="342900" indent="-342900" algn="just">
              <a:buFont typeface="Arial" panose="020B0604020202020204" pitchFamily="34" charset="0"/>
              <a:buChar char="•"/>
            </a:pPr>
            <a:endParaRPr lang="es-AR" sz="2000" dirty="0"/>
          </a:p>
        </p:txBody>
      </p:sp>
      <p:sp>
        <p:nvSpPr>
          <p:cNvPr id="4" name="Marcador de pie de página 3">
            <a:extLst>
              <a:ext uri="{FF2B5EF4-FFF2-40B4-BE49-F238E27FC236}">
                <a16:creationId xmlns:a16="http://schemas.microsoft.com/office/drawing/2014/main" id="{A1D45A03-A2FC-FAA4-192F-023A0FE0CC7E}"/>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2567964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659DFD-5065-A6EF-48AF-03F264131FBF}"/>
              </a:ext>
            </a:extLst>
          </p:cNvPr>
          <p:cNvSpPr>
            <a:spLocks noGrp="1"/>
          </p:cNvSpPr>
          <p:nvPr>
            <p:ph type="ctrTitle"/>
          </p:nvPr>
        </p:nvSpPr>
        <p:spPr>
          <a:xfrm>
            <a:off x="1524000" y="707925"/>
            <a:ext cx="9144000" cy="752165"/>
          </a:xfrm>
        </p:spPr>
        <p:txBody>
          <a:bodyPr>
            <a:normAutofit/>
          </a:bodyPr>
          <a:lstStyle/>
          <a:p>
            <a:r>
              <a:rPr lang="es-MX" sz="2800" b="1" dirty="0"/>
              <a:t>Régimen de Regularización Activos (Blanqueo)</a:t>
            </a:r>
            <a:endParaRPr lang="es-AR" sz="2800" b="1" dirty="0"/>
          </a:p>
        </p:txBody>
      </p:sp>
      <p:sp>
        <p:nvSpPr>
          <p:cNvPr id="3" name="Subtítulo 2">
            <a:extLst>
              <a:ext uri="{FF2B5EF4-FFF2-40B4-BE49-F238E27FC236}">
                <a16:creationId xmlns:a16="http://schemas.microsoft.com/office/drawing/2014/main" id="{1C95A269-A6CA-8F48-8767-2FB8FC3BAEC7}"/>
              </a:ext>
            </a:extLst>
          </p:cNvPr>
          <p:cNvSpPr>
            <a:spLocks noGrp="1"/>
          </p:cNvSpPr>
          <p:nvPr>
            <p:ph type="subTitle" idx="1"/>
          </p:nvPr>
        </p:nvSpPr>
        <p:spPr>
          <a:xfrm>
            <a:off x="1524000" y="1607575"/>
            <a:ext cx="9144000" cy="4542502"/>
          </a:xfrm>
        </p:spPr>
        <p:txBody>
          <a:bodyPr>
            <a:normAutofit lnSpcReduction="10000"/>
          </a:bodyPr>
          <a:lstStyle/>
          <a:p>
            <a:pPr marL="342900" indent="-342900" algn="just">
              <a:buFont typeface="Arial" panose="020B0604020202020204" pitchFamily="34" charset="0"/>
              <a:buChar char="•"/>
            </a:pPr>
            <a:r>
              <a:rPr lang="es-MX" sz="2000" dirty="0"/>
              <a:t>Sujetos que pueden adherirse: personas humanas, sucesiones indivisas y sujetos empresa residentes nacionales al 31/12/2023. Los que hubieran sido residentes nacionales antes del 31/12/2023 podrán adherirse y revestirán tal condición desde el 1/1/2024. </a:t>
            </a:r>
          </a:p>
          <a:p>
            <a:pPr marL="342900" indent="-342900" algn="just">
              <a:buFont typeface="Arial" panose="020B0604020202020204" pitchFamily="34" charset="0"/>
              <a:buChar char="•"/>
            </a:pPr>
            <a:r>
              <a:rPr lang="es-MX" sz="2000" dirty="0"/>
              <a:t>Exclusiones: funcionarios públicos en los últimos 10 años, sus cónyuges y convivientes, ascendiente, descendientes y colaterales en primer y segundo grado por consanguinidad o afinidad; fallidos sin continuidad de explotación; condenados por delitos tributarios y vinculados, procesados por delitos contra el orden económico y financiero, delitos Ley 25246; estafa; usura; entre otros delitos; quienes hayan recibido planes sociales los últimos 5 años salvo durante </a:t>
            </a:r>
            <a:r>
              <a:rPr lang="es-MX" sz="2000" dirty="0" err="1"/>
              <a:t>Covid</a:t>
            </a:r>
            <a:r>
              <a:rPr lang="es-MX" sz="2000" dirty="0"/>
              <a:t>; PEP extranjeras en los últimos 10 años</a:t>
            </a:r>
          </a:p>
          <a:p>
            <a:pPr marL="342900" indent="-342900" algn="just">
              <a:buFont typeface="Arial" panose="020B0604020202020204" pitchFamily="34" charset="0"/>
              <a:buChar char="•"/>
            </a:pPr>
            <a:r>
              <a:rPr lang="es-MX" sz="2000" dirty="0"/>
              <a:t>Bienes regularizables: de los que los sujetos tengan titularidad, posesión, tenencia o guarda al 31/12/2023, en Argentina y el exterior. </a:t>
            </a:r>
            <a:r>
              <a:rPr lang="es-MX" sz="2000"/>
              <a:t>Limitaciones jurisdicciones </a:t>
            </a:r>
            <a:r>
              <a:rPr lang="es-MX" sz="2000" dirty="0"/>
              <a:t>de alto riesgo o bajo monitoreo intensificado según GAFI </a:t>
            </a:r>
          </a:p>
          <a:p>
            <a:pPr marL="342900" indent="-342900" algn="just">
              <a:buFont typeface="Arial" panose="020B0604020202020204" pitchFamily="34" charset="0"/>
              <a:buChar char="•"/>
            </a:pPr>
            <a:r>
              <a:rPr lang="es-MX" sz="2000" dirty="0"/>
              <a:t>Plazo: hasta el 30/4/2025. El PEN puede prorrogar hasta 31/7/2025 inclusive.</a:t>
            </a:r>
          </a:p>
          <a:p>
            <a:pPr marL="342900" indent="-342900" algn="l">
              <a:buFont typeface="Arial" panose="020B0604020202020204" pitchFamily="34" charset="0"/>
              <a:buChar char="•"/>
            </a:pPr>
            <a:endParaRPr lang="es-AR" dirty="0"/>
          </a:p>
        </p:txBody>
      </p:sp>
      <p:sp>
        <p:nvSpPr>
          <p:cNvPr id="4" name="Marcador de pie de página 3">
            <a:extLst>
              <a:ext uri="{FF2B5EF4-FFF2-40B4-BE49-F238E27FC236}">
                <a16:creationId xmlns:a16="http://schemas.microsoft.com/office/drawing/2014/main" id="{3DBA2117-69E2-5C00-0FA0-B20ADE36A495}"/>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3660075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339C05-8FE5-3802-3265-F4AEC1D81AA3}"/>
              </a:ext>
            </a:extLst>
          </p:cNvPr>
          <p:cNvSpPr>
            <a:spLocks noGrp="1"/>
          </p:cNvSpPr>
          <p:nvPr>
            <p:ph type="ctrTitle"/>
          </p:nvPr>
        </p:nvSpPr>
        <p:spPr>
          <a:xfrm>
            <a:off x="1524000" y="1122363"/>
            <a:ext cx="9144000" cy="603198"/>
          </a:xfrm>
        </p:spPr>
        <p:txBody>
          <a:bodyPr>
            <a:normAutofit/>
          </a:bodyPr>
          <a:lstStyle/>
          <a:p>
            <a:r>
              <a:rPr lang="es-MX" sz="2800" b="1" dirty="0"/>
              <a:t>Régimen de Regularización Activos (Blanqueo)</a:t>
            </a:r>
            <a:endParaRPr lang="es-AR" sz="2800" b="1" dirty="0"/>
          </a:p>
        </p:txBody>
      </p:sp>
      <p:sp>
        <p:nvSpPr>
          <p:cNvPr id="3" name="Subtítulo 2">
            <a:extLst>
              <a:ext uri="{FF2B5EF4-FFF2-40B4-BE49-F238E27FC236}">
                <a16:creationId xmlns:a16="http://schemas.microsoft.com/office/drawing/2014/main" id="{798391CA-4E26-F167-34D5-26E119254DD6}"/>
              </a:ext>
            </a:extLst>
          </p:cNvPr>
          <p:cNvSpPr>
            <a:spLocks noGrp="1"/>
          </p:cNvSpPr>
          <p:nvPr>
            <p:ph type="subTitle" idx="1"/>
          </p:nvPr>
        </p:nvSpPr>
        <p:spPr>
          <a:xfrm>
            <a:off x="1524000" y="1917290"/>
            <a:ext cx="9144000" cy="4439059"/>
          </a:xfrm>
        </p:spPr>
        <p:txBody>
          <a:bodyPr>
            <a:normAutofit/>
          </a:bodyPr>
          <a:lstStyle/>
          <a:p>
            <a:pPr marL="342900" indent="-342900" algn="l">
              <a:buFont typeface="Arial" panose="020B0604020202020204" pitchFamily="34" charset="0"/>
              <a:buChar char="•"/>
            </a:pPr>
            <a:endParaRPr lang="es-MX" sz="2000" dirty="0"/>
          </a:p>
          <a:p>
            <a:pPr marL="342900" indent="-342900" algn="just">
              <a:buFont typeface="Arial" panose="020B0604020202020204" pitchFamily="34" charset="0"/>
              <a:buChar char="•"/>
            </a:pPr>
            <a:r>
              <a:rPr lang="es-MX" sz="2000" dirty="0"/>
              <a:t>Impuesto a pagar: depende de la etapa de adhesión será 5%; 10%; 15%. Si se regulariza en distintas etapas se aplican condiciones de la última etapa involucrada. </a:t>
            </a:r>
          </a:p>
          <a:p>
            <a:pPr marL="342900" indent="-342900" algn="just">
              <a:buFont typeface="Arial" panose="020B0604020202020204" pitchFamily="34" charset="0"/>
              <a:buChar char="•"/>
            </a:pPr>
            <a:r>
              <a:rPr lang="es-MX" sz="2000" dirty="0"/>
              <a:t>Se divide en dos pasos: adhesión y pago a cuenta de por lo menos el 75% del impuesto y presentación de DDJJ y pago del saldo</a:t>
            </a:r>
          </a:p>
          <a:p>
            <a:pPr marL="342900" indent="-342900" algn="just">
              <a:buFont typeface="Arial" panose="020B0604020202020204" pitchFamily="34" charset="0"/>
              <a:buChar char="•"/>
            </a:pPr>
            <a:endParaRPr lang="es-MX" sz="2000" dirty="0"/>
          </a:p>
          <a:p>
            <a:pPr algn="l"/>
            <a:endParaRPr lang="es-AR" sz="2000" dirty="0"/>
          </a:p>
        </p:txBody>
      </p:sp>
      <p:sp>
        <p:nvSpPr>
          <p:cNvPr id="4" name="Marcador de pie de página 3">
            <a:extLst>
              <a:ext uri="{FF2B5EF4-FFF2-40B4-BE49-F238E27FC236}">
                <a16:creationId xmlns:a16="http://schemas.microsoft.com/office/drawing/2014/main" id="{50457E17-AE57-8F2B-FC3A-248D5C06949D}"/>
              </a:ext>
            </a:extLst>
          </p:cNvPr>
          <p:cNvSpPr>
            <a:spLocks noGrp="1"/>
          </p:cNvSpPr>
          <p:nvPr>
            <p:ph type="ftr" sz="quarter" idx="11"/>
          </p:nvPr>
        </p:nvSpPr>
        <p:spPr/>
        <p:txBody>
          <a:bodyPr/>
          <a:lstStyle/>
          <a:p>
            <a:r>
              <a:rPr lang="es-AR"/>
              <a:t>María Gabriela Annoni Julio 2024</a:t>
            </a:r>
          </a:p>
        </p:txBody>
      </p:sp>
      <p:graphicFrame>
        <p:nvGraphicFramePr>
          <p:cNvPr id="5" name="Tabla 4">
            <a:extLst>
              <a:ext uri="{FF2B5EF4-FFF2-40B4-BE49-F238E27FC236}">
                <a16:creationId xmlns:a16="http://schemas.microsoft.com/office/drawing/2014/main" id="{F30BD5FC-C361-335A-78B3-11E92D4974F7}"/>
              </a:ext>
            </a:extLst>
          </p:cNvPr>
          <p:cNvGraphicFramePr>
            <a:graphicFrameLocks noGrp="1"/>
          </p:cNvGraphicFramePr>
          <p:nvPr>
            <p:extLst>
              <p:ext uri="{D42A27DB-BD31-4B8C-83A1-F6EECF244321}">
                <p14:modId xmlns:p14="http://schemas.microsoft.com/office/powerpoint/2010/main" val="468836308"/>
              </p:ext>
            </p:extLst>
          </p:nvPr>
        </p:nvGraphicFramePr>
        <p:xfrm>
          <a:off x="2109019" y="3967316"/>
          <a:ext cx="7993624" cy="1838397"/>
        </p:xfrm>
        <a:graphic>
          <a:graphicData uri="http://schemas.openxmlformats.org/drawingml/2006/table">
            <a:tbl>
              <a:tblPr>
                <a:tableStyleId>{5C22544A-7EE6-4342-B048-85BDC9FD1C3A}</a:tableStyleId>
              </a:tblPr>
              <a:tblGrid>
                <a:gridCol w="1430627">
                  <a:extLst>
                    <a:ext uri="{9D8B030D-6E8A-4147-A177-3AD203B41FA5}">
                      <a16:colId xmlns:a16="http://schemas.microsoft.com/office/drawing/2014/main" val="2005073011"/>
                    </a:ext>
                  </a:extLst>
                </a:gridCol>
                <a:gridCol w="2414181">
                  <a:extLst>
                    <a:ext uri="{9D8B030D-6E8A-4147-A177-3AD203B41FA5}">
                      <a16:colId xmlns:a16="http://schemas.microsoft.com/office/drawing/2014/main" val="3292206773"/>
                    </a:ext>
                  </a:extLst>
                </a:gridCol>
                <a:gridCol w="2718189">
                  <a:extLst>
                    <a:ext uri="{9D8B030D-6E8A-4147-A177-3AD203B41FA5}">
                      <a16:colId xmlns:a16="http://schemas.microsoft.com/office/drawing/2014/main" val="2254597509"/>
                    </a:ext>
                  </a:extLst>
                </a:gridCol>
                <a:gridCol w="1430627">
                  <a:extLst>
                    <a:ext uri="{9D8B030D-6E8A-4147-A177-3AD203B41FA5}">
                      <a16:colId xmlns:a16="http://schemas.microsoft.com/office/drawing/2014/main" val="3188581942"/>
                    </a:ext>
                  </a:extLst>
                </a:gridCol>
              </a:tblGrid>
              <a:tr h="707075">
                <a:tc>
                  <a:txBody>
                    <a:bodyPr/>
                    <a:lstStyle/>
                    <a:p>
                      <a:pPr algn="l" fontAlgn="b"/>
                      <a:r>
                        <a:rPr lang="es-AR" sz="2000" u="none" strike="noStrike" dirty="0">
                          <a:effectLst/>
                        </a:rPr>
                        <a:t> </a:t>
                      </a:r>
                      <a:endParaRPr lang="es-AR"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2000" u="none" strike="noStrike" dirty="0">
                          <a:effectLst/>
                        </a:rPr>
                        <a:t>Adhesión y pago 75% del impuesto</a:t>
                      </a:r>
                      <a:endParaRPr lang="es-MX"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MX" sz="2000" u="none" strike="noStrike" dirty="0">
                          <a:effectLst/>
                        </a:rPr>
                        <a:t>Presentación DDJJ y pago saldo</a:t>
                      </a:r>
                      <a:endParaRPr lang="es-MX"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s-AR" sz="2000" u="none" strike="noStrike" dirty="0" err="1">
                          <a:effectLst/>
                        </a:rPr>
                        <a:t>Alicuota</a:t>
                      </a:r>
                      <a:r>
                        <a:rPr lang="es-AR" sz="2000" u="none" strike="noStrike" dirty="0">
                          <a:effectLst/>
                        </a:rPr>
                        <a:t> impuesto</a:t>
                      </a:r>
                      <a:endParaRPr lang="es-AR"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4972457"/>
                  </a:ext>
                </a:extLst>
              </a:tr>
              <a:tr h="353539">
                <a:tc>
                  <a:txBody>
                    <a:bodyPr/>
                    <a:lstStyle/>
                    <a:p>
                      <a:pPr algn="l" fontAlgn="b"/>
                      <a:r>
                        <a:rPr lang="es-AR" sz="2000" u="none" strike="noStrike">
                          <a:effectLst/>
                        </a:rPr>
                        <a:t>Etapa 1</a:t>
                      </a:r>
                      <a:endParaRPr lang="es-AR"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AR" sz="2000" u="none" strike="noStrike">
                          <a:effectLst/>
                        </a:rPr>
                        <a:t>hasta 30/9/2024 inc.</a:t>
                      </a:r>
                      <a:endParaRPr lang="es-AR"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AR" sz="2000" u="none" strike="noStrike" dirty="0">
                          <a:effectLst/>
                        </a:rPr>
                        <a:t>hasta 30/11/2024 inc.</a:t>
                      </a:r>
                      <a:endParaRPr lang="es-AR"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AR" sz="2000" u="none" strike="noStrike" dirty="0">
                          <a:effectLst/>
                        </a:rPr>
                        <a:t>5%</a:t>
                      </a:r>
                      <a:endParaRPr lang="es-AR"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39128105"/>
                  </a:ext>
                </a:extLst>
              </a:tr>
              <a:tr h="424244">
                <a:tc>
                  <a:txBody>
                    <a:bodyPr/>
                    <a:lstStyle/>
                    <a:p>
                      <a:pPr algn="l" fontAlgn="b"/>
                      <a:r>
                        <a:rPr lang="es-AR" sz="2000" u="none" strike="noStrike">
                          <a:effectLst/>
                        </a:rPr>
                        <a:t>Etapa 2</a:t>
                      </a:r>
                      <a:endParaRPr lang="es-AR"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AR" sz="2000" u="none" strike="noStrike">
                          <a:effectLst/>
                        </a:rPr>
                        <a:t>hasta 31/12/2024 inc.</a:t>
                      </a:r>
                      <a:endParaRPr lang="es-AR"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AR" sz="2000" u="none" strike="noStrike" dirty="0">
                          <a:effectLst/>
                        </a:rPr>
                        <a:t>hasta 31/1/2025 inc.</a:t>
                      </a:r>
                      <a:endParaRPr lang="es-AR"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AR" sz="2000" u="none" strike="noStrike" dirty="0">
                          <a:effectLst/>
                        </a:rPr>
                        <a:t>10%</a:t>
                      </a:r>
                      <a:endParaRPr lang="es-AR"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53302233"/>
                  </a:ext>
                </a:extLst>
              </a:tr>
              <a:tr h="353539">
                <a:tc>
                  <a:txBody>
                    <a:bodyPr/>
                    <a:lstStyle/>
                    <a:p>
                      <a:pPr algn="l" fontAlgn="b"/>
                      <a:r>
                        <a:rPr lang="es-AR" sz="2000" u="none" strike="noStrike">
                          <a:effectLst/>
                        </a:rPr>
                        <a:t>Etapa 3</a:t>
                      </a:r>
                      <a:endParaRPr lang="es-AR"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AR" sz="2000" u="none" strike="noStrike">
                          <a:effectLst/>
                        </a:rPr>
                        <a:t>hasta 31/3/2025 inc.</a:t>
                      </a:r>
                      <a:endParaRPr lang="es-AR" sz="2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AR" sz="2000" u="none" strike="noStrike" dirty="0">
                          <a:effectLst/>
                        </a:rPr>
                        <a:t>hasta 30/4/2025 inc.</a:t>
                      </a:r>
                      <a:endParaRPr lang="es-AR"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s-AR" sz="2000" u="none" strike="noStrike" dirty="0">
                          <a:effectLst/>
                        </a:rPr>
                        <a:t>15%</a:t>
                      </a:r>
                      <a:endParaRPr lang="es-AR"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61514927"/>
                  </a:ext>
                </a:extLst>
              </a:tr>
            </a:tbl>
          </a:graphicData>
        </a:graphic>
      </p:graphicFrame>
    </p:spTree>
    <p:extLst>
      <p:ext uri="{BB962C8B-B14F-4D97-AF65-F5344CB8AC3E}">
        <p14:creationId xmlns:p14="http://schemas.microsoft.com/office/powerpoint/2010/main" val="1328074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C53AA9-B237-00E6-6254-E7F270F5D843}"/>
              </a:ext>
            </a:extLst>
          </p:cNvPr>
          <p:cNvSpPr>
            <a:spLocks noGrp="1"/>
          </p:cNvSpPr>
          <p:nvPr>
            <p:ph type="ctrTitle"/>
          </p:nvPr>
        </p:nvSpPr>
        <p:spPr>
          <a:xfrm>
            <a:off x="1524000" y="1122363"/>
            <a:ext cx="9144000" cy="603198"/>
          </a:xfrm>
        </p:spPr>
        <p:txBody>
          <a:bodyPr>
            <a:normAutofit/>
          </a:bodyPr>
          <a:lstStyle/>
          <a:p>
            <a:r>
              <a:rPr lang="es-MX" sz="2800" b="1" dirty="0"/>
              <a:t>Régimen de Regularización Activos (Blanqueo)</a:t>
            </a:r>
            <a:endParaRPr lang="es-AR" sz="2800" b="1" dirty="0"/>
          </a:p>
        </p:txBody>
      </p:sp>
      <p:sp>
        <p:nvSpPr>
          <p:cNvPr id="3" name="Subtítulo 2">
            <a:extLst>
              <a:ext uri="{FF2B5EF4-FFF2-40B4-BE49-F238E27FC236}">
                <a16:creationId xmlns:a16="http://schemas.microsoft.com/office/drawing/2014/main" id="{6B49734F-3DDD-5056-F09E-4E814FAD37A7}"/>
              </a:ext>
            </a:extLst>
          </p:cNvPr>
          <p:cNvSpPr>
            <a:spLocks noGrp="1"/>
          </p:cNvSpPr>
          <p:nvPr>
            <p:ph type="subTitle" idx="1"/>
          </p:nvPr>
        </p:nvSpPr>
        <p:spPr>
          <a:xfrm>
            <a:off x="1524000" y="2035277"/>
            <a:ext cx="9144000" cy="4026310"/>
          </a:xfrm>
        </p:spPr>
        <p:txBody>
          <a:bodyPr>
            <a:normAutofit/>
          </a:bodyPr>
          <a:lstStyle/>
          <a:p>
            <a:pPr marL="342900" indent="-342900" algn="l">
              <a:buFont typeface="Arial" panose="020B0604020202020204" pitchFamily="34" charset="0"/>
              <a:buChar char="•"/>
            </a:pPr>
            <a:endParaRPr lang="es-MX" sz="2000" dirty="0"/>
          </a:p>
          <a:p>
            <a:pPr marL="342900" indent="-342900" algn="just">
              <a:buFont typeface="Arial" panose="020B0604020202020204" pitchFamily="34" charset="0"/>
              <a:buChar char="•"/>
            </a:pPr>
            <a:r>
              <a:rPr lang="es-MX" sz="2000" dirty="0"/>
              <a:t>El impuesto se liquida y paga en U$S, excepto algunos casos. Los bienes valuados en pesos se convierten al tipo de cambio $ 1000= U$S 1</a:t>
            </a:r>
          </a:p>
          <a:p>
            <a:pPr marL="342900" indent="-342900" algn="just">
              <a:buFont typeface="Arial" panose="020B0604020202020204" pitchFamily="34" charset="0"/>
              <a:buChar char="•"/>
            </a:pPr>
            <a:r>
              <a:rPr lang="es-MX" sz="2000" dirty="0"/>
              <a:t>Hasta U$S 100.000 no se tributa. Ascendientes y descendientes hasta el primer grado de consanguinidad o afinidad, cónyuge o conviviente a cargo que regularicen en la misma Etapa o anteriores, computarán los U$S 100.000 en forma proporcional</a:t>
            </a:r>
          </a:p>
          <a:p>
            <a:pPr marL="342900" indent="-342900" algn="just">
              <a:buFont typeface="Arial" panose="020B0604020202020204" pitchFamily="34" charset="0"/>
              <a:buChar char="•"/>
            </a:pPr>
            <a:r>
              <a:rPr lang="es-MX" sz="2000" dirty="0"/>
              <a:t>Dinero en efectivo en el país y el exterior: debe regularizarse en primera etapa; si se deja depositado en Cuenta Especial/Comitente de Regularización hasta el 31/12/2025: no tributa. Se puede invertir en proyectos de infraestructura. Si se retira con anterioridad el Banco/</a:t>
            </a:r>
            <a:r>
              <a:rPr lang="es-MX" sz="2000" dirty="0" err="1"/>
              <a:t>ALyC</a:t>
            </a:r>
            <a:r>
              <a:rPr lang="es-MX" sz="2000" dirty="0"/>
              <a:t> debe retener 5%.</a:t>
            </a:r>
          </a:p>
          <a:p>
            <a:pPr algn="l"/>
            <a:endParaRPr lang="es-AR" dirty="0"/>
          </a:p>
        </p:txBody>
      </p:sp>
      <p:sp>
        <p:nvSpPr>
          <p:cNvPr id="4" name="Marcador de pie de página 3">
            <a:extLst>
              <a:ext uri="{FF2B5EF4-FFF2-40B4-BE49-F238E27FC236}">
                <a16:creationId xmlns:a16="http://schemas.microsoft.com/office/drawing/2014/main" id="{6DB2D679-36FA-85B5-D70E-3A324E283CD0}"/>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3725992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0B17C8-4AFE-EE1B-0BA9-C9FA58D8855B}"/>
              </a:ext>
            </a:extLst>
          </p:cNvPr>
          <p:cNvSpPr>
            <a:spLocks noGrp="1"/>
          </p:cNvSpPr>
          <p:nvPr>
            <p:ph type="ctrTitle"/>
          </p:nvPr>
        </p:nvSpPr>
        <p:spPr>
          <a:xfrm>
            <a:off x="1524000" y="678427"/>
            <a:ext cx="9144000" cy="589934"/>
          </a:xfrm>
        </p:spPr>
        <p:txBody>
          <a:bodyPr>
            <a:normAutofit/>
          </a:bodyPr>
          <a:lstStyle/>
          <a:p>
            <a:r>
              <a:rPr lang="es-MX" sz="2800" b="1" dirty="0"/>
              <a:t>Régimen de Regularización Activos (Blanqueo)</a:t>
            </a:r>
            <a:endParaRPr lang="es-AR" sz="2800" b="1" dirty="0"/>
          </a:p>
        </p:txBody>
      </p:sp>
      <p:sp>
        <p:nvSpPr>
          <p:cNvPr id="3" name="Subtítulo 2">
            <a:extLst>
              <a:ext uri="{FF2B5EF4-FFF2-40B4-BE49-F238E27FC236}">
                <a16:creationId xmlns:a16="http://schemas.microsoft.com/office/drawing/2014/main" id="{8718AB8C-C7B4-B017-97C9-6216998EFB83}"/>
              </a:ext>
            </a:extLst>
          </p:cNvPr>
          <p:cNvSpPr>
            <a:spLocks noGrp="1"/>
          </p:cNvSpPr>
          <p:nvPr>
            <p:ph type="subTitle" idx="1"/>
          </p:nvPr>
        </p:nvSpPr>
        <p:spPr>
          <a:xfrm>
            <a:off x="1524000" y="1445343"/>
            <a:ext cx="9144000" cy="4734232"/>
          </a:xfrm>
        </p:spPr>
        <p:txBody>
          <a:bodyPr>
            <a:normAutofit/>
          </a:bodyPr>
          <a:lstStyle/>
          <a:p>
            <a:pPr marL="342900" indent="-342900" algn="just">
              <a:buFont typeface="Arial" panose="020B0604020202020204" pitchFamily="34" charset="0"/>
              <a:buChar char="•"/>
            </a:pPr>
            <a:endParaRPr lang="es-MX" sz="2000" dirty="0"/>
          </a:p>
          <a:p>
            <a:pPr marL="342900" indent="-342900" algn="just">
              <a:buFont typeface="Arial" panose="020B0604020202020204" pitchFamily="34" charset="0"/>
              <a:buChar char="•"/>
            </a:pPr>
            <a:r>
              <a:rPr lang="es-MX" sz="2000" dirty="0"/>
              <a:t>Inmuebles en Argentina: valuados a su precio de adquisición o valor mínimo (4 veces avalúo p/impuesto inmobiliario), el mayor, convertido a U$S.</a:t>
            </a:r>
          </a:p>
          <a:p>
            <a:pPr marL="342900" indent="-342900" algn="just">
              <a:buFont typeface="Arial" panose="020B0604020202020204" pitchFamily="34" charset="0"/>
              <a:buChar char="•"/>
            </a:pPr>
            <a:r>
              <a:rPr lang="es-MX" sz="2000" dirty="0"/>
              <a:t>Inmuebles en el exterior: valor de adquisición en U$S o valor mínimo que es el valor de mercado según corredor inmobiliario u otro profesional idóneo (conservar constancia), lo que fuera superior.</a:t>
            </a:r>
          </a:p>
          <a:p>
            <a:pPr marL="342900" indent="-342900" algn="just">
              <a:buFont typeface="Arial" panose="020B0604020202020204" pitchFamily="34" charset="0"/>
              <a:buChar char="•"/>
            </a:pPr>
            <a:r>
              <a:rPr lang="es-AR" sz="2000" dirty="0"/>
              <a:t>Efectos regularización: e</a:t>
            </a:r>
            <a:r>
              <a:rPr lang="es-MX" sz="2000" dirty="0" err="1"/>
              <a:t>ximición</a:t>
            </a:r>
            <a:r>
              <a:rPr lang="es-MX" sz="2000" dirty="0"/>
              <a:t> obligaciones tributarias por los bienes declarados y la renta necesaria para adquirirlos; liberación de acciones por delitos tributarios, cambiarios, aduaneros e infracciones administrativas vinculadas con los bienes regularizados, renta necesaria para adquirirlos y que hubieran generado. </a:t>
            </a:r>
          </a:p>
          <a:p>
            <a:pPr marL="342900" indent="-342900" algn="just">
              <a:buFont typeface="Arial" panose="020B0604020202020204" pitchFamily="34" charset="0"/>
              <a:buChar char="•"/>
            </a:pPr>
            <a:r>
              <a:rPr lang="es-MX" sz="2000" dirty="0"/>
              <a:t>Los beneficios aplican por cualquier bien o tenencia anterior al 31/12/2023 no declarado menor al 10%. </a:t>
            </a:r>
          </a:p>
          <a:p>
            <a:pPr marL="342900" indent="-342900" algn="just">
              <a:buFont typeface="Arial" panose="020B0604020202020204" pitchFamily="34" charset="0"/>
              <a:buChar char="•"/>
            </a:pPr>
            <a:r>
              <a:rPr lang="es-MX" sz="2000" dirty="0"/>
              <a:t>Los que adhieran a este régimen no podrán hacerlo a otros hasta el 31/12/2038</a:t>
            </a:r>
          </a:p>
          <a:p>
            <a:pPr marL="342900" indent="-342900" algn="just">
              <a:buFont typeface="Arial" panose="020B0604020202020204" pitchFamily="34" charset="0"/>
              <a:buChar char="•"/>
            </a:pPr>
            <a:endParaRPr lang="es-MX" sz="2000" dirty="0"/>
          </a:p>
          <a:p>
            <a:pPr marL="342900" indent="-342900" algn="just">
              <a:buFont typeface="Arial" panose="020B0604020202020204" pitchFamily="34" charset="0"/>
              <a:buChar char="•"/>
            </a:pPr>
            <a:endParaRPr lang="es-MX" sz="2000" dirty="0"/>
          </a:p>
          <a:p>
            <a:pPr marL="342900" indent="-342900" algn="just">
              <a:buFont typeface="Arial" panose="020B0604020202020204" pitchFamily="34" charset="0"/>
              <a:buChar char="•"/>
            </a:pPr>
            <a:endParaRPr lang="es-MX" sz="2000" dirty="0"/>
          </a:p>
          <a:p>
            <a:pPr marL="342900" indent="-342900" algn="just">
              <a:buFont typeface="Arial" panose="020B0604020202020204" pitchFamily="34" charset="0"/>
              <a:buChar char="•"/>
            </a:pPr>
            <a:endParaRPr lang="es-AR" sz="2000" dirty="0"/>
          </a:p>
        </p:txBody>
      </p:sp>
      <p:sp>
        <p:nvSpPr>
          <p:cNvPr id="4" name="Marcador de pie de página 3">
            <a:extLst>
              <a:ext uri="{FF2B5EF4-FFF2-40B4-BE49-F238E27FC236}">
                <a16:creationId xmlns:a16="http://schemas.microsoft.com/office/drawing/2014/main" id="{BFC04032-E50E-69C5-F53F-3E08C74841C6}"/>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132043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53E893-BB3B-5E3B-821A-619F0B29021B}"/>
              </a:ext>
            </a:extLst>
          </p:cNvPr>
          <p:cNvSpPr>
            <a:spLocks noGrp="1"/>
          </p:cNvSpPr>
          <p:nvPr>
            <p:ph type="ctrTitle"/>
          </p:nvPr>
        </p:nvSpPr>
        <p:spPr>
          <a:xfrm>
            <a:off x="1524000" y="516194"/>
            <a:ext cx="9144000" cy="1194620"/>
          </a:xfrm>
        </p:spPr>
        <p:txBody>
          <a:bodyPr>
            <a:normAutofit fontScale="90000"/>
          </a:bodyPr>
          <a:lstStyle/>
          <a:p>
            <a:r>
              <a:rPr lang="es-MX" sz="2800" b="1" dirty="0"/>
              <a:t>Destino factible para fondos depositados en Cuenta Especial de Regularización hasta el 31/12/2025</a:t>
            </a:r>
            <a:br>
              <a:rPr lang="es-MX" sz="2800" b="1" dirty="0"/>
            </a:br>
            <a:endParaRPr lang="es-AR" sz="2800" b="1" dirty="0"/>
          </a:p>
        </p:txBody>
      </p:sp>
      <p:sp>
        <p:nvSpPr>
          <p:cNvPr id="3" name="Subtítulo 2">
            <a:extLst>
              <a:ext uri="{FF2B5EF4-FFF2-40B4-BE49-F238E27FC236}">
                <a16:creationId xmlns:a16="http://schemas.microsoft.com/office/drawing/2014/main" id="{C50CD365-6E21-B16F-9CCC-459D59C89A27}"/>
              </a:ext>
            </a:extLst>
          </p:cNvPr>
          <p:cNvSpPr>
            <a:spLocks noGrp="1"/>
          </p:cNvSpPr>
          <p:nvPr>
            <p:ph type="subTitle" idx="1"/>
          </p:nvPr>
        </p:nvSpPr>
        <p:spPr>
          <a:xfrm>
            <a:off x="1524000" y="1917290"/>
            <a:ext cx="9144000" cy="4188542"/>
          </a:xfrm>
        </p:spPr>
        <p:txBody>
          <a:bodyPr>
            <a:normAutofit fontScale="70000" lnSpcReduction="20000"/>
          </a:bodyPr>
          <a:lstStyle/>
          <a:p>
            <a:pPr marL="342900" indent="-342900" algn="just">
              <a:buFont typeface="Arial" panose="020B0604020202020204" pitchFamily="34" charset="0"/>
              <a:buChar char="•"/>
            </a:pPr>
            <a:endParaRPr lang="es-MX" dirty="0"/>
          </a:p>
          <a:p>
            <a:pPr marL="342900" indent="-342900" algn="just">
              <a:buFont typeface="Arial" panose="020B0604020202020204" pitchFamily="34" charset="0"/>
              <a:buChar char="•"/>
            </a:pPr>
            <a:r>
              <a:rPr lang="es-MX" dirty="0"/>
              <a:t>Suscripción o adquisición de títulos públicos</a:t>
            </a:r>
          </a:p>
          <a:p>
            <a:pPr marL="342900" indent="-342900" algn="just">
              <a:buFont typeface="Arial" panose="020B0604020202020204" pitchFamily="34" charset="0"/>
              <a:buChar char="•"/>
            </a:pPr>
            <a:r>
              <a:rPr lang="es-MX" dirty="0"/>
              <a:t>Certificados de participación o títulos de deuda de fideicomisos para inversión en proyectos productivos, inmobiliarios y/o de infraestructura, financiamiento de Micro, Pequeñas y Medianas Empresas, siempre que sean colocados por oferta pública</a:t>
            </a:r>
          </a:p>
          <a:p>
            <a:pPr marL="342900" indent="-342900" algn="just">
              <a:buFont typeface="Arial" panose="020B0604020202020204" pitchFamily="34" charset="0"/>
              <a:buChar char="•"/>
            </a:pPr>
            <a:r>
              <a:rPr lang="es-MX" dirty="0" err="1"/>
              <a:t>Cuotapartes</a:t>
            </a:r>
            <a:r>
              <a:rPr lang="es-MX" dirty="0"/>
              <a:t> de fondos comunes de inversión abiertos o cerrados siempre que hubiesen sido colocadas por oferta pública</a:t>
            </a:r>
          </a:p>
          <a:p>
            <a:pPr marL="342900" indent="-342900" algn="just">
              <a:buFont typeface="Arial" panose="020B0604020202020204" pitchFamily="34" charset="0"/>
              <a:buChar char="•"/>
            </a:pPr>
            <a:r>
              <a:rPr lang="es-MX" b="1" dirty="0"/>
              <a:t>Inversiones directas e indirectas en proyectos inmobiliarios que se inicien a partir del 8/7/2024 o con un grado de avance inferior al 50% a esa fecha. Se entiende como inversiones en proyectos inmobiliarios de manera directa o a través de terceros las que se efectivicen por boleto de compraventa o </a:t>
            </a:r>
            <a:r>
              <a:rPr lang="es-MX" b="1" dirty="0" err="1"/>
              <a:t>similiar</a:t>
            </a:r>
            <a:r>
              <a:rPr lang="es-MX" b="1" dirty="0"/>
              <a:t>,  escritura traslativa de dominio o aportes a fideicomisos o suscripción de </a:t>
            </a:r>
            <a:r>
              <a:rPr lang="es-MX" b="1" dirty="0" err="1"/>
              <a:t>cuotapartes</a:t>
            </a:r>
            <a:r>
              <a:rPr lang="es-MX" b="1" dirty="0"/>
              <a:t> de fondos comunes de inversión y/o certificados de participación o títulos de deuda de fideicomisos financieros cuyo objeto sea el financiamiento de la construcción y desarrollos inmobiliarios. La AFIP llevará un registro donde el desarrollador o vehículo de inversión deberá informar tipo de obra o proyecto, aprobación y avance. Dentro del alcance de inversiones en proyectos inmobiliarios se incluyen contratos de locación de obra para obras sobre inmueble propio con destino a fines industriales o productivos.</a:t>
            </a:r>
            <a:endParaRPr lang="es-AR" b="1" dirty="0"/>
          </a:p>
        </p:txBody>
      </p:sp>
      <p:sp>
        <p:nvSpPr>
          <p:cNvPr id="4" name="Marcador de pie de página 3">
            <a:extLst>
              <a:ext uri="{FF2B5EF4-FFF2-40B4-BE49-F238E27FC236}">
                <a16:creationId xmlns:a16="http://schemas.microsoft.com/office/drawing/2014/main" id="{4A2DCB1A-E98B-5797-53BB-3EF013CE220F}"/>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2728299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7A2468-DAC8-A00A-0087-2922DA896D11}"/>
              </a:ext>
            </a:extLst>
          </p:cNvPr>
          <p:cNvSpPr>
            <a:spLocks noGrp="1"/>
          </p:cNvSpPr>
          <p:nvPr>
            <p:ph type="ctrTitle"/>
          </p:nvPr>
        </p:nvSpPr>
        <p:spPr>
          <a:xfrm>
            <a:off x="1524000" y="825911"/>
            <a:ext cx="9144000" cy="774290"/>
          </a:xfrm>
        </p:spPr>
        <p:txBody>
          <a:bodyPr>
            <a:normAutofit fontScale="90000"/>
          </a:bodyPr>
          <a:lstStyle/>
          <a:p>
            <a:r>
              <a:rPr lang="es-MX" sz="2800" b="1" dirty="0"/>
              <a:t>Impuesto sobre los Bienes Personales. Régimen Especial de Ingreso - REIBP </a:t>
            </a:r>
            <a:endParaRPr lang="es-AR" sz="2800" b="1" dirty="0"/>
          </a:p>
        </p:txBody>
      </p:sp>
      <p:sp>
        <p:nvSpPr>
          <p:cNvPr id="3" name="Subtítulo 2">
            <a:extLst>
              <a:ext uri="{FF2B5EF4-FFF2-40B4-BE49-F238E27FC236}">
                <a16:creationId xmlns:a16="http://schemas.microsoft.com/office/drawing/2014/main" id="{8EAADEAD-BC19-9371-FC1D-F7D6CFB45550}"/>
              </a:ext>
            </a:extLst>
          </p:cNvPr>
          <p:cNvSpPr>
            <a:spLocks noGrp="1"/>
          </p:cNvSpPr>
          <p:nvPr>
            <p:ph type="subTitle" idx="1"/>
          </p:nvPr>
        </p:nvSpPr>
        <p:spPr>
          <a:xfrm>
            <a:off x="1524000" y="1799303"/>
            <a:ext cx="9144000" cy="4232787"/>
          </a:xfrm>
        </p:spPr>
        <p:txBody>
          <a:bodyPr/>
          <a:lstStyle/>
          <a:p>
            <a:pPr marL="342900" indent="-342900" algn="just">
              <a:buFont typeface="Arial" panose="020B0604020202020204" pitchFamily="34" charset="0"/>
              <a:buChar char="•"/>
            </a:pPr>
            <a:r>
              <a:rPr lang="es-MX" sz="2000" dirty="0"/>
              <a:t>Sujetos que pueden adherirse: personas humanas y sucesiones indivisas residentes nacionales al 31/12/2023. Los que hubieran sido residentes nacionales antes del 31/12/2023 podrán adherirse y revestirán tal condición desde el 1/1/2024. </a:t>
            </a:r>
          </a:p>
          <a:p>
            <a:pPr marL="342900" indent="-342900" algn="just">
              <a:buFont typeface="Arial" panose="020B0604020202020204" pitchFamily="34" charset="0"/>
              <a:buChar char="•"/>
            </a:pPr>
            <a:r>
              <a:rPr lang="es-MX" sz="2000" dirty="0"/>
              <a:t>Pago del IBP por períodos 2023 al 2027 en base al 2023, independientemente del crecimiento del patrimonio en los períodos siguientes.</a:t>
            </a:r>
          </a:p>
          <a:p>
            <a:pPr marL="342900" indent="-342900" algn="just">
              <a:buFont typeface="Arial" panose="020B0604020202020204" pitchFamily="34" charset="0"/>
              <a:buChar char="•"/>
            </a:pPr>
            <a:r>
              <a:rPr lang="es-MX" sz="2000" dirty="0"/>
              <a:t>Adhesión: hasta el 31/7/2024 inc. El PE puede prorrogar hasta el 30/9/2024 inc.</a:t>
            </a:r>
          </a:p>
          <a:p>
            <a:pPr marL="342900" indent="-342900" algn="just">
              <a:buFont typeface="Arial" panose="020B0604020202020204" pitchFamily="34" charset="0"/>
              <a:buChar char="•"/>
            </a:pPr>
            <a:r>
              <a:rPr lang="es-MX" sz="2000" dirty="0"/>
              <a:t>Pago a cuenta: 75% del impuesto</a:t>
            </a:r>
          </a:p>
          <a:p>
            <a:pPr marL="342900" indent="-342900" algn="just">
              <a:buFont typeface="Arial" panose="020B0604020202020204" pitchFamily="34" charset="0"/>
              <a:buChar char="•"/>
            </a:pPr>
            <a:r>
              <a:rPr lang="es-MX" sz="2000" dirty="0"/>
              <a:t>Alícuota del 0,45%. Para bienes incluidos en Régimen Regularización Activos (Blanqueo) 0,5%</a:t>
            </a:r>
          </a:p>
          <a:p>
            <a:pPr marL="342900" indent="-342900" algn="just">
              <a:buFont typeface="Arial" panose="020B0604020202020204" pitchFamily="34" charset="0"/>
              <a:buChar char="•"/>
            </a:pPr>
            <a:r>
              <a:rPr lang="es-MX" sz="2000" dirty="0"/>
              <a:t>Estabilidad fiscal: no se podrá aplicar otro impuesto patrimonial desde 2023 hasta 2027 inclusive y hasta 2038 solamente se podrá afectar con gravamen que no excede 0,25% y reviste como crédito fiscal</a:t>
            </a:r>
          </a:p>
          <a:p>
            <a:pPr marL="342900" indent="-342900" algn="l">
              <a:buFont typeface="Arial" panose="020B0604020202020204" pitchFamily="34" charset="0"/>
              <a:buChar char="•"/>
            </a:pPr>
            <a:endParaRPr lang="es-AR" dirty="0"/>
          </a:p>
        </p:txBody>
      </p:sp>
      <p:sp>
        <p:nvSpPr>
          <p:cNvPr id="4" name="Marcador de pie de página 3">
            <a:extLst>
              <a:ext uri="{FF2B5EF4-FFF2-40B4-BE49-F238E27FC236}">
                <a16:creationId xmlns:a16="http://schemas.microsoft.com/office/drawing/2014/main" id="{87FE2C7A-54CE-3278-5A8F-C1DC2493298E}"/>
              </a:ext>
            </a:extLst>
          </p:cNvPr>
          <p:cNvSpPr>
            <a:spLocks noGrp="1"/>
          </p:cNvSpPr>
          <p:nvPr>
            <p:ph type="ftr" sz="quarter" idx="11"/>
          </p:nvPr>
        </p:nvSpPr>
        <p:spPr/>
        <p:txBody>
          <a:bodyPr/>
          <a:lstStyle/>
          <a:p>
            <a:r>
              <a:rPr lang="es-AR"/>
              <a:t>María Gabriela Annoni Julio 2024</a:t>
            </a:r>
          </a:p>
        </p:txBody>
      </p:sp>
    </p:spTree>
    <p:extLst>
      <p:ext uri="{BB962C8B-B14F-4D97-AF65-F5344CB8AC3E}">
        <p14:creationId xmlns:p14="http://schemas.microsoft.com/office/powerpoint/2010/main" val="263205599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TotalTime>
  <Words>2250</Words>
  <Application>Microsoft Office PowerPoint</Application>
  <PresentationFormat>Panorámica</PresentationFormat>
  <Paragraphs>197</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Calibri</vt:lpstr>
      <vt:lpstr>Calibri Light</vt:lpstr>
      <vt:lpstr>Tema de Office</vt:lpstr>
      <vt:lpstr>Paquete fiscal Ley 27.743</vt:lpstr>
      <vt:lpstr>Impuesto a la Transferencia de Inmuebles </vt:lpstr>
      <vt:lpstr>Régimen Regularización Obligaciones Tributarias, Aduaneras, Seg. Social </vt:lpstr>
      <vt:lpstr>Régimen de Regularización Activos (Blanqueo)</vt:lpstr>
      <vt:lpstr>Régimen de Regularización Activos (Blanqueo)</vt:lpstr>
      <vt:lpstr>Régimen de Regularización Activos (Blanqueo)</vt:lpstr>
      <vt:lpstr>Régimen de Regularización Activos (Blanqueo)</vt:lpstr>
      <vt:lpstr>Destino factible para fondos depositados en Cuenta Especial de Regularización hasta el 31/12/2025 </vt:lpstr>
      <vt:lpstr>Impuesto sobre los Bienes Personales. Régimen Especial de Ingreso - REIBP </vt:lpstr>
      <vt:lpstr>Impuesto sobre los Bienes Personales</vt:lpstr>
      <vt:lpstr>Régimen Especial para Pequeños Contribuyentes (Monotributo)</vt:lpstr>
      <vt:lpstr>Impuesto a las Ganancias</vt:lpstr>
      <vt:lpstr>UIF – Resumen obligaciones</vt:lpstr>
      <vt:lpstr>UIF – Clientes abogados y contadores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Gabriela Annoni</dc:creator>
  <cp:lastModifiedBy>Maria Gabriela Annoni</cp:lastModifiedBy>
  <cp:revision>15</cp:revision>
  <dcterms:created xsi:type="dcterms:W3CDTF">2024-07-20T12:20:40Z</dcterms:created>
  <dcterms:modified xsi:type="dcterms:W3CDTF">2024-07-26T11:35:26Z</dcterms:modified>
</cp:coreProperties>
</file>