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PREVISIONES PATRIMONIALES ASISTENCIALES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049464"/>
          </a:xfrm>
        </p:spPr>
        <p:txBody>
          <a:bodyPr/>
          <a:lstStyle/>
          <a:p>
            <a:pPr algn="r"/>
            <a:r>
              <a:rPr lang="es-AR" dirty="0"/>
              <a:t>NESTOR DANIEL LAMBER</a:t>
            </a:r>
          </a:p>
          <a:p>
            <a:pPr algn="r"/>
            <a:r>
              <a:rPr lang="es-AR" dirty="0"/>
              <a:t>DIPLOMATURA DE TECNICA NOTARIAL EN CONVENCIONES FAMILIARES Y SUCESORIAS</a:t>
            </a:r>
          </a:p>
          <a:p>
            <a:pPr algn="r"/>
            <a:r>
              <a:rPr lang="es-AR" dirty="0"/>
              <a:t>UNIVERSIDAD NOTARIAL ARGENTINA,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232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i="1" dirty="0" smtClean="0"/>
              <a:t>Senior living</a:t>
            </a:r>
            <a:endParaRPr lang="en-US" i="1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69303" y="2010878"/>
            <a:ext cx="5297864" cy="3843167"/>
          </a:xfrm>
        </p:spPr>
        <p:txBody>
          <a:bodyPr>
            <a:normAutofit/>
          </a:bodyPr>
          <a:lstStyle/>
          <a:p>
            <a:r>
              <a:rPr lang="es-AR" dirty="0"/>
              <a:t>Vida digna en su última </a:t>
            </a:r>
            <a:r>
              <a:rPr lang="es-AR" dirty="0" smtClean="0"/>
              <a:t>etapa</a:t>
            </a:r>
          </a:p>
          <a:p>
            <a:r>
              <a:rPr lang="es-AR" dirty="0" smtClean="0"/>
              <a:t>Solución habitacional</a:t>
            </a:r>
          </a:p>
          <a:p>
            <a:r>
              <a:rPr lang="es-AR" dirty="0" smtClean="0"/>
              <a:t>Sociabilización – compañía</a:t>
            </a:r>
          </a:p>
          <a:p>
            <a:r>
              <a:rPr lang="es-AR" dirty="0" smtClean="0"/>
              <a:t>Sectores y servicios de esparcimiento</a:t>
            </a:r>
          </a:p>
          <a:p>
            <a:r>
              <a:rPr lang="es-AR" dirty="0" smtClean="0"/>
              <a:t>Sectores y servicios de atención de salud primaria</a:t>
            </a:r>
          </a:p>
          <a:p>
            <a:r>
              <a:rPr lang="es-AR" dirty="0" smtClean="0"/>
              <a:t>Accesibilidad edilicia</a:t>
            </a:r>
            <a:endParaRPr lang="es-AR" dirty="0"/>
          </a:p>
          <a:p>
            <a:r>
              <a:rPr lang="es-AR" dirty="0" smtClean="0"/>
              <a:t>Fenómeno de </a:t>
            </a:r>
            <a:r>
              <a:rPr lang="es-AR" i="1" dirty="0" smtClean="0"/>
              <a:t>COHOUSING</a:t>
            </a:r>
            <a:endParaRPr lang="en-US" i="1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44239" y="2017343"/>
            <a:ext cx="4710614" cy="3836702"/>
          </a:xfrm>
        </p:spPr>
        <p:txBody>
          <a:bodyPr>
            <a:normAutofit/>
          </a:bodyPr>
          <a:lstStyle/>
          <a:p>
            <a:r>
              <a:rPr lang="es-AR" dirty="0" smtClean="0"/>
              <a:t>Conjunto inmobiliario: Propiedad Horizontal Especial</a:t>
            </a:r>
          </a:p>
          <a:p>
            <a:r>
              <a:rPr lang="es-AR" dirty="0" smtClean="0"/>
              <a:t>Adquisición de derechos real de habitación o uso</a:t>
            </a:r>
          </a:p>
          <a:p>
            <a:r>
              <a:rPr lang="es-AR" dirty="0" smtClean="0"/>
              <a:t>Mutualismo</a:t>
            </a:r>
            <a:endParaRPr lang="en-US" dirty="0" smtClean="0"/>
          </a:p>
          <a:p>
            <a:r>
              <a:rPr lang="es-AR" dirty="0" smtClean="0"/>
              <a:t>Propiedad Horizontal con </a:t>
            </a:r>
            <a:r>
              <a:rPr lang="es-AR" i="1" dirty="0" err="1" smtClean="0"/>
              <a:t>amenities</a:t>
            </a:r>
            <a:r>
              <a:rPr lang="es-AR" dirty="0" smtClean="0"/>
              <a:t> de servicios de la </a:t>
            </a:r>
            <a:r>
              <a:rPr lang="es-AR" i="1" dirty="0" err="1" smtClean="0"/>
              <a:t>silver</a:t>
            </a:r>
            <a:r>
              <a:rPr lang="es-AR" i="1" dirty="0" smtClean="0"/>
              <a:t> </a:t>
            </a:r>
            <a:r>
              <a:rPr lang="es-AR" i="1" dirty="0" err="1" smtClean="0"/>
              <a:t>economy</a:t>
            </a:r>
            <a:endParaRPr lang="es-AR" i="1" dirty="0" smtClean="0"/>
          </a:p>
          <a:p>
            <a:r>
              <a:rPr lang="es-AR" dirty="0" smtClean="0"/>
              <a:t>Derechos personales</a:t>
            </a:r>
          </a:p>
        </p:txBody>
      </p:sp>
    </p:spTree>
    <p:extLst>
      <p:ext uri="{BB962C8B-B14F-4D97-AF65-F5344CB8AC3E}">
        <p14:creationId xmlns:p14="http://schemas.microsoft.com/office/powerpoint/2010/main" val="123308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Previsiones asistenciales</a:t>
            </a:r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>
          <a:xfrm>
            <a:off x="372676" y="2017343"/>
            <a:ext cx="4645152" cy="3789568"/>
          </a:xfrm>
        </p:spPr>
        <p:txBody>
          <a:bodyPr>
            <a:normAutofit/>
          </a:bodyPr>
          <a:lstStyle/>
          <a:p>
            <a:r>
              <a:rPr lang="es-AR" dirty="0" smtClean="0"/>
              <a:t>Fenómeno social </a:t>
            </a:r>
          </a:p>
          <a:p>
            <a:r>
              <a:rPr lang="es-AR" dirty="0" smtClean="0"/>
              <a:t>Nuevas formas de familia abandonan rol de contención de adultos mayores,  discapacitados, </a:t>
            </a:r>
            <a:r>
              <a:rPr lang="es-AR" dirty="0" err="1" smtClean="0"/>
              <a:t>etc</a:t>
            </a:r>
            <a:r>
              <a:rPr lang="es-AR" dirty="0" smtClean="0"/>
              <a:t> </a:t>
            </a:r>
          </a:p>
          <a:p>
            <a:r>
              <a:rPr lang="es-AR" dirty="0" smtClean="0"/>
              <a:t>PATRIMONIOS DE AFECTACION </a:t>
            </a:r>
          </a:p>
          <a:p>
            <a:r>
              <a:rPr lang="es-AR" dirty="0" smtClean="0"/>
              <a:t>Administración por tercero</a:t>
            </a:r>
          </a:p>
          <a:p>
            <a:r>
              <a:rPr lang="es-AR" dirty="0" smtClean="0"/>
              <a:t>CAPITAL afectado a renta o servicios</a:t>
            </a:r>
            <a:endParaRPr lang="en-US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5147036" y="2017342"/>
            <a:ext cx="6900420" cy="3893263"/>
          </a:xfrm>
        </p:spPr>
        <p:txBody>
          <a:bodyPr>
            <a:normAutofit/>
          </a:bodyPr>
          <a:lstStyle/>
          <a:p>
            <a:r>
              <a:rPr lang="es-AR" i="1" dirty="0" err="1" smtClean="0"/>
              <a:t>Silver</a:t>
            </a:r>
            <a:r>
              <a:rPr lang="es-AR" i="1" dirty="0" smtClean="0"/>
              <a:t> </a:t>
            </a:r>
            <a:r>
              <a:rPr lang="es-AR" i="1" dirty="0" err="1"/>
              <a:t>E</a:t>
            </a:r>
            <a:r>
              <a:rPr lang="es-AR" i="1" dirty="0" err="1" smtClean="0"/>
              <a:t>conomy</a:t>
            </a:r>
            <a:r>
              <a:rPr lang="es-AR" dirty="0" smtClean="0"/>
              <a:t>: </a:t>
            </a:r>
            <a:r>
              <a:rPr lang="es-ES" dirty="0" smtClean="0"/>
              <a:t>parte </a:t>
            </a:r>
            <a:r>
              <a:rPr lang="es-ES" dirty="0"/>
              <a:t>de la economía global orientada a atender las demandas de las personas mayores y a ofrecer los productos y servicios que consumen, adaptados a sus </a:t>
            </a:r>
            <a:r>
              <a:rPr lang="es-ES" dirty="0" smtClean="0"/>
              <a:t>necesidades</a:t>
            </a:r>
          </a:p>
          <a:p>
            <a:r>
              <a:rPr lang="es-ES" i="1" dirty="0" smtClean="0"/>
              <a:t>Rentas vitalicias</a:t>
            </a:r>
          </a:p>
          <a:p>
            <a:r>
              <a:rPr lang="es-ES" dirty="0" smtClean="0"/>
              <a:t>Desnaturalización por inflación crónica</a:t>
            </a:r>
          </a:p>
          <a:p>
            <a:r>
              <a:rPr lang="es-ES" dirty="0" smtClean="0"/>
              <a:t>Intangibilidad: valor real de la cosa</a:t>
            </a:r>
          </a:p>
          <a:p>
            <a:r>
              <a:rPr lang="es-ES" i="1" dirty="0" smtClean="0"/>
              <a:t>Servicios: </a:t>
            </a:r>
            <a:r>
              <a:rPr lang="es-ES" dirty="0" smtClean="0"/>
              <a:t>Prestaciones en especie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8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Previsiones asistenciales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24206" y="2010878"/>
            <a:ext cx="5668277" cy="3975143"/>
          </a:xfrm>
        </p:spPr>
        <p:txBody>
          <a:bodyPr/>
          <a:lstStyle/>
          <a:p>
            <a:r>
              <a:rPr lang="es-AR" dirty="0" smtClean="0"/>
              <a:t>PERSONALES</a:t>
            </a:r>
          </a:p>
          <a:p>
            <a:r>
              <a:rPr lang="es-AR" dirty="0" smtClean="0"/>
              <a:t>Renta Onerosa Vitalicia</a:t>
            </a:r>
          </a:p>
          <a:p>
            <a:r>
              <a:rPr lang="es-AR" dirty="0" smtClean="0"/>
              <a:t>Prestación periódica vitalicia y garantía hipotecaria</a:t>
            </a:r>
          </a:p>
          <a:p>
            <a:r>
              <a:rPr lang="es-AR" dirty="0" smtClean="0"/>
              <a:t>Dominio desmembrado</a:t>
            </a:r>
          </a:p>
          <a:p>
            <a:r>
              <a:rPr lang="es-AR" dirty="0" smtClean="0"/>
              <a:t>Fideicomiso asistencial</a:t>
            </a:r>
          </a:p>
          <a:p>
            <a:r>
              <a:rPr lang="es-AR" dirty="0" smtClean="0"/>
              <a:t>Donaciones y legados con mejora estricta 2448</a:t>
            </a:r>
          </a:p>
          <a:p>
            <a:r>
              <a:rPr lang="es-AR" dirty="0" smtClean="0"/>
              <a:t>LIBERTAD CONTRACTUAL – legítima hereditaria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413770" y="2017343"/>
            <a:ext cx="5426295" cy="3902690"/>
          </a:xfrm>
        </p:spPr>
        <p:txBody>
          <a:bodyPr/>
          <a:lstStyle/>
          <a:p>
            <a:r>
              <a:rPr lang="es-AR" dirty="0" smtClean="0"/>
              <a:t>INSTITUCIONALES</a:t>
            </a:r>
          </a:p>
          <a:p>
            <a:r>
              <a:rPr lang="es-AR" i="1" dirty="0" err="1" smtClean="0"/>
              <a:t>Cohousing</a:t>
            </a:r>
            <a:r>
              <a:rPr lang="es-AR" i="1" dirty="0" smtClean="0"/>
              <a:t>: </a:t>
            </a:r>
            <a:r>
              <a:rPr lang="es-AR" dirty="0" smtClean="0"/>
              <a:t>desarrollo inmobiliario sustentado en los servicios</a:t>
            </a:r>
            <a:endParaRPr lang="es-AR" i="1" dirty="0" smtClean="0"/>
          </a:p>
          <a:p>
            <a:r>
              <a:rPr lang="es-AR" dirty="0" smtClean="0"/>
              <a:t>Financieros:</a:t>
            </a:r>
          </a:p>
          <a:p>
            <a:pPr marL="0" indent="0">
              <a:buNone/>
            </a:pPr>
            <a:r>
              <a:rPr lang="es-AR" i="1" dirty="0"/>
              <a:t>T</a:t>
            </a:r>
            <a:r>
              <a:rPr lang="es-AR" i="1" dirty="0" smtClean="0"/>
              <a:t>rust</a:t>
            </a:r>
            <a:r>
              <a:rPr lang="es-AR" dirty="0" smtClean="0"/>
              <a:t>: fideicomisos financieros</a:t>
            </a:r>
          </a:p>
          <a:p>
            <a:pPr marL="0" indent="0">
              <a:buNone/>
            </a:pPr>
            <a:r>
              <a:rPr lang="es-AR" dirty="0" smtClean="0"/>
              <a:t>Fondos de inversión</a:t>
            </a:r>
          </a:p>
          <a:p>
            <a:pPr marL="0" indent="0">
              <a:buNone/>
            </a:pPr>
            <a:r>
              <a:rPr lang="es-AR" dirty="0" smtClean="0"/>
              <a:t>Hipoteca revertida</a:t>
            </a:r>
          </a:p>
          <a:p>
            <a:pPr marL="0" indent="0">
              <a:buNone/>
            </a:pPr>
            <a:r>
              <a:rPr lang="es-AR" dirty="0" smtClean="0"/>
              <a:t>Seguros de retiro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133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Renta onerosa vitalicia Y PRESTACIONES PERIODICAS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39365" y="2010878"/>
            <a:ext cx="5753118" cy="3448595"/>
          </a:xfrm>
        </p:spPr>
        <p:txBody>
          <a:bodyPr/>
          <a:lstStyle/>
          <a:p>
            <a:r>
              <a:rPr lang="es-AR" dirty="0" smtClean="0"/>
              <a:t>Renta vitalicia onerosa: 1599</a:t>
            </a:r>
          </a:p>
          <a:p>
            <a:r>
              <a:rPr lang="es-AR" dirty="0"/>
              <a:t>Plazo vida de una </a:t>
            </a:r>
            <a:r>
              <a:rPr lang="es-AR" dirty="0" smtClean="0"/>
              <a:t>o mas personas existentes</a:t>
            </a:r>
          </a:p>
          <a:p>
            <a:r>
              <a:rPr lang="es-AR" dirty="0" smtClean="0"/>
              <a:t>Capital por renta EN DINERO -1602-  otros equivalente en dinero</a:t>
            </a:r>
          </a:p>
          <a:p>
            <a:r>
              <a:rPr lang="es-AR" dirty="0" smtClean="0"/>
              <a:t>Prohibición de indexar L. 25.551</a:t>
            </a:r>
          </a:p>
          <a:p>
            <a:r>
              <a:rPr lang="es-AR" dirty="0" smtClean="0"/>
              <a:t>Moneda extranjera 765/67</a:t>
            </a:r>
          </a:p>
          <a:p>
            <a:r>
              <a:rPr lang="es-AR" dirty="0" smtClean="0"/>
              <a:t>Lesión subjetiva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2483" y="2017343"/>
            <a:ext cx="5672169" cy="3780142"/>
          </a:xfrm>
        </p:spPr>
        <p:txBody>
          <a:bodyPr/>
          <a:lstStyle/>
          <a:p>
            <a:r>
              <a:rPr lang="es-AR" dirty="0" smtClean="0"/>
              <a:t>Donación con cargo</a:t>
            </a:r>
          </a:p>
          <a:p>
            <a:r>
              <a:rPr lang="es-AR" dirty="0" smtClean="0"/>
              <a:t>Prestación periódica vitalicia</a:t>
            </a:r>
          </a:p>
          <a:p>
            <a:r>
              <a:rPr lang="es-AR" dirty="0" smtClean="0"/>
              <a:t>Prestación en otros bienes o servicios (atipicidad)</a:t>
            </a:r>
          </a:p>
          <a:p>
            <a:r>
              <a:rPr lang="es-AR" dirty="0" smtClean="0"/>
              <a:t>Valor de prestación con relación a otra cosa o prestación -1005: objeto determinable</a:t>
            </a:r>
          </a:p>
          <a:p>
            <a:r>
              <a:rPr lang="es-AR" dirty="0" smtClean="0"/>
              <a:t>Contrato de servicios: administración para renta</a:t>
            </a:r>
          </a:p>
          <a:p>
            <a:r>
              <a:rPr lang="es-AR" dirty="0" smtClean="0"/>
              <a:t>Mandato: art. 60 – previsión propia incapacidad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959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Fideicomisos asistenciales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75035" y="2010878"/>
            <a:ext cx="5517448" cy="3993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Aporte de bienes a Fideicomiso</a:t>
            </a:r>
          </a:p>
          <a:p>
            <a:r>
              <a:rPr lang="es-AR" dirty="0" smtClean="0"/>
              <a:t>Fiduciario administra según fines y mandas</a:t>
            </a:r>
          </a:p>
          <a:p>
            <a:r>
              <a:rPr lang="es-AR" dirty="0" smtClean="0"/>
              <a:t>Restricciones: voluntad de fiduciante o asistente</a:t>
            </a:r>
          </a:p>
          <a:p>
            <a:r>
              <a:rPr lang="es-AR" dirty="0" smtClean="0"/>
              <a:t>Beneficiario: discapacitado, adulto mayor</a:t>
            </a:r>
          </a:p>
          <a:p>
            <a:r>
              <a:rPr lang="es-AR" dirty="0" smtClean="0"/>
              <a:t>Fideicomisario: fiduciante o terceros</a:t>
            </a:r>
          </a:p>
          <a:p>
            <a:r>
              <a:rPr lang="es-AR" dirty="0" smtClean="0"/>
              <a:t>Previsión de sustitución de fiduciario</a:t>
            </a:r>
          </a:p>
          <a:p>
            <a:r>
              <a:rPr lang="es-AR" dirty="0" smtClean="0"/>
              <a:t>Plazo: 30 a años o incapaz o capacidad restringida (menores)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5435722" cy="3893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Negocio subyacente</a:t>
            </a:r>
          </a:p>
          <a:p>
            <a:r>
              <a:rPr lang="es-AR" dirty="0" smtClean="0"/>
              <a:t>Mandato asistencial: cuidado personal y de bienes – Tercero revisor o asistente</a:t>
            </a:r>
          </a:p>
          <a:p>
            <a:r>
              <a:rPr lang="es-AR" dirty="0" smtClean="0"/>
              <a:t>Estipulación a favor de tercero: prestación del fiduciante</a:t>
            </a:r>
          </a:p>
          <a:p>
            <a:r>
              <a:rPr lang="es-AR" dirty="0" smtClean="0"/>
              <a:t>Garantía de bienes suficientes para obtener sus frutos o liquidar</a:t>
            </a:r>
          </a:p>
          <a:p>
            <a:r>
              <a:rPr lang="es-AR" dirty="0" smtClean="0"/>
              <a:t>Patrimonio especial no ejecutable por deudas de fiduciante o fiduciario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24279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Galería</Template>
  <TotalTime>103</TotalTime>
  <Words>389</Words>
  <Application>Microsoft Office PowerPoint</Application>
  <PresentationFormat>Panorámica</PresentationFormat>
  <Paragraphs>69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PREVISIONES PATRIMONIALES ASISTENCIALES</vt:lpstr>
      <vt:lpstr>Senior living</vt:lpstr>
      <vt:lpstr>Previsiones asistenciales</vt:lpstr>
      <vt:lpstr>Previsiones asistenciales</vt:lpstr>
      <vt:lpstr>Renta onerosa vitalicia Y PRESTACIONES PERIODICAS</vt:lpstr>
      <vt:lpstr>Fideicomisos asistenciales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PREVISIONES PATRIMONIALES ASISTENCIALES</dc:title>
  <dc:creator>escribano</dc:creator>
  <cp:lastModifiedBy>escribano</cp:lastModifiedBy>
  <cp:revision>16</cp:revision>
  <dcterms:created xsi:type="dcterms:W3CDTF">2023-06-11T11:47:24Z</dcterms:created>
  <dcterms:modified xsi:type="dcterms:W3CDTF">2024-05-17T10:21:10Z</dcterms:modified>
</cp:coreProperties>
</file>