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58" r:id="rId5"/>
    <p:sldId id="259" r:id="rId6"/>
    <p:sldId id="260" r:id="rId7"/>
    <p:sldId id="261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36949" y="802298"/>
            <a:ext cx="10017904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SUCESIÓN ENTRE CONVIVIENTES</a:t>
            </a:r>
            <a:br>
              <a:rPr lang="es-AR" dirty="0"/>
            </a:br>
            <a:r>
              <a:rPr lang="es-AR" dirty="0"/>
              <a:t>Y LA FAMILIA CONVENCIAL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955196"/>
          </a:xfrm>
        </p:spPr>
        <p:txBody>
          <a:bodyPr/>
          <a:lstStyle/>
          <a:p>
            <a:pPr algn="r"/>
            <a:r>
              <a:rPr lang="es-AR" dirty="0"/>
              <a:t>NESTOR DANIEL LAMBER</a:t>
            </a:r>
          </a:p>
          <a:p>
            <a:pPr algn="r"/>
            <a:r>
              <a:rPr lang="es-AR" dirty="0"/>
              <a:t>DIPLOMATURA DE TECNICA NOTARIAL EN CONVENCIONES FAMILIARES Y SUCESORIAS</a:t>
            </a:r>
          </a:p>
          <a:p>
            <a:pPr algn="r"/>
            <a:r>
              <a:rPr lang="es-AR" dirty="0"/>
              <a:t>UNIVERSIDAD NOTARIAL ARGENTINA,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82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468071" y="701194"/>
            <a:ext cx="9605635" cy="1059305"/>
          </a:xfrm>
        </p:spPr>
        <p:txBody>
          <a:bodyPr/>
          <a:lstStyle/>
          <a:p>
            <a:pPr algn="ctr"/>
            <a:r>
              <a:rPr lang="es-AR" dirty="0" smtClean="0"/>
              <a:t>Sucesión entre convivientes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122548" y="2010878"/>
            <a:ext cx="5969935" cy="3852594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Carecen de vocación hereditaria</a:t>
            </a:r>
          </a:p>
          <a:p>
            <a:r>
              <a:rPr lang="es-AR" b="1" dirty="0" smtClean="0"/>
              <a:t>INSTITUCION TESTAMENTARIA</a:t>
            </a:r>
            <a:r>
              <a:rPr lang="es-AR" dirty="0" smtClean="0"/>
              <a:t>:</a:t>
            </a:r>
          </a:p>
          <a:p>
            <a:pPr marL="0" indent="0">
              <a:buNone/>
            </a:pPr>
            <a:r>
              <a:rPr lang="es-AR" dirty="0" smtClean="0"/>
              <a:t>Universal o de cuota alícuota</a:t>
            </a:r>
          </a:p>
          <a:p>
            <a:r>
              <a:rPr lang="es-AR" dirty="0" smtClean="0"/>
              <a:t>Partición por ascendiente – remante por cuota</a:t>
            </a:r>
          </a:p>
          <a:p>
            <a:r>
              <a:rPr lang="es-AR" dirty="0" smtClean="0"/>
              <a:t>Doble institución no vinculada</a:t>
            </a:r>
          </a:p>
          <a:p>
            <a:r>
              <a:rPr lang="es-AR" b="1" dirty="0" smtClean="0"/>
              <a:t>LEGADOS</a:t>
            </a:r>
          </a:p>
          <a:p>
            <a:r>
              <a:rPr lang="es-AR" dirty="0" smtClean="0"/>
              <a:t>De usufructo o habitación</a:t>
            </a:r>
          </a:p>
          <a:p>
            <a:r>
              <a:rPr lang="es-AR" b="1" dirty="0" smtClean="0"/>
              <a:t>DERECHO REAL DE HABITACIÓN LEGAL</a:t>
            </a:r>
            <a:endParaRPr lang="en-US" b="1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5482856" cy="3846129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Exclusión de bienes de la herencia futura</a:t>
            </a:r>
            <a:r>
              <a:rPr lang="es-AR" sz="2400" dirty="0" smtClean="0"/>
              <a:t>:</a:t>
            </a: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LIMITE PORCION DISPONIBLE</a:t>
            </a:r>
          </a:p>
          <a:p>
            <a:r>
              <a:rPr lang="es-AR" dirty="0" smtClean="0"/>
              <a:t>Donación y usufructo: descendientes en común</a:t>
            </a:r>
          </a:p>
          <a:p>
            <a:r>
              <a:rPr lang="es-AR" dirty="0" smtClean="0"/>
              <a:t>Afectación a vivienda</a:t>
            </a:r>
          </a:p>
          <a:p>
            <a:r>
              <a:rPr lang="es-AR" dirty="0" smtClean="0"/>
              <a:t>Pacto </a:t>
            </a:r>
            <a:r>
              <a:rPr lang="es-AR" dirty="0" err="1" smtClean="0"/>
              <a:t>convivencial</a:t>
            </a:r>
            <a:r>
              <a:rPr lang="es-AR" dirty="0" smtClean="0"/>
              <a:t> de contribución del no titular</a:t>
            </a:r>
          </a:p>
          <a:p>
            <a:r>
              <a:rPr lang="es-AR" dirty="0" smtClean="0"/>
              <a:t>Condominio entre convivientes:</a:t>
            </a:r>
          </a:p>
          <a:p>
            <a:pPr marL="0" indent="0">
              <a:buNone/>
            </a:pPr>
            <a:r>
              <a:rPr lang="es-AR" dirty="0" smtClean="0"/>
              <a:t>Prohibición de usufructo de partes indivisas </a:t>
            </a:r>
            <a:r>
              <a:rPr lang="es-AR" dirty="0" smtClean="0"/>
              <a:t>bajo condición </a:t>
            </a:r>
            <a:r>
              <a:rPr lang="es-AR" dirty="0" smtClean="0"/>
              <a:t>suspensiva indirecta – 2136-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1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Protección de  vivienda del conviviente frente a los descendientes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24206" y="2010878"/>
            <a:ext cx="4581427" cy="3448595"/>
          </a:xfrm>
        </p:spPr>
        <p:txBody>
          <a:bodyPr>
            <a:normAutofit lnSpcReduction="10000"/>
          </a:bodyPr>
          <a:lstStyle/>
          <a:p>
            <a:r>
              <a:rPr lang="es-AR" b="1" dirty="0" smtClean="0"/>
              <a:t>Legado de uso, usufructo o habitación</a:t>
            </a:r>
          </a:p>
          <a:p>
            <a:r>
              <a:rPr lang="es-AR" dirty="0" smtClean="0"/>
              <a:t>D. real de habitación legal -527-:</a:t>
            </a:r>
          </a:p>
          <a:p>
            <a:pPr marL="0" indent="0">
              <a:buNone/>
            </a:pPr>
            <a:r>
              <a:rPr lang="es-AR" dirty="0" smtClean="0"/>
              <a:t>Carece de vivienda o bienes suficientes</a:t>
            </a:r>
          </a:p>
          <a:p>
            <a:pPr marL="0" indent="0">
              <a:buNone/>
            </a:pPr>
            <a:r>
              <a:rPr lang="es-AR" dirty="0" smtClean="0"/>
              <a:t>Máximo 2 años</a:t>
            </a:r>
          </a:p>
          <a:p>
            <a:r>
              <a:rPr lang="es-AR" dirty="0" smtClean="0"/>
              <a:t>Unanimidad de legitimarios: opción de cumplirlo o entregar la porción disponible -2460-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39266" y="2017342"/>
            <a:ext cx="6419653" cy="3912117"/>
          </a:xfrm>
        </p:spPr>
        <p:txBody>
          <a:bodyPr>
            <a:normAutofit lnSpcReduction="10000"/>
          </a:bodyPr>
          <a:lstStyle/>
          <a:p>
            <a:r>
              <a:rPr lang="es-AR" i="1" dirty="0" smtClean="0"/>
              <a:t>TECNICA: </a:t>
            </a:r>
          </a:p>
          <a:p>
            <a:r>
              <a:rPr lang="es-AR" i="1" dirty="0" smtClean="0"/>
              <a:t>Unión </a:t>
            </a:r>
            <a:r>
              <a:rPr lang="es-AR" i="1" dirty="0" err="1" smtClean="0"/>
              <a:t>convivencial</a:t>
            </a:r>
            <a:r>
              <a:rPr lang="es-AR" i="1" dirty="0" smtClean="0"/>
              <a:t> inscripta</a:t>
            </a:r>
          </a:p>
          <a:p>
            <a:r>
              <a:rPr lang="es-AR" i="1" dirty="0" smtClean="0"/>
              <a:t>Afectación a vivienda 255,b</a:t>
            </a:r>
          </a:p>
          <a:p>
            <a:r>
              <a:rPr lang="es-AR" i="1" dirty="0" smtClean="0"/>
              <a:t>Institución de heredero de cuota</a:t>
            </a:r>
          </a:p>
          <a:p>
            <a:r>
              <a:rPr lang="es-AR" i="1" dirty="0" smtClean="0"/>
              <a:t>Legado de habitación imputado a la cuota hereditaria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i="1" dirty="0" smtClean="0"/>
              <a:t>Condominio y legado de habitación</a:t>
            </a:r>
          </a:p>
          <a:p>
            <a:r>
              <a:rPr lang="es-AR" i="1" dirty="0" smtClean="0"/>
              <a:t>Pacto </a:t>
            </a:r>
            <a:r>
              <a:rPr lang="es-AR" i="1" dirty="0" err="1" smtClean="0"/>
              <a:t>convivencial</a:t>
            </a:r>
            <a:r>
              <a:rPr lang="es-AR" i="1" dirty="0" smtClean="0"/>
              <a:t>: aportes o compensación económica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346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1510" y="182720"/>
            <a:ext cx="9605635" cy="1059305"/>
          </a:xfrm>
        </p:spPr>
        <p:txBody>
          <a:bodyPr/>
          <a:lstStyle/>
          <a:p>
            <a:pPr algn="ctr"/>
            <a:r>
              <a:rPr lang="es-AR" dirty="0" smtClean="0"/>
              <a:t>PACTO CONVIVENCIAL</a:t>
            </a:r>
            <a:br>
              <a:rPr lang="es-AR" dirty="0" smtClean="0"/>
            </a:br>
            <a:r>
              <a:rPr lang="es-AR" dirty="0" smtClean="0"/>
              <a:t>RECONOCIMIENTO DE TRABAJO EN EL HOGAR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71340" y="2010878"/>
            <a:ext cx="5590095" cy="3946862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Reconocimiento de aporte no dinerario: esfuerzo común (trabajo en el hogar) 514, d</a:t>
            </a:r>
          </a:p>
          <a:p>
            <a:r>
              <a:rPr lang="es-AR" dirty="0" smtClean="0"/>
              <a:t>SOLIDARIDAD FAMILIAR</a:t>
            </a:r>
          </a:p>
          <a:p>
            <a:r>
              <a:rPr lang="es-AR" dirty="0" smtClean="0"/>
              <a:t>RÉGIMEN DE BIENES CONVENCIONAL: COMUNIDAD DE HECHO</a:t>
            </a:r>
          </a:p>
          <a:p>
            <a:r>
              <a:rPr lang="es-AR" dirty="0" smtClean="0"/>
              <a:t>RELACIÓN INTERNA: bienes, recompensas, cargas</a:t>
            </a:r>
          </a:p>
          <a:p>
            <a:r>
              <a:rPr lang="es-AR" dirty="0" smtClean="0"/>
              <a:t>Causa de división de condominio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6429080" y="2017342"/>
            <a:ext cx="5599522" cy="4053519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RELACIÓN EXTERNA: inscripción bienes registrables</a:t>
            </a:r>
          </a:p>
          <a:p>
            <a:r>
              <a:rPr lang="es-AR" dirty="0" smtClean="0"/>
              <a:t>Causa de futura adquisición del derecho real</a:t>
            </a:r>
          </a:p>
          <a:p>
            <a:r>
              <a:rPr lang="es-AR" dirty="0" smtClean="0"/>
              <a:t>SUJETO al CESE de la UNION</a:t>
            </a:r>
          </a:p>
          <a:p>
            <a:r>
              <a:rPr lang="es-AR" dirty="0" smtClean="0"/>
              <a:t>FORMA del PACTO según naturaleza del bien</a:t>
            </a:r>
          </a:p>
          <a:p>
            <a:r>
              <a:rPr lang="es-AR" dirty="0" smtClean="0"/>
              <a:t>FORMA cumplimiento de condición: naturaleza del bien</a:t>
            </a:r>
          </a:p>
          <a:p>
            <a:r>
              <a:rPr lang="es-AR" dirty="0" smtClean="0"/>
              <a:t>ADJUDICACION: excepción</a:t>
            </a:r>
          </a:p>
          <a:p>
            <a:r>
              <a:rPr lang="es-AR" dirty="0" smtClean="0"/>
              <a:t>No es acto a titulo gratuito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20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2083" y="333549"/>
            <a:ext cx="9605635" cy="1059305"/>
          </a:xfrm>
        </p:spPr>
        <p:txBody>
          <a:bodyPr/>
          <a:lstStyle/>
          <a:p>
            <a:pPr algn="ctr"/>
            <a:r>
              <a:rPr lang="es-AR" dirty="0" smtClean="0"/>
              <a:t>Pactos </a:t>
            </a:r>
            <a:r>
              <a:rPr lang="es-AR" dirty="0" err="1" smtClean="0"/>
              <a:t>conVIvenciales</a:t>
            </a: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REGIMENES PATRIMONIALES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99621" y="2010878"/>
            <a:ext cx="6608190" cy="4050557"/>
          </a:xfrm>
        </p:spPr>
        <p:txBody>
          <a:bodyPr>
            <a:normAutofit fontScale="92500" lnSpcReduction="20000"/>
          </a:bodyPr>
          <a:lstStyle/>
          <a:p>
            <a:r>
              <a:rPr lang="es-AR" dirty="0"/>
              <a:t>Reconocimiento de esfuerzo familiar -514, d-: COMUNIDAD</a:t>
            </a:r>
          </a:p>
          <a:p>
            <a:r>
              <a:rPr lang="es-AR" dirty="0" smtClean="0"/>
              <a:t>Reconocimiento de aportes económicos: </a:t>
            </a:r>
            <a:r>
              <a:rPr lang="en-US" dirty="0" smtClean="0"/>
              <a:t>PARTICIPACION -528 parte final-</a:t>
            </a:r>
          </a:p>
          <a:p>
            <a:r>
              <a:rPr lang="es-AR" dirty="0" smtClean="0"/>
              <a:t>Reconocimiento de eventual futura compensación económica -524/25-</a:t>
            </a:r>
            <a:r>
              <a:rPr lang="es-AR" dirty="0"/>
              <a:t> </a:t>
            </a:r>
            <a:r>
              <a:rPr lang="es-AR" dirty="0" smtClean="0"/>
              <a:t>DACION EN PAGO</a:t>
            </a:r>
          </a:p>
          <a:p>
            <a:r>
              <a:rPr lang="es-AR" dirty="0" smtClean="0"/>
              <a:t>Restricciones de disposición o gravamen</a:t>
            </a:r>
          </a:p>
          <a:p>
            <a:r>
              <a:rPr lang="es-AR" dirty="0" smtClean="0"/>
              <a:t>Inventario de bienes previos</a:t>
            </a:r>
          </a:p>
          <a:p>
            <a:r>
              <a:rPr lang="es-AR" dirty="0" smtClean="0"/>
              <a:t>Exclusiones de participaciones en explotación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711126" y="2017343"/>
            <a:ext cx="4176073" cy="3836702"/>
          </a:xfrm>
        </p:spPr>
        <p:txBody>
          <a:bodyPr>
            <a:normAutofit fontScale="92500" lnSpcReduction="20000"/>
          </a:bodyPr>
          <a:lstStyle/>
          <a:p>
            <a:r>
              <a:rPr lang="es-AR" dirty="0" smtClean="0"/>
              <a:t>Adjudicación</a:t>
            </a:r>
            <a:endParaRPr lang="es-AR" dirty="0"/>
          </a:p>
          <a:p>
            <a:r>
              <a:rPr lang="es-AR" dirty="0" smtClean="0"/>
              <a:t>Transmisión</a:t>
            </a:r>
          </a:p>
          <a:p>
            <a:pPr marL="0" indent="0">
              <a:buNone/>
            </a:pPr>
            <a:endParaRPr lang="es-AR" dirty="0"/>
          </a:p>
          <a:p>
            <a:r>
              <a:rPr lang="es-AR" dirty="0" smtClean="0"/>
              <a:t>Transmisión</a:t>
            </a:r>
          </a:p>
          <a:p>
            <a:r>
              <a:rPr lang="es-AR" dirty="0" smtClean="0"/>
              <a:t>LIMITES</a:t>
            </a:r>
          </a:p>
          <a:p>
            <a:pPr marL="0" indent="0">
              <a:buNone/>
            </a:pPr>
            <a:r>
              <a:rPr lang="es-AR" dirty="0" smtClean="0"/>
              <a:t>Igualdad</a:t>
            </a:r>
          </a:p>
          <a:p>
            <a:pPr marL="0" indent="0">
              <a:buNone/>
            </a:pPr>
            <a:r>
              <a:rPr lang="es-AR" dirty="0" smtClean="0"/>
              <a:t>Orden público</a:t>
            </a:r>
          </a:p>
          <a:p>
            <a:pPr marL="0" indent="0">
              <a:buNone/>
            </a:pPr>
            <a:r>
              <a:rPr lang="es-AR" dirty="0" smtClean="0"/>
              <a:t>Deberes, contribuciones y responsabilidad familiar</a:t>
            </a:r>
          </a:p>
          <a:p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218916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Pacto </a:t>
            </a:r>
            <a:r>
              <a:rPr lang="es-AR" dirty="0" err="1" smtClean="0"/>
              <a:t>convivencial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80767" y="2010878"/>
            <a:ext cx="5611716" cy="397514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UNIÓN CONVIVENCIAL INSCRIPTA O NO</a:t>
            </a:r>
          </a:p>
          <a:p>
            <a:r>
              <a:rPr lang="es-AR" dirty="0" smtClean="0"/>
              <a:t>OPORTUNIDAD: durante la </a:t>
            </a:r>
            <a:r>
              <a:rPr lang="es-AR" dirty="0" err="1" smtClean="0"/>
              <a:t>convivencial</a:t>
            </a:r>
            <a:endParaRPr lang="es-AR" dirty="0" smtClean="0"/>
          </a:p>
          <a:p>
            <a:r>
              <a:rPr lang="es-AR" dirty="0" smtClean="0"/>
              <a:t>Al cese: inoponible a terceros</a:t>
            </a:r>
          </a:p>
          <a:p>
            <a:r>
              <a:rPr lang="es-AR" dirty="0" smtClean="0"/>
              <a:t>FORMA</a:t>
            </a:r>
          </a:p>
          <a:p>
            <a:pPr marL="0" indent="0">
              <a:buNone/>
            </a:pPr>
            <a:r>
              <a:rPr lang="es-AR" dirty="0" smtClean="0"/>
              <a:t>Escrito</a:t>
            </a:r>
          </a:p>
          <a:p>
            <a:pPr marL="0" indent="0">
              <a:buNone/>
            </a:pPr>
            <a:r>
              <a:rPr lang="es-AR" dirty="0" smtClean="0"/>
              <a:t>Naturaleza de cada bien</a:t>
            </a:r>
          </a:p>
          <a:p>
            <a:pPr marL="0" indent="0">
              <a:buNone/>
            </a:pPr>
            <a:r>
              <a:rPr lang="es-AR" dirty="0" smtClean="0"/>
              <a:t>Inmuebles: escritura pública</a:t>
            </a:r>
          </a:p>
          <a:p>
            <a:pPr marL="0" indent="0">
              <a:buNone/>
            </a:pPr>
            <a:r>
              <a:rPr lang="es-AR" dirty="0" smtClean="0"/>
              <a:t>CLAUSULA EN ESCRITURA DE ADQUISICIÓN</a:t>
            </a:r>
          </a:p>
          <a:p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5275466" cy="3441520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Contenido familiar y patrimonial</a:t>
            </a:r>
          </a:p>
          <a:p>
            <a:r>
              <a:rPr lang="es-AR" dirty="0" smtClean="0"/>
              <a:t>Inscripciones declarativas: </a:t>
            </a:r>
            <a:r>
              <a:rPr lang="es-AR" dirty="0" err="1" smtClean="0"/>
              <a:t>oponibilidad</a:t>
            </a:r>
            <a:r>
              <a:rPr lang="es-AR" dirty="0" smtClean="0"/>
              <a:t> a terceros</a:t>
            </a:r>
          </a:p>
          <a:p>
            <a:r>
              <a:rPr lang="es-AR" dirty="0" smtClean="0"/>
              <a:t>INSCRIPCIÓN en Registro de Uniones </a:t>
            </a:r>
            <a:r>
              <a:rPr lang="es-AR" dirty="0" err="1" smtClean="0"/>
              <a:t>Convivenciales</a:t>
            </a:r>
            <a:endParaRPr lang="es-AR" dirty="0" smtClean="0"/>
          </a:p>
          <a:p>
            <a:r>
              <a:rPr lang="es-AR" dirty="0" smtClean="0"/>
              <a:t>No operativo en bienes no registrables frente a terceros</a:t>
            </a:r>
          </a:p>
          <a:p>
            <a:r>
              <a:rPr lang="es-AR" dirty="0" smtClean="0"/>
              <a:t>INSCRIPCIÓN en Registro de bienes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18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Pacto </a:t>
            </a:r>
            <a:r>
              <a:rPr lang="es-AR" dirty="0" err="1" smtClean="0"/>
              <a:t>convivencial</a:t>
            </a:r>
            <a:r>
              <a:rPr lang="es-AR" dirty="0" smtClean="0"/>
              <a:t> Y herederos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61913" y="2010878"/>
            <a:ext cx="5630570" cy="3975143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Reconocimiento de aportes económicos, esfuerzo familiar o compensación económica</a:t>
            </a:r>
          </a:p>
          <a:p>
            <a:r>
              <a:rPr lang="es-AR" dirty="0" smtClean="0"/>
              <a:t>DEUDA del causante 2336/37</a:t>
            </a:r>
          </a:p>
          <a:p>
            <a:r>
              <a:rPr lang="es-AR" dirty="0" smtClean="0"/>
              <a:t>OBLIGACION de los herederos 2280: PAGAR para formar la masa partible resultante</a:t>
            </a:r>
          </a:p>
          <a:p>
            <a:r>
              <a:rPr lang="es-AR" dirty="0"/>
              <a:t>Negocio especial PODERES POSTMORTEM e </a:t>
            </a:r>
            <a:r>
              <a:rPr lang="es-AR" dirty="0" smtClean="0"/>
              <a:t>IRREVOCABLES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/>
              <a:t> </a:t>
            </a:r>
            <a:r>
              <a:rPr lang="es-AR" dirty="0" smtClean="0"/>
              <a:t>No es transmisión a título gratuito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5228332" cy="3441520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Conviviente no es heredero</a:t>
            </a:r>
          </a:p>
          <a:p>
            <a:r>
              <a:rPr lang="es-AR" dirty="0" smtClean="0"/>
              <a:t>Otros compromisos traslativos</a:t>
            </a:r>
          </a:p>
          <a:p>
            <a:r>
              <a:rPr lang="es-AR" dirty="0" smtClean="0"/>
              <a:t>PORCION DISPONIBLE</a:t>
            </a:r>
          </a:p>
          <a:p>
            <a:r>
              <a:rPr lang="es-AR" dirty="0" smtClean="0"/>
              <a:t>Legados</a:t>
            </a:r>
          </a:p>
          <a:p>
            <a:r>
              <a:rPr lang="es-AR" dirty="0" smtClean="0"/>
              <a:t>Partición por testamento y legado o institución heredero de cuota</a:t>
            </a:r>
          </a:p>
          <a:p>
            <a:r>
              <a:rPr lang="es-AR" dirty="0" smtClean="0"/>
              <a:t>donación sin transmisión de dominio</a:t>
            </a:r>
          </a:p>
          <a:p>
            <a:r>
              <a:rPr lang="es-AR" dirty="0" smtClean="0"/>
              <a:t>cesiones de derechos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38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BIBLIOGRAFIA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LAMBER, Néstor Daniel – “ACUERDOS CONVIVENCIALES Y EL REGIMEN PATRIMINIAL CONVENCIONAL DE LA UNIÓN CONVIVENCIAL” – Cuadernillo LXXIV SEMINARIO LAUREANO A. MOREIRA – ACADEMIA NACIONAL DEL NOTARIADO, Noviembre 2017, pág. </a:t>
            </a:r>
            <a:r>
              <a:rPr lang="es-AR" dirty="0" smtClean="0"/>
              <a:t>35</a:t>
            </a:r>
          </a:p>
          <a:p>
            <a:pPr algn="just"/>
            <a:r>
              <a:rPr lang="es-AR" dirty="0"/>
              <a:t>LAMBER, Néstor D. en CODIGO CIVIL Y COMERCIAL COMENTADO (coord. Eduardo G. CLUSELLAS) Ed. </a:t>
            </a:r>
            <a:r>
              <a:rPr lang="es-AR" dirty="0" err="1"/>
              <a:t>Astrea</a:t>
            </a:r>
            <a:r>
              <a:rPr lang="es-AR" dirty="0"/>
              <a:t>-FEN, Bs. As. 2015, Tomo II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373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119</TotalTime>
  <Words>532</Words>
  <Application>Microsoft Office PowerPoint</Application>
  <PresentationFormat>Panorámica</PresentationFormat>
  <Paragraphs>93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SUCESIÓN ENTRE CONVIVIENTES Y LA FAMILIA CONVENCIAL</vt:lpstr>
      <vt:lpstr>Sucesión entre convivientes</vt:lpstr>
      <vt:lpstr>Protección de  vivienda del conviviente frente a los descendientes</vt:lpstr>
      <vt:lpstr>PACTO CONVIVENCIAL RECONOCIMIENTO DE TRABAJO EN EL HOGAR</vt:lpstr>
      <vt:lpstr>Pactos conVIvenciales REGIMENES PATRIMONIALES</vt:lpstr>
      <vt:lpstr>Pacto convivencial</vt:lpstr>
      <vt:lpstr>Pacto convivencial Y herederos</vt:lpstr>
      <vt:lpstr>BIBLIOGRAFIA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SUCESIÓN ENTRE CONVIVIENTES Y LA FAMILIA CONVENCIAL</dc:title>
  <dc:creator>escribano</dc:creator>
  <cp:lastModifiedBy>escribano</cp:lastModifiedBy>
  <cp:revision>20</cp:revision>
  <dcterms:created xsi:type="dcterms:W3CDTF">2023-06-10T21:44:46Z</dcterms:created>
  <dcterms:modified xsi:type="dcterms:W3CDTF">2024-05-17T10:13:42Z</dcterms:modified>
</cp:coreProperties>
</file>