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60" r:id="rId4"/>
    <p:sldId id="280" r:id="rId5"/>
    <p:sldId id="267" r:id="rId6"/>
    <p:sldId id="268" r:id="rId7"/>
    <p:sldId id="269" r:id="rId8"/>
    <p:sldId id="282" r:id="rId9"/>
    <p:sldId id="281" r:id="rId10"/>
    <p:sldId id="270" r:id="rId11"/>
    <p:sldId id="283" r:id="rId12"/>
    <p:sldId id="278" r:id="rId13"/>
    <p:sldId id="276" r:id="rId14"/>
    <p:sldId id="284" r:id="rId15"/>
    <p:sldId id="285" r:id="rId16"/>
    <p:sldId id="286" r:id="rId17"/>
    <p:sldId id="265" r:id="rId18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98C78-777E-43A3-986F-780D58070AEC}" type="datetimeFigureOut">
              <a:rPr lang="es-AR" smtClean="0"/>
              <a:t>20/4/2024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D66E4E-EBDF-4E48-AA59-ECAA5B91A7A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07534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B8EF3-FA30-5EBF-D92C-48ABC31BA8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8495D3-F43A-476C-B11A-0AD76C6816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A501C7A-D1AE-5AA1-D4C8-CE23F4ED6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22DB-9BC7-46A9-9549-F3811137B544}" type="datetime1">
              <a:rPr lang="es-AR" smtClean="0"/>
              <a:t>20/4/2024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75C8F7A-C73D-C2E4-D87C-4BC7155B8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María Gabriela Annoni – Febrero 2024 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43A5E16-82EB-DAD8-53B1-8EF3CD56A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7B0BE-9A85-43F5-8EC8-75319649844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70936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F7EC7A-46BC-9E2D-E37E-B5E5F45F8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5918120-3EDE-51A0-453A-DD41885E94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A1994F-1EF1-6DF9-D32C-71AD3E15C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A3A1-0053-487A-84D7-45B54B6DE683}" type="datetime1">
              <a:rPr lang="es-AR" smtClean="0"/>
              <a:t>20/4/2024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2BF7CF-48A9-0D9B-068E-8DDCC8539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María Gabriela Annoni – Febrero 2024 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4A0EC3-44F3-0EF5-4208-DE30722A2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7B0BE-9A85-43F5-8EC8-75319649844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53995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9A6FE8B-796D-2F1B-23DF-50B17D3C50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5FF6554-8CE0-E558-10D3-231CEC84E1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3B835D-E870-9C3A-DE32-B001376F2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619D5-E859-4AE7-B51E-9E1D983BC23E}" type="datetime1">
              <a:rPr lang="es-AR" smtClean="0"/>
              <a:t>20/4/2024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77F4F7-C1E4-E95A-E2AA-C1BA0C88C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María Gabriela Annoni – Febrero 2024 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FA7DA9-2F9A-EE69-7EEB-D77EFD332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7B0BE-9A85-43F5-8EC8-75319649844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79620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77AE9C-2E44-DA00-EC61-C2B46DD45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B7D6C2-3F04-6D79-130E-E17FD7786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DAD272-BCC3-AA29-BDAE-6EE3D3E46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027DC-4B59-415B-99EB-1E28C8798CA6}" type="datetime1">
              <a:rPr lang="es-AR" smtClean="0"/>
              <a:t>20/4/2024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9E3415-C120-0321-D93E-649627B10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María Gabriela Annoni – Febrero 2024 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C458B0-A68A-ECDD-C848-98B61891C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7B0BE-9A85-43F5-8EC8-75319649844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1395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E7ADF6-017C-342E-D328-F8D213593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5A34729-E74A-764E-88E6-5F11EA2473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3986D8-5398-02AF-1A4D-5F2AE4D23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620E-E15A-430C-8D8E-418C67D75B59}" type="datetime1">
              <a:rPr lang="es-AR" smtClean="0"/>
              <a:t>20/4/2024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7AE5DD5-1670-29E8-AF08-A41773123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María Gabriela Annoni – Febrero 2024 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8D70215-E038-6B7B-BF25-B6A169BC8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7B0BE-9A85-43F5-8EC8-75319649844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30490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F88C60-79D2-9E65-9130-281C0C498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376F3C-C00B-D388-FC36-0F27B58079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E5321EA-32EC-0510-44D2-7EA415085A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260FC6B-6208-B8BA-762E-B958C7394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7FBA9-39C9-4A6A-A344-75C1639F4FC8}" type="datetime1">
              <a:rPr lang="es-AR" smtClean="0"/>
              <a:t>20/4/2024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75D6B62-184C-D7F0-12A1-F790EB263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María Gabriela Annoni – Febrero 2024 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F4DC969-A419-6542-53EB-20CE9C830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7B0BE-9A85-43F5-8EC8-75319649844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63117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BA8896-8BC1-3DA9-237E-8EFEF2460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D38DB1-13E6-6BB1-479A-A8EE0CE83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CE3BA54-905E-F159-975E-9A7B09A7CA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D7ADE54-5756-2AD2-BFC9-723F913EA7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4B5D904-6913-3A16-3759-2E417DBA33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94230BB-E33E-991F-B20F-B97A8843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F8D21-83B4-4A0C-89FB-5327FB87C3C6}" type="datetime1">
              <a:rPr lang="es-AR" smtClean="0"/>
              <a:t>20/4/2024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4BA1536-5519-5528-0AB7-CA3223D2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María Gabriela Annoni – Febrero 2024 </a:t>
            </a:r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C8E3C88-0E14-FF83-3BAA-5252C477A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7B0BE-9A85-43F5-8EC8-75319649844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6365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C7DB67-94CF-475F-E8C3-0C54CB38D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EAC0316-13F2-9143-2DFE-BFCCAD7BB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F855-9F0C-49D4-BF68-9A84700D634F}" type="datetime1">
              <a:rPr lang="es-AR" smtClean="0"/>
              <a:t>20/4/2024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19B4D5C-E268-F810-B444-1918753D8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María Gabriela Annoni – Febrero 2024 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F087115-08CA-CA5F-5E99-2D9E0AD7A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7B0BE-9A85-43F5-8EC8-75319649844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96860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4ED2592-3E0B-7E04-2726-97550A95D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B03BD-12CF-41AD-9461-CCE6B6C8F902}" type="datetime1">
              <a:rPr lang="es-AR" smtClean="0"/>
              <a:t>20/4/2024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AE6ECDB-6826-318B-010D-9975DB26A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María Gabriela Annoni – Febrero 2024 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4DAD02B-0780-B2E3-E81E-673226981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7B0BE-9A85-43F5-8EC8-75319649844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83480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D7D484-D2AE-A728-4463-20EA65673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80CFF6-1FC9-8D66-6EB2-BEB4CA322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6FEABB3-D454-483D-D9D5-40599AE5E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BF16D79-A13C-FD7F-BFE0-C0947ABF1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295DD-B4CF-4E57-88D2-71F9FF2B5AFB}" type="datetime1">
              <a:rPr lang="es-AR" smtClean="0"/>
              <a:t>20/4/2024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099DF3D-3FA4-FFEE-6343-B7D78A90A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María Gabriela Annoni – Febrero 2024 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47E3EF9-AF8F-1B92-89D0-D3B82ABB8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7B0BE-9A85-43F5-8EC8-75319649844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48069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CBE23A-C458-86AA-3DAC-C651D0155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B5C9601-4F65-5B48-D35F-CBD00540C5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27C6A24-65A4-558F-E78F-53662E189C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48BA2CE-8013-ADB5-B862-E093BF375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8362-A4C6-478F-8ADC-5D42B657BB04}" type="datetime1">
              <a:rPr lang="es-AR" smtClean="0"/>
              <a:t>20/4/2024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581A0B5-CA55-DE24-9A92-8F274B3B1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María Gabriela Annoni – Febrero 2024 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A4ECA68-62DA-7739-6341-DD74645C5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7B0BE-9A85-43F5-8EC8-75319649844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18405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7C88C59-1425-02EE-BA3F-C79F6A721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D58A4DF-4276-ED27-F37F-307474AD4B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738DB5-D463-575B-AE73-2D3AF34B7B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0A415-5223-488E-A3F9-62CD454D689B}" type="datetime1">
              <a:rPr lang="es-AR" smtClean="0"/>
              <a:t>20/4/2024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8D6E09-08C4-A99D-7A96-A670F139F4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AR"/>
              <a:t>María Gabriela Annoni – Febrero 2024 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EEBF72-1E08-3F6C-6CD4-A04A255369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7B0BE-9A85-43F5-8EC8-75319649844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05043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39549F-7C4B-8829-BD37-1CDB9D12F9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61028"/>
          </a:xfrm>
        </p:spPr>
        <p:txBody>
          <a:bodyPr>
            <a:normAutofit/>
          </a:bodyPr>
          <a:lstStyle/>
          <a:p>
            <a:r>
              <a:rPr lang="es-MX" sz="3600" b="1" dirty="0"/>
              <a:t>UIF – SUJETO OBLIGADO: ESCRIBANOS PÚBLICOS</a:t>
            </a:r>
            <a:endParaRPr lang="es-AR" sz="36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7F685FE-2805-1513-8BFF-915A9AE397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38233"/>
            <a:ext cx="9144000" cy="3019567"/>
          </a:xfrm>
        </p:spPr>
        <p:txBody>
          <a:bodyPr>
            <a:normAutofit/>
          </a:bodyPr>
          <a:lstStyle/>
          <a:p>
            <a:pPr algn="l"/>
            <a:r>
              <a:rPr lang="es-MX" sz="2800" dirty="0"/>
              <a:t>RESOLUCIÓN 242/2023 </a:t>
            </a:r>
          </a:p>
          <a:p>
            <a:pPr algn="l"/>
            <a:r>
              <a:rPr lang="es-MX" sz="2800" dirty="0"/>
              <a:t>Publicación: Boletín Oficial de la Nación 30/11/2023</a:t>
            </a:r>
          </a:p>
          <a:p>
            <a:pPr algn="l"/>
            <a:r>
              <a:rPr lang="es-MX" sz="2800" dirty="0"/>
              <a:t>Vigencia: 1ro. de marzo de 2024</a:t>
            </a:r>
          </a:p>
          <a:p>
            <a:pPr algn="l"/>
            <a:endParaRPr lang="es-MX" sz="2800" dirty="0"/>
          </a:p>
          <a:p>
            <a:pPr algn="l"/>
            <a:r>
              <a:rPr lang="es-MX" sz="2800" dirty="0"/>
              <a:t>A partir del 1ro. de marzo de 2024 quedan derogadas la Resolución UIF 21/2011 y artículo 3 Resolución UIF 70/2011</a:t>
            </a:r>
          </a:p>
          <a:p>
            <a:endParaRPr lang="es-MX" sz="2800" dirty="0"/>
          </a:p>
          <a:p>
            <a:endParaRPr lang="es-AR" sz="2800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EE59720-D04E-36DC-C41C-03A11A2F2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dirty="0"/>
              <a:t>María Gabriela Annoni – Febrero 2024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533036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81F440-46B3-A081-5059-DF2FABB40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7639"/>
          </a:xfrm>
        </p:spPr>
        <p:txBody>
          <a:bodyPr>
            <a:normAutofit fontScale="90000"/>
          </a:bodyPr>
          <a:lstStyle/>
          <a:p>
            <a:pPr algn="ctr"/>
            <a:br>
              <a:rPr lang="es-MX" sz="3600" dirty="0"/>
            </a:br>
            <a:r>
              <a:rPr lang="es-MX" sz="3600" b="1" dirty="0"/>
              <a:t>Obligaciones según el nivel de riesgo del Cliente</a:t>
            </a:r>
            <a:br>
              <a:rPr lang="es-MX" sz="3600" b="1" dirty="0"/>
            </a:br>
            <a:endParaRPr lang="es-AR" sz="3600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93CF6E-5E81-9513-0E7C-0890969117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4776"/>
            <a:ext cx="10515600" cy="48121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MX" sz="2100" dirty="0"/>
          </a:p>
          <a:p>
            <a:pPr algn="just"/>
            <a:r>
              <a:rPr lang="es-AR" sz="2100" dirty="0"/>
              <a:t>Riesgo alto: Debida diligencia reforzada. Planilla de identificación. Exigir documentación respaldatoria, independientemente del monto de la operación. Posibles</a:t>
            </a:r>
            <a:r>
              <a:rPr lang="es-MX" sz="2100" dirty="0"/>
              <a:t> clientes de alto riesgo: a) PEP extranjeras y b) clientes que tengan vinculaciones con jurisdicciones identificadas como de alto riesgo según GAFI.</a:t>
            </a:r>
          </a:p>
          <a:p>
            <a:pPr marL="0" indent="0" algn="just">
              <a:buNone/>
            </a:pPr>
            <a:endParaRPr lang="es-MX" sz="2100" dirty="0"/>
          </a:p>
          <a:p>
            <a:pPr algn="just"/>
            <a:r>
              <a:rPr lang="es-MX" sz="2100" dirty="0"/>
              <a:t>Riesgo medio: Requiere Debida Diligencia Media. Planilla de identificación. Exigir documentación respaldatoria, independientemente del monto de la operación. </a:t>
            </a:r>
          </a:p>
          <a:p>
            <a:pPr marL="0" indent="0" algn="just">
              <a:buNone/>
            </a:pPr>
            <a:endParaRPr lang="es-MX" sz="2100" dirty="0"/>
          </a:p>
          <a:p>
            <a:pPr algn="just"/>
            <a:r>
              <a:rPr lang="es-MX" sz="2100" dirty="0"/>
              <a:t>Riesgo bajo: Requiere Debida Diligencia Simplificada. Planilla de identificación. El Escribano puede (no está obligado) solicitar documentación respaldatoria</a:t>
            </a:r>
          </a:p>
          <a:p>
            <a:pPr marL="0" indent="0">
              <a:buNone/>
            </a:pPr>
            <a:r>
              <a:rPr lang="es-MX" sz="2100" dirty="0"/>
              <a:t> </a:t>
            </a:r>
          </a:p>
          <a:p>
            <a:pPr marL="0" indent="0">
              <a:buNone/>
            </a:pPr>
            <a:endParaRPr lang="es-MX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327A0A5-420D-549F-9428-21DFB77E2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María Gabriela Annoni – Febrero 2024 </a:t>
            </a:r>
          </a:p>
        </p:txBody>
      </p:sp>
    </p:spTree>
    <p:extLst>
      <p:ext uri="{BB962C8B-B14F-4D97-AF65-F5344CB8AC3E}">
        <p14:creationId xmlns:p14="http://schemas.microsoft.com/office/powerpoint/2010/main" val="4356464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15199D-AAEF-4691-9FD4-6102D91F3C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77673"/>
            <a:ext cx="9144000" cy="709682"/>
          </a:xfrm>
        </p:spPr>
        <p:txBody>
          <a:bodyPr>
            <a:normAutofit/>
          </a:bodyPr>
          <a:lstStyle/>
          <a:p>
            <a:r>
              <a:rPr lang="es-MX" sz="3600" b="1" dirty="0"/>
              <a:t>Reportes e Informes a cumplimentar</a:t>
            </a:r>
            <a:endParaRPr lang="es-AR" sz="36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D91BD75-6541-C4E3-2853-2A5C02A996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87355"/>
            <a:ext cx="9144000" cy="4954137"/>
          </a:xfrm>
        </p:spPr>
        <p:txBody>
          <a:bodyPr>
            <a:normAutofit fontScale="92500" lnSpcReduction="20000"/>
          </a:bodyPr>
          <a:lstStyle/>
          <a:p>
            <a:pPr marL="342900" indent="-342900" algn="just">
              <a:buAutoNum type="alphaLcPeriod"/>
            </a:pPr>
            <a:r>
              <a:rPr lang="es-MX" sz="1800" dirty="0"/>
              <a:t>Reporte Sistemático Mensual (RSM): debe presentarse del 1 al 15 del mes siguiente al informado. Primer vencimiento al que aplica la Resolución 242/2023: reporte del mes de marzo que vence entre el 1 y el 15 de abril de 2024. </a:t>
            </a:r>
          </a:p>
          <a:p>
            <a:pPr marL="342900" indent="-342900" algn="just">
              <a:buAutoNum type="alphaLcPeriod"/>
            </a:pPr>
            <a:r>
              <a:rPr lang="es-MX" sz="1800" dirty="0"/>
              <a:t>Reporte Sistemático Anual (RSA):  contiene información general, total de operaciones y cantidad de actividades específicas. Debe presentarse entre el 2 de enero y el 15 de marzo inclusive de cada año, respecto del año calendario anterior. Primer vencimiento: del 2/1/2025 al 15/3/2025 por marzo a diciembre 2024. </a:t>
            </a:r>
          </a:p>
          <a:p>
            <a:pPr marL="342900" indent="-342900" algn="just">
              <a:buAutoNum type="alphaLcPeriod"/>
            </a:pPr>
            <a:r>
              <a:rPr lang="es-MX" sz="1800" dirty="0"/>
              <a:t>Informe Autoevaluación de Riesgos: vence cada dos años, debe presentarte antes del 30 de abril del año que corresponda la presentación. Primer vencimiento 30/4/2026. La autoevaluación deberá contemplar el análisis efectuado al cierre de los períodos 2024 y 2025. La metodología aplicada debe ser revisada cada 4 (cuatro) años.</a:t>
            </a:r>
          </a:p>
          <a:p>
            <a:pPr marL="342900" indent="-342900" algn="just">
              <a:buAutoNum type="alphaLcPeriod"/>
            </a:pPr>
            <a:r>
              <a:rPr lang="es-MX" sz="1800" dirty="0"/>
              <a:t>Revisión Externa Independiente (estaría a cargo del Colegio): debe presentarse dentro de los 120 días corridos del vencimiento para presentar el Informe de Autoevaluación de Riesgos. Primer vencimiento: 31/8/2026.</a:t>
            </a:r>
          </a:p>
          <a:p>
            <a:pPr marL="342900" indent="-342900" algn="just">
              <a:buAutoNum type="alphaLcPeriod"/>
            </a:pPr>
            <a:r>
              <a:rPr lang="es-MX" sz="1800" dirty="0"/>
              <a:t>Reporte de </a:t>
            </a:r>
            <a:r>
              <a:rPr lang="es-MX" sz="1800"/>
              <a:t>Operaciones Sospechosas de Lavado de Activos </a:t>
            </a:r>
            <a:r>
              <a:rPr lang="es-MX" sz="1800" dirty="0"/>
              <a:t>(ROS): debe presentarse dentro de las 24 </a:t>
            </a:r>
            <a:r>
              <a:rPr lang="es-MX" sz="1800" dirty="0" err="1"/>
              <a:t>hs</a:t>
            </a:r>
            <a:r>
              <a:rPr lang="es-MX" sz="1800" dirty="0"/>
              <a:t>. de que el Escribano concluya que la operación es sospechosa, contando con un plazo máximo de 90 días corridos contados desde la fecha de la operación realizada o tentada. </a:t>
            </a:r>
          </a:p>
          <a:p>
            <a:pPr marL="342900" indent="-342900" algn="just">
              <a:buAutoNum type="alphaLcPeriod"/>
            </a:pPr>
            <a:r>
              <a:rPr lang="es-MX" sz="1800" dirty="0"/>
              <a:t>Reporte de Financiamiento del Terrorismo (RFT): el plazo de presentación se reduce a 24 horas de la operación realizada o tentada.</a:t>
            </a:r>
          </a:p>
          <a:p>
            <a:pPr marL="342900" indent="-342900" algn="just">
              <a:buAutoNum type="alphaLcPeriod"/>
            </a:pPr>
            <a:r>
              <a:rPr lang="es-MX" sz="1800" dirty="0"/>
              <a:t>Registro de Operaciones Inusuales</a:t>
            </a:r>
          </a:p>
          <a:p>
            <a:pPr algn="just"/>
            <a:endParaRPr lang="es-MX" sz="1800" dirty="0"/>
          </a:p>
          <a:p>
            <a:pPr algn="just"/>
            <a:endParaRPr lang="es-MX" sz="1800" dirty="0"/>
          </a:p>
          <a:p>
            <a:pPr algn="just"/>
            <a:endParaRPr lang="es-MX" dirty="0"/>
          </a:p>
          <a:p>
            <a:pPr algn="just"/>
            <a:endParaRPr lang="es-AR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C41752E-9862-6ECA-7CA1-EA33CF589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María Gabriela Annoni – Febrero 2024 </a:t>
            </a:r>
          </a:p>
        </p:txBody>
      </p:sp>
    </p:spTree>
    <p:extLst>
      <p:ext uri="{BB962C8B-B14F-4D97-AF65-F5344CB8AC3E}">
        <p14:creationId xmlns:p14="http://schemas.microsoft.com/office/powerpoint/2010/main" val="1525264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2F0CDA-88BD-DE9D-9394-C3127C62AE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651846"/>
          </a:xfrm>
        </p:spPr>
        <p:txBody>
          <a:bodyPr>
            <a:normAutofit/>
          </a:bodyPr>
          <a:lstStyle/>
          <a:p>
            <a:r>
              <a:rPr lang="es-MX" sz="3600" b="1" dirty="0"/>
              <a:t>Reporte Sistemático Mensual</a:t>
            </a:r>
            <a:endParaRPr lang="es-AR" sz="36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7B298AB-D9DD-62B5-A6EC-ABE95D990A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83391"/>
            <a:ext cx="9144000" cy="4490113"/>
          </a:xfrm>
        </p:spPr>
        <p:txBody>
          <a:bodyPr>
            <a:normAutofit/>
          </a:bodyPr>
          <a:lstStyle/>
          <a:p>
            <a:pPr algn="just"/>
            <a:r>
              <a:rPr lang="es-MX" sz="1800" dirty="0"/>
              <a:t>a. Transferencias de dominio por compraventa de inmuebles en efectivo superiores a 700 SMVM</a:t>
            </a:r>
          </a:p>
          <a:p>
            <a:pPr algn="just"/>
            <a:r>
              <a:rPr lang="es-MX" sz="1800" dirty="0"/>
              <a:t>b. Constitución de personas jurídicas.</a:t>
            </a:r>
          </a:p>
          <a:p>
            <a:pPr algn="just"/>
            <a:r>
              <a:rPr lang="es-MX" sz="1800" dirty="0"/>
              <a:t>c. Cesión de participaciones societarias.</a:t>
            </a:r>
          </a:p>
          <a:p>
            <a:pPr algn="just"/>
            <a:r>
              <a:rPr lang="es-MX" sz="1800" dirty="0"/>
              <a:t>d. Transferencias de dominio por compraventa de inmuebles ubicados en las Zonas de Frontera para desarrollo y Zona de seguridad de fronteras Decreto </a:t>
            </a:r>
            <a:r>
              <a:rPr lang="es-MX" sz="1800" dirty="0" err="1"/>
              <a:t>N°</a:t>
            </a:r>
            <a:r>
              <a:rPr lang="es-MX" sz="1800" dirty="0"/>
              <a:t> 253/18, superiores a 700 SMVM</a:t>
            </a:r>
          </a:p>
          <a:p>
            <a:pPr algn="just"/>
            <a:r>
              <a:rPr lang="es-MX" sz="1800" dirty="0"/>
              <a:t>e. Constitución de Fideicomisos.</a:t>
            </a:r>
          </a:p>
          <a:p>
            <a:pPr algn="just"/>
            <a:r>
              <a:rPr lang="es-MX" sz="1800" dirty="0"/>
              <a:t>f. Cualquier tipo de operaciones con criptomonedas</a:t>
            </a:r>
          </a:p>
          <a:p>
            <a:pPr algn="just"/>
            <a:r>
              <a:rPr lang="es-MX" sz="1800" dirty="0"/>
              <a:t>g. Reporte de Registración y cumplimiento: si se otorga una escritura en la que interviene otro sujeto obligado y no está dado de alta ante la UIF, debe reportarse. Y según la Resolución 242/2023 no debería tomarse a tal sujeto como cliente. </a:t>
            </a:r>
          </a:p>
          <a:p>
            <a:endParaRPr lang="es-MX" dirty="0"/>
          </a:p>
          <a:p>
            <a:endParaRPr lang="es-AR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8128CAE-B29D-328E-5523-DD9B7EC2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María Gabriela Annoni – Febrero 2024 </a:t>
            </a:r>
          </a:p>
        </p:txBody>
      </p:sp>
    </p:spTree>
    <p:extLst>
      <p:ext uri="{BB962C8B-B14F-4D97-AF65-F5344CB8AC3E}">
        <p14:creationId xmlns:p14="http://schemas.microsoft.com/office/powerpoint/2010/main" val="3907009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5ADFB8-0632-C42D-E601-A2BCA89F2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0469"/>
          </a:xfrm>
        </p:spPr>
        <p:txBody>
          <a:bodyPr>
            <a:normAutofit/>
          </a:bodyPr>
          <a:lstStyle/>
          <a:p>
            <a:pPr algn="ctr"/>
            <a:r>
              <a:rPr lang="es-MX" sz="3600" b="1" dirty="0"/>
              <a:t>Registro de Operaciones Inusuales</a:t>
            </a:r>
            <a:endParaRPr lang="es-AR" sz="3600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6FA4C6F-1B6C-CE4E-A01C-7C6F0FEE7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2072"/>
            <a:ext cx="10515600" cy="47848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MX" sz="2000" dirty="0"/>
          </a:p>
          <a:p>
            <a:pPr marL="0" indent="0">
              <a:buNone/>
            </a:pPr>
            <a:r>
              <a:rPr lang="es-MX" sz="2000" dirty="0"/>
              <a:t>El Sujeto Obligado deberá llevar un Registro de todas las Operaciones Inusuales, con los siguientes datos:</a:t>
            </a:r>
          </a:p>
          <a:p>
            <a:pPr marL="0" indent="0">
              <a:buNone/>
            </a:pPr>
            <a:r>
              <a:rPr lang="es-MX" sz="2000" dirty="0"/>
              <a:t>a. Nivel de riesgo asociado al Cliente.</a:t>
            </a:r>
          </a:p>
          <a:p>
            <a:pPr marL="0" indent="0">
              <a:buNone/>
            </a:pPr>
            <a:r>
              <a:rPr lang="es-MX" sz="2000" dirty="0"/>
              <a:t>b. Perfil del Cliente.</a:t>
            </a:r>
          </a:p>
          <a:p>
            <a:pPr marL="0" indent="0">
              <a:buNone/>
            </a:pPr>
            <a:r>
              <a:rPr lang="es-MX" sz="2000" dirty="0"/>
              <a:t>c. Identificación de la operación y/o transacción (producto y monto operado).</a:t>
            </a:r>
          </a:p>
          <a:p>
            <a:pPr marL="0" indent="0">
              <a:buNone/>
            </a:pPr>
            <a:r>
              <a:rPr lang="es-MX" sz="2000" dirty="0"/>
              <a:t>d. Metodología empleada para detectar y analizar la </a:t>
            </a:r>
            <a:r>
              <a:rPr lang="es-MX" sz="2000" dirty="0" err="1"/>
              <a:t>inusualidad</a:t>
            </a:r>
            <a:r>
              <a:rPr lang="es-MX" sz="2000" dirty="0"/>
              <a:t>.</a:t>
            </a:r>
          </a:p>
          <a:p>
            <a:pPr marL="0" indent="0">
              <a:buNone/>
            </a:pPr>
            <a:r>
              <a:rPr lang="es-MX" sz="2000" dirty="0"/>
              <a:t>e. Fecha, hora y procedencia de la alerta u otro sistema de identificación de la operación a analizar.</a:t>
            </a:r>
          </a:p>
          <a:p>
            <a:pPr marL="0" indent="0">
              <a:buNone/>
            </a:pPr>
            <a:r>
              <a:rPr lang="es-MX" sz="2000" dirty="0"/>
              <a:t>f. Tipo de </a:t>
            </a:r>
            <a:r>
              <a:rPr lang="es-MX" sz="2000" dirty="0" err="1"/>
              <a:t>inusualidad</a:t>
            </a:r>
            <a:r>
              <a:rPr lang="es-MX" sz="2000" dirty="0"/>
              <a:t> (descripción).</a:t>
            </a:r>
          </a:p>
          <a:p>
            <a:pPr marL="0" indent="0">
              <a:buNone/>
            </a:pPr>
            <a:r>
              <a:rPr lang="es-MX" sz="2000" dirty="0"/>
              <a:t>g. Medidas llevadas a cabo para su resolución.</a:t>
            </a:r>
          </a:p>
          <a:p>
            <a:pPr marL="0" indent="0">
              <a:buNone/>
            </a:pPr>
            <a:r>
              <a:rPr lang="es-MX" sz="2000" dirty="0"/>
              <a:t>h. Fecha y decisión final motivada.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B28648E-8A2D-16B0-1753-AA0429C2E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María Gabriela Annoni – Febrero 2024 </a:t>
            </a:r>
          </a:p>
        </p:txBody>
      </p:sp>
    </p:spTree>
    <p:extLst>
      <p:ext uri="{BB962C8B-B14F-4D97-AF65-F5344CB8AC3E}">
        <p14:creationId xmlns:p14="http://schemas.microsoft.com/office/powerpoint/2010/main" val="3274322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10ED9A-DFC3-D521-15B4-5C23CA3E8B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97255"/>
          </a:xfrm>
        </p:spPr>
        <p:txBody>
          <a:bodyPr>
            <a:normAutofit/>
          </a:bodyPr>
          <a:lstStyle/>
          <a:p>
            <a:r>
              <a:rPr lang="es-MX" sz="3600" b="1" dirty="0"/>
              <a:t>Operaciones inusuales - Alertas</a:t>
            </a:r>
            <a:endParaRPr lang="es-AR" sz="36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BEFE2F2-3FB5-7093-0EC6-FF6FF88D9A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19618"/>
            <a:ext cx="9144000" cy="4636732"/>
          </a:xfrm>
        </p:spPr>
        <p:txBody>
          <a:bodyPr>
            <a:normAutofit fontScale="700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MX" dirty="0"/>
              <a:t>Montos, tipos, frecuencia y naturaleza de las Actividades Específicas que no guarden relación con los antecedentes/actividad del Cliente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MX" dirty="0"/>
              <a:t>Realización de Actividades Específicas que por su magnitud, habitualidad o periodicidad excedan las prácticas usuales.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MX" dirty="0"/>
              <a:t>Realización de Actividades Específicas secuenciales o que involucren transferencias electrónicas simultáneas entre distintas jurisdicciones sin razón aparente.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MX" dirty="0"/>
              <a:t>Actividades Específicas de similar naturaleza, cuantía, modalidad o simultaneidad que hagan presumir fraccionamiento a efectos de evitar monitoreo y/o alerta.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MX" dirty="0"/>
              <a:t>Negativa de Clientes a proporcionar datos o documentos requeridos por el Sujeto Obligado o la información se encuentre alterada o pueda ser apócrifa.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MX" dirty="0"/>
              <a:t>Existencia de indicios sobre la ilegalidad del origen, manejo o destino de los fondos utilizados en las Actividades Específicas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MX" dirty="0"/>
              <a:t>Alguno de los intervinientes o sus representantes, Beneficiarios Finales o sociedades intermediarias, fuera nacional, residente o sujeto constituido en países o  jurisdicciones de alto riesgo según GAFI.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MX" dirty="0"/>
              <a:t>La tentativa de realizar alguna de las Actividades Específicas que involucren a personas humanas o jurídicas cuyos datos de identificación no puedan validarse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MX" dirty="0"/>
              <a:t>Operaciones de volumen elevado que involucren o refieran a propiedades situadas en Zonas de Seguridad de Fronteras establecidas por el Decreto </a:t>
            </a:r>
            <a:r>
              <a:rPr lang="es-MX" dirty="0" err="1"/>
              <a:t>N°</a:t>
            </a:r>
            <a:r>
              <a:rPr lang="es-MX" dirty="0"/>
              <a:t> 253/18.</a:t>
            </a:r>
          </a:p>
          <a:p>
            <a:endParaRPr lang="es-AR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E4481F1-4125-8ADB-3F92-33BAE477D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María Gabriela Annoni – Febrero 2024 </a:t>
            </a:r>
          </a:p>
        </p:txBody>
      </p:sp>
    </p:spTree>
    <p:extLst>
      <p:ext uri="{BB962C8B-B14F-4D97-AF65-F5344CB8AC3E}">
        <p14:creationId xmlns:p14="http://schemas.microsoft.com/office/powerpoint/2010/main" val="13997000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1C4CF2-614B-C319-416E-54C1433812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4950"/>
            <a:ext cx="9144000" cy="477837"/>
          </a:xfrm>
        </p:spPr>
        <p:txBody>
          <a:bodyPr>
            <a:noAutofit/>
          </a:bodyPr>
          <a:lstStyle/>
          <a:p>
            <a:r>
              <a:rPr lang="es-AR" sz="3600" b="1" dirty="0"/>
              <a:t>Operaciones inusuales - Alertas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7489882-67AA-C663-64B4-5DE343D7A3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600200"/>
            <a:ext cx="9144000" cy="4756150"/>
          </a:xfrm>
        </p:spPr>
        <p:txBody>
          <a:bodyPr>
            <a:normAutofit fontScale="475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3000" dirty="0"/>
              <a:t>La venta de acciones o cesiones de cuotas/participación en sociedades, dentro de los 10 días hábiles de requerida la inscripción de la sociedad.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3000" dirty="0"/>
              <a:t>Constitución múltiple de sociedades con mínimo de socios, mínimo de capital o mismo domicilio.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3000" dirty="0"/>
              <a:t> Cuando el cliente utilice empresas constituidas en el extranjero sin una razón legítima, legal o comercial para hacerlo.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3000" dirty="0"/>
              <a:t>Cuando el cliente constituya o adquiera una compañía con un objeto que no guarda relación con su profesión o actividades regulares, sin una explicación razonable.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3000" dirty="0"/>
              <a:t>Cuando la edad de los otorgantes fuera incoherente con el volumen/características de la Actividad Específica, especialmente cuando sean menores de edad/ancianos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3000" dirty="0"/>
              <a:t>Administrador o representante que no parezca apropiado para ejercer dicha representación (riesgo de testaferro o persona interpuesta).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3000" dirty="0"/>
              <a:t>Cuando el Cliente formalice el acto ante Escribano Público de una localidad distinta a la ubicación del bien materia del acto o contrato, sin razón que lo justifique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3000" dirty="0"/>
              <a:t>Cuando existieran operaciones inconsistentes con las prácticas habituales, especialmente si su actividad principal está vinculada con la operatoria “off shore” y/o con países determinados como de baja o nula tributación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3000" dirty="0"/>
              <a:t>Situaciones en las cuales se detecte que una persona suplantare, se apoderare o intentare suplantar la identidad de una persona humana sin su consentimiento.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3000" dirty="0"/>
              <a:t>Cuando existiera el mismo domicilio en cabeza de distintas personas o estructuras jurídicas, sin razón económica o legal para ello.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3000" dirty="0"/>
              <a:t>El uso de instrumentos financieros complejos para cancelar la operación; o la utilización de instrumentos negociables que pueda ser liquidado por el deudor en efectivo.</a:t>
            </a:r>
          </a:p>
          <a:p>
            <a:endParaRPr lang="es-AR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F40A862-C8B4-C467-AFBE-071B8B0D6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María Gabriela Annoni – Febrero 2024 </a:t>
            </a:r>
          </a:p>
        </p:txBody>
      </p:sp>
    </p:spTree>
    <p:extLst>
      <p:ext uri="{BB962C8B-B14F-4D97-AF65-F5344CB8AC3E}">
        <p14:creationId xmlns:p14="http://schemas.microsoft.com/office/powerpoint/2010/main" val="32925523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8384A0-E307-6848-4B26-E294DDBCC5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97255"/>
          </a:xfrm>
        </p:spPr>
        <p:txBody>
          <a:bodyPr>
            <a:normAutofit/>
          </a:bodyPr>
          <a:lstStyle/>
          <a:p>
            <a:r>
              <a:rPr lang="es-MX" sz="3600" b="1" dirty="0"/>
              <a:t>Operaciones inusuales - Alertas</a:t>
            </a:r>
            <a:endParaRPr lang="es-AR" sz="36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3DA19BE-C0FF-8DEB-4EC7-1E8C40F943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19618"/>
            <a:ext cx="9144000" cy="4490113"/>
          </a:xfrm>
        </p:spPr>
        <p:txBody>
          <a:bodyPr>
            <a:normAutofit fontScale="625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dirty="0"/>
              <a:t>Operaciones de compraventa sucesivas sobre un mismo inmueble, en un plazo de 1 año, cuando la diferencia entre el precio de la primera operación y de la última sea igual o superior al 30%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dirty="0"/>
              <a:t>Aportaciones sucesivas en un período corto de tiempo a la misma persona o estructura jurídica, sin explicación lógica.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dirty="0"/>
              <a:t>Aumento de capital social por aportes de nuevos socios relacionados entre sí o con otras personas jurídicas.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dirty="0"/>
              <a:t>Aportes a sociedades creadas o que amplían su capital, de bienes con una valoración irreal, ostensiblemente alta en relación con el giro o tamaño de la empresa, o de difícil valoración (como joyas, piedras preciosas, objetos de arte o antigüedades, monedas virtuales), sin explicación lógica.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dirty="0"/>
              <a:t>Grandes inversiones frecuentes en acciones, bonos, fideicomisos de inversión u otros valores en efectivo o por cheque dentro de un corto período de tiempo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dirty="0"/>
              <a:t>En el caso de operaciones de financiación: i) el establecimiento de condiciones o cláusulas poco habituales en el mercado crediticio sin que haya una explicación lógica que lo justifique; </a:t>
            </a:r>
            <a:r>
              <a:rPr lang="es-MX" dirty="0" err="1"/>
              <a:t>ii</a:t>
            </a:r>
            <a:r>
              <a:rPr lang="es-MX" dirty="0"/>
              <a:t>) aporte de garantías (valores, inmuebles, etc.) ubicadas en territorio de riesgo; </a:t>
            </a:r>
            <a:r>
              <a:rPr lang="es-MX" dirty="0" err="1"/>
              <a:t>iii</a:t>
            </a:r>
            <a:r>
              <a:rPr lang="es-MX" dirty="0"/>
              <a:t>) aporte, en cuantía relevante, de efectivo (en cuenta corriente, depósitos, imposiciones a plazo, etc.) como garantía aportada por el propio prestatario/deudor.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dirty="0"/>
              <a:t> Cuando los clientes intentan realizar operaciones con dinero falso.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dirty="0"/>
              <a:t>Cuando el Sujeto Obligado toma conocimiento que un Cliente, o sus Beneficiarios Finales, están siendo investigados o procesados por el delito de lavado de activos y/o financiación del terrorismo, u otros relacionados.</a:t>
            </a:r>
          </a:p>
          <a:p>
            <a:endParaRPr lang="es-AR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BE1AC3F-9EB8-3CE0-AE92-188761CBB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María Gabriela Annoni – Febrero 2024 </a:t>
            </a:r>
          </a:p>
        </p:txBody>
      </p:sp>
    </p:spTree>
    <p:extLst>
      <p:ext uri="{BB962C8B-B14F-4D97-AF65-F5344CB8AC3E}">
        <p14:creationId xmlns:p14="http://schemas.microsoft.com/office/powerpoint/2010/main" val="33711049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B2F53F-356E-03F2-4650-CF1018B31A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98145"/>
            <a:ext cx="9144000" cy="730154"/>
          </a:xfrm>
        </p:spPr>
        <p:txBody>
          <a:bodyPr>
            <a:normAutofit/>
          </a:bodyPr>
          <a:lstStyle/>
          <a:p>
            <a:r>
              <a:rPr lang="es-MX" sz="3600" b="1" dirty="0"/>
              <a:t>Capacitación y conservación de documentación</a:t>
            </a:r>
            <a:endParaRPr lang="es-AR" sz="36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E94EFCA-38C6-A771-A94A-300EE55C3D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28299"/>
            <a:ext cx="9144000" cy="5131557"/>
          </a:xfrm>
        </p:spPr>
        <p:txBody>
          <a:bodyPr>
            <a:normAutofit/>
          </a:bodyPr>
          <a:lstStyle/>
          <a:p>
            <a:endParaRPr lang="es-MX" sz="2900" dirty="0"/>
          </a:p>
          <a:p>
            <a:pPr algn="just"/>
            <a:r>
              <a:rPr lang="es-MX" sz="2600" dirty="0"/>
              <a:t>- Capacitación anual</a:t>
            </a:r>
          </a:p>
          <a:p>
            <a:pPr algn="just"/>
            <a:r>
              <a:rPr lang="es-MX" sz="2600" dirty="0"/>
              <a:t>El Escribano debe conservar constancia a disposición de UIF de: a) capacitaciones recibidas y evaluaciones realizadas; b) capacitaciones brindadas a sus empleados/colaboradores. </a:t>
            </a:r>
          </a:p>
          <a:p>
            <a:pPr algn="just"/>
            <a:endParaRPr lang="es-MX" sz="2600" dirty="0"/>
          </a:p>
          <a:p>
            <a:pPr algn="just"/>
            <a:r>
              <a:rPr lang="es-MX" sz="2600" dirty="0"/>
              <a:t>- Documentación: </a:t>
            </a:r>
          </a:p>
          <a:p>
            <a:pPr algn="just"/>
            <a:r>
              <a:rPr lang="es-MX" sz="2600" dirty="0"/>
              <a:t>El escribano debe conservar por 10 (diez) años la siguiente documentación, sea soporte físico o digital, y con copia de respaldo: a) de Actividades Específicas, desde su fecha; b) de clientes y beneficiarios finales, desde la operación o desvinculación si fuera cliente habitual</a:t>
            </a:r>
          </a:p>
          <a:p>
            <a:pPr algn="just"/>
            <a:endParaRPr lang="es-MX" sz="2900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CC3B2E4-BEBE-F13A-ED3E-BF6941884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María Gabriela Annoni – Febrero 2024 </a:t>
            </a:r>
          </a:p>
        </p:txBody>
      </p:sp>
    </p:spTree>
    <p:extLst>
      <p:ext uri="{BB962C8B-B14F-4D97-AF65-F5344CB8AC3E}">
        <p14:creationId xmlns:p14="http://schemas.microsoft.com/office/powerpoint/2010/main" val="327559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B60773-9B36-7A46-85D1-48AEED07BF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91320"/>
            <a:ext cx="9144000" cy="696036"/>
          </a:xfrm>
        </p:spPr>
        <p:txBody>
          <a:bodyPr>
            <a:noAutofit/>
          </a:bodyPr>
          <a:lstStyle/>
          <a:p>
            <a:r>
              <a:rPr lang="es-MX" sz="3600" b="1" dirty="0"/>
              <a:t>Cuándo el Escribano es Sujeto Obligado</a:t>
            </a:r>
            <a:endParaRPr lang="es-AR" sz="36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0E3C0BF-FEF5-2A5E-8B32-86D3B93CD8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6537" y="1446663"/>
            <a:ext cx="10072048" cy="4920017"/>
          </a:xfrm>
        </p:spPr>
        <p:txBody>
          <a:bodyPr>
            <a:noAutofit/>
          </a:bodyPr>
          <a:lstStyle/>
          <a:p>
            <a:pPr marL="342900" indent="-342900">
              <a:buAutoNum type="alphaLcPeriod"/>
            </a:pPr>
            <a:endParaRPr lang="es-MX" sz="1600" dirty="0"/>
          </a:p>
          <a:p>
            <a:pPr algn="l"/>
            <a:r>
              <a:rPr lang="es-MX" dirty="0"/>
              <a:t>EXCLUSIVAMENTE por ACTOS PROTOCOLARES y por DETERMINADAS OPERACIONES, a saber: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dirty="0"/>
              <a:t>Compraventa de inmueble superior a 700 SMVM (hasta el 30/6/2024 $ 109.200.000)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dirty="0"/>
              <a:t>Constitución de personas jurídicas y otras estructuras jurídicas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dirty="0"/>
              <a:t>Aportes a personas jurídicas y otras estructuras jurídicas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dirty="0"/>
              <a:t>Cesión de participación en personas jurídicas y otras estructuras jurídicas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MX" dirty="0"/>
          </a:p>
          <a:p>
            <a:pPr algn="l"/>
            <a:r>
              <a:rPr lang="es-MX" u="sng" dirty="0"/>
              <a:t>Importante</a:t>
            </a:r>
            <a:r>
              <a:rPr lang="es-MX" dirty="0"/>
              <a:t>: en las operaciones en efectivo, deben dejar constancia de la declaración jurada sobre el origen y licitud de fondos.</a:t>
            </a:r>
          </a:p>
          <a:p>
            <a:endParaRPr lang="es-MX" sz="1600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963B0E-18E0-82D9-4C25-A063167C6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z="1400"/>
              <a:t>María Gabriela Annoni – Febrero 2024 </a:t>
            </a:r>
            <a:endParaRPr lang="es-AR" sz="1400" dirty="0"/>
          </a:p>
        </p:txBody>
      </p:sp>
    </p:spTree>
    <p:extLst>
      <p:ext uri="{BB962C8B-B14F-4D97-AF65-F5344CB8AC3E}">
        <p14:creationId xmlns:p14="http://schemas.microsoft.com/office/powerpoint/2010/main" val="2409497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1413B5-5C1C-0749-5D1A-0316180434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15619"/>
          </a:xfrm>
        </p:spPr>
        <p:txBody>
          <a:bodyPr>
            <a:normAutofit/>
          </a:bodyPr>
          <a:lstStyle/>
          <a:p>
            <a:r>
              <a:rPr lang="es-MX" sz="3600" b="1" dirty="0"/>
              <a:t>Manual de Prevención</a:t>
            </a:r>
            <a:endParaRPr lang="es-AR" sz="36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E609A65-8253-24A0-C878-E91D9A8F80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88107"/>
            <a:ext cx="9144000" cy="4421875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s-MX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dirty="0"/>
              <a:t>Por escrito. El modelo básico lo aportaría el Consejo Federal del Notariado.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dirty="0"/>
              <a:t> Debe constar que el escribano y el personal vinculado a tareas en el marco de la normativa UIF lo ha leído y se compromete a aplicarlo.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dirty="0"/>
              <a:t>Debe actualizarse cada dos años como mínimo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dirty="0"/>
              <a:t>Debe estar a disposición de la UIF en todo momento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dirty="0"/>
              <a:t>Debe contener políticas, procedimientos y controles de mínima </a:t>
            </a:r>
          </a:p>
          <a:p>
            <a:endParaRPr lang="es-AR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F756455-9421-9C2D-5863-7D702F7B9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María Gabriela Annoni – Febrero 2024 </a:t>
            </a:r>
          </a:p>
        </p:txBody>
      </p:sp>
    </p:spTree>
    <p:extLst>
      <p:ext uri="{BB962C8B-B14F-4D97-AF65-F5344CB8AC3E}">
        <p14:creationId xmlns:p14="http://schemas.microsoft.com/office/powerpoint/2010/main" val="1188676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6CF878-7480-7B5D-14C4-2B9013B5E0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23081"/>
            <a:ext cx="9144000" cy="641444"/>
          </a:xfrm>
        </p:spPr>
        <p:txBody>
          <a:bodyPr>
            <a:normAutofit fontScale="90000"/>
          </a:bodyPr>
          <a:lstStyle/>
          <a:p>
            <a:r>
              <a:rPr lang="es-MX" sz="3200" b="1" dirty="0"/>
              <a:t>Manual: políticas, procedimientos y controles de mínima</a:t>
            </a:r>
            <a:endParaRPr lang="es-AR" sz="32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4E1C2FA-FA2C-B027-2DD5-52915170ED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064525"/>
            <a:ext cx="9144000" cy="5036023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1900" dirty="0"/>
              <a:t>Confeccionar legajo de clientes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1900" dirty="0"/>
              <a:t>Antes de iniciar la relación profesional y durante la misma, CONSULTA RePET sobre clientes y beneficiarios finales  https://repet.jus.gob.ar/, con cumplimiento de RFT por operaciones tentadas o realizadas (Resolución UIF 29/2013)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1900" dirty="0"/>
              <a:t>Considerar las jurisdicciones de alto riesgo y bajo monitoreo intensificado según GAFI https://www.argentina.gob.ar/uif/jurisdicciones-de-alto-riesgo-y-otras-jurisdicciones-monitoreadas-GAFI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1900" dirty="0"/>
              <a:t>Aplicar normativa PEP (Resolución UIF 35/2023)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1900" dirty="0"/>
              <a:t>Clasificación en: a) Clientes Habituales: más de una operación en el año. b) Clientes Ocasionales: una operación en un año o más.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1900" dirty="0"/>
              <a:t>Segmentación de clientes según riesgo.  Aceptar o rechazar/abandonar clientes de alto riesgo, con fundamento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1900" dirty="0"/>
              <a:t>Cumplir con RSM (reporte sistemático mensual), RSA (reporte sistemático anual);  RSO (reporte de operación sospechosa)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1900" dirty="0"/>
              <a:t>Registro de operaciones inusuales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1900" dirty="0"/>
              <a:t>Cumplir con Informe de Autoevaluación de Riesgos y Revisor Externo Independiente (sería el Colegio Notarial correspondiente)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1900" dirty="0"/>
              <a:t>Capacitación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1900" dirty="0"/>
              <a:t>Conservación documentación</a:t>
            </a:r>
          </a:p>
          <a:p>
            <a:endParaRPr lang="es-AR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953FC60-A471-32A7-1A11-1B2AB0EC8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María Gabriela Annoni – Febrero 2024 </a:t>
            </a:r>
          </a:p>
        </p:txBody>
      </p:sp>
    </p:spTree>
    <p:extLst>
      <p:ext uri="{BB962C8B-B14F-4D97-AF65-F5344CB8AC3E}">
        <p14:creationId xmlns:p14="http://schemas.microsoft.com/office/powerpoint/2010/main" val="3548058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3E26B6-5D3C-2760-A917-4B9E1586A9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6603"/>
            <a:ext cx="9448800" cy="982640"/>
          </a:xfrm>
        </p:spPr>
        <p:txBody>
          <a:bodyPr>
            <a:noAutofit/>
          </a:bodyPr>
          <a:lstStyle/>
          <a:p>
            <a:r>
              <a:rPr lang="es-MX" sz="3200" b="1" dirty="0"/>
              <a:t>Legajo Personas Humanas (aplica a clientes, representantes, mandatarios)</a:t>
            </a:r>
            <a:endParaRPr lang="es-AR" sz="32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A43FF3-97E7-B9F8-1278-26724C47B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2973" y="1293125"/>
            <a:ext cx="9730854" cy="4793776"/>
          </a:xfrm>
        </p:spPr>
        <p:txBody>
          <a:bodyPr>
            <a:noAutofit/>
          </a:bodyPr>
          <a:lstStyle/>
          <a:p>
            <a:endParaRPr lang="es-MX" sz="1050" dirty="0"/>
          </a:p>
          <a:p>
            <a:pPr algn="l"/>
            <a:r>
              <a:rPr lang="es-MX" sz="1800" dirty="0"/>
              <a:t>a. Nombre y apellido completo, tipo y número de documento que acredite identidad (DNI, CI, Pasaporte)</a:t>
            </a:r>
          </a:p>
          <a:p>
            <a:pPr algn="l"/>
            <a:r>
              <a:rPr lang="es-MX" sz="1800" dirty="0"/>
              <a:t>b. Nacionalidad, fecha y lugar de nacimiento</a:t>
            </a:r>
          </a:p>
          <a:p>
            <a:pPr algn="l"/>
            <a:r>
              <a:rPr lang="es-MX" sz="1800" dirty="0"/>
              <a:t>c. Estado Civil.</a:t>
            </a:r>
          </a:p>
          <a:p>
            <a:pPr algn="l"/>
            <a:r>
              <a:rPr lang="es-MX" sz="1800" dirty="0"/>
              <a:t>d. CUIT, CUIL o CDI</a:t>
            </a:r>
          </a:p>
          <a:p>
            <a:pPr algn="l"/>
            <a:r>
              <a:rPr lang="es-MX" sz="1800" dirty="0"/>
              <a:t>e. Domicilio real (calle, número, localidad, provincia, país y código postal)</a:t>
            </a:r>
          </a:p>
          <a:p>
            <a:pPr algn="l"/>
            <a:r>
              <a:rPr lang="es-MX" sz="1800" dirty="0"/>
              <a:t>f. Número de teléfono y dirección de correo electrónico</a:t>
            </a:r>
          </a:p>
          <a:p>
            <a:pPr algn="l"/>
            <a:r>
              <a:rPr lang="es-MX" sz="1800" dirty="0"/>
              <a:t>g. Actividad laboral o profesional principal</a:t>
            </a:r>
          </a:p>
          <a:p>
            <a:pPr algn="l"/>
            <a:r>
              <a:rPr lang="es-MX" sz="1800" dirty="0"/>
              <a:t>h. Declaración PEP</a:t>
            </a:r>
          </a:p>
          <a:p>
            <a:pPr marL="400050" indent="-400050" algn="l">
              <a:buAutoNum type="romanLcPeriod"/>
            </a:pPr>
            <a:r>
              <a:rPr lang="es-MX" sz="1800" dirty="0"/>
              <a:t>Declaración Jurada sobre la licitud y origen de los fondos que se aplicarán a la Actividad Específica.</a:t>
            </a:r>
          </a:p>
          <a:p>
            <a:pPr algn="l"/>
            <a:r>
              <a:rPr lang="es-MX" sz="1800" dirty="0"/>
              <a:t>j. Documentación respaldatoria en caso de Cliente de Riesgo Alto o Medio (por Riesgo Bajo es optativo), independientemente del monto de la operación.</a:t>
            </a:r>
          </a:p>
          <a:p>
            <a:pPr marL="400050" indent="-400050" algn="l">
              <a:buAutoNum type="romanLcPeriod"/>
            </a:pPr>
            <a:endParaRPr lang="es-MX" sz="1800" dirty="0"/>
          </a:p>
          <a:p>
            <a:endParaRPr lang="es-MX" sz="1050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BF4A3DB-9659-1DF4-DFA6-1B57E02AD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María Gabriela Annoni – Febrero 2024 </a:t>
            </a:r>
          </a:p>
        </p:txBody>
      </p:sp>
    </p:spTree>
    <p:extLst>
      <p:ext uri="{BB962C8B-B14F-4D97-AF65-F5344CB8AC3E}">
        <p14:creationId xmlns:p14="http://schemas.microsoft.com/office/powerpoint/2010/main" val="965095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2177D8-3E14-F31A-63ED-601520359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0212" y="365126"/>
            <a:ext cx="10515600" cy="740344"/>
          </a:xfrm>
        </p:spPr>
        <p:txBody>
          <a:bodyPr>
            <a:normAutofit/>
          </a:bodyPr>
          <a:lstStyle/>
          <a:p>
            <a:pPr algn="ctr"/>
            <a:r>
              <a:rPr lang="es-MX" sz="3200" b="1" dirty="0"/>
              <a:t>Legajo Personas Jurídicas</a:t>
            </a:r>
            <a:endParaRPr lang="es-AR" sz="3200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118ADF-6F60-072F-C184-BF0EE6D11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5470"/>
            <a:ext cx="10515600" cy="5071493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AutoNum type="alphaLcPeriod"/>
            </a:pPr>
            <a:r>
              <a:rPr lang="es-MX" sz="1800" dirty="0"/>
              <a:t>Documentación que acredite constitución y última designación de autoridades, debidamente inscriptas</a:t>
            </a:r>
          </a:p>
          <a:p>
            <a:pPr>
              <a:buAutoNum type="alphaLcPeriod"/>
            </a:pPr>
            <a:r>
              <a:rPr lang="es-MX" sz="1800" dirty="0"/>
              <a:t>Denominación o razón social, fecha y número de inscripción registral, CUIT, CDI, o Clave de Inversores del Exterior (CIE), domicilio legal, teléfono de la sede social y dirección de correo electrónico, actividad principal, identificación de representantes legales y/o apoderados.</a:t>
            </a:r>
          </a:p>
          <a:p>
            <a:pPr>
              <a:buAutoNum type="alphaLcPeriod"/>
            </a:pPr>
            <a:r>
              <a:rPr lang="es-MX" sz="1800" dirty="0"/>
              <a:t>Nómina de los integrantes del órgano de administración</a:t>
            </a:r>
          </a:p>
          <a:p>
            <a:pPr>
              <a:buFont typeface="Arial" panose="020B0604020202020204" pitchFamily="34" charset="0"/>
              <a:buAutoNum type="alphaLcPeriod"/>
            </a:pPr>
            <a:r>
              <a:rPr lang="es-MX" sz="1800" dirty="0"/>
              <a:t>Titularidad del capital social. Identificación de Beneficiarios Finales (excepto sociedades que realicen oferta pública sujetas a requisitos de transparencia). En caso de atomización, es suficiente con la identificación de los integrantes del consejo de administración o quienes ejerzan el control efectivo</a:t>
            </a:r>
          </a:p>
          <a:p>
            <a:pPr>
              <a:buAutoNum type="alphaLcPeriod"/>
            </a:pPr>
            <a:r>
              <a:rPr lang="es-MX" sz="1800" dirty="0"/>
              <a:t>Declaración Jurada PEP del Beneficiario Final</a:t>
            </a:r>
          </a:p>
          <a:p>
            <a:pPr>
              <a:buAutoNum type="alphaLcPeriod"/>
            </a:pPr>
            <a:r>
              <a:rPr lang="es-MX" sz="1800" dirty="0"/>
              <a:t>Control del Beneficiario Final en el marco del RePET </a:t>
            </a:r>
          </a:p>
          <a:p>
            <a:pPr>
              <a:buAutoNum type="alphaLcPeriod"/>
            </a:pPr>
            <a:r>
              <a:rPr lang="es-MX" sz="1800" dirty="0"/>
              <a:t>Declaración Jurada sobre la licitud y origen de los fondos que se aplicarán a la Actividad Específica.</a:t>
            </a:r>
          </a:p>
          <a:p>
            <a:pPr>
              <a:buAutoNum type="alphaLcPeriod"/>
            </a:pPr>
            <a:r>
              <a:rPr lang="es-MX" sz="1800" dirty="0"/>
              <a:t>Documentación respaldatoria en caso de Cliente de Riesgo Alto o Medio (por Riesgo Bajo es optativo), independientemente del monto de la operación.</a:t>
            </a:r>
            <a:endParaRPr lang="es-AR" sz="1800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18B5677-D72F-2797-79C9-12A999F7C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María Gabriela Annoni – Febrero 2024 </a:t>
            </a:r>
          </a:p>
        </p:txBody>
      </p:sp>
    </p:spTree>
    <p:extLst>
      <p:ext uri="{BB962C8B-B14F-4D97-AF65-F5344CB8AC3E}">
        <p14:creationId xmlns:p14="http://schemas.microsoft.com/office/powerpoint/2010/main" val="3191019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D463F4-6D42-A4FF-2A95-59DF2855E9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10903"/>
          </a:xfrm>
        </p:spPr>
        <p:txBody>
          <a:bodyPr>
            <a:normAutofit/>
          </a:bodyPr>
          <a:lstStyle/>
          <a:p>
            <a:r>
              <a:rPr lang="es-MX" sz="3600" b="1" dirty="0"/>
              <a:t>Legajo otros sujetos</a:t>
            </a:r>
            <a:endParaRPr lang="es-AR" sz="36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C115F45-4516-A80D-C49F-D540ACB28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33267"/>
            <a:ext cx="9144000" cy="4326340"/>
          </a:xfrm>
        </p:spPr>
        <p:txBody>
          <a:bodyPr>
            <a:normAutofit/>
          </a:bodyPr>
          <a:lstStyle/>
          <a:p>
            <a:pPr algn="l"/>
            <a:endParaRPr lang="es-MX" sz="2000" dirty="0"/>
          </a:p>
          <a:p>
            <a:pPr algn="just"/>
            <a:r>
              <a:rPr lang="es-MX" sz="2000" dirty="0"/>
              <a:t>a. Órganos, entes y demás estructuras jurídicas que conforman el Sector Público Nacional, Provincial y Municipal: se identificará exclusivamente a la persona humana que solicite la realización de la Actividad Específica con documentación que respalde la designación a tal efecto.</a:t>
            </a:r>
          </a:p>
          <a:p>
            <a:pPr algn="just"/>
            <a:r>
              <a:rPr lang="es-MX" sz="2000" dirty="0"/>
              <a:t>b. Fideicomisos: contrato de constitución, identificación de fiduciario, fiduciantes, beneficiarios y/o fideicomisarios, Beneficiarios Finales del fideicomiso. En caso de fideicomisos financieros cuyos fiduciarios y colocadores son Sujetos Obligados solo debe identificarse a los Fiduciarios.</a:t>
            </a:r>
          </a:p>
          <a:p>
            <a:pPr algn="just"/>
            <a:r>
              <a:rPr lang="es-MX" sz="2000" dirty="0"/>
              <a:t>c. Fondos Comunes de Inversión: identificación de la sociedad gerente y sociedad depositaria</a:t>
            </a:r>
          </a:p>
          <a:p>
            <a:pPr algn="just"/>
            <a:r>
              <a:rPr lang="es-MX" sz="2000" dirty="0"/>
              <a:t>d. Otras estructuras jurídicas: aplicable lo previsto para personas jurídicas</a:t>
            </a:r>
            <a:endParaRPr lang="es-AR" sz="2000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FEAA816-CB7E-CED7-9074-9011FBF49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María Gabriela Annoni – Febrero 2024 </a:t>
            </a:r>
          </a:p>
        </p:txBody>
      </p:sp>
    </p:spTree>
    <p:extLst>
      <p:ext uri="{BB962C8B-B14F-4D97-AF65-F5344CB8AC3E}">
        <p14:creationId xmlns:p14="http://schemas.microsoft.com/office/powerpoint/2010/main" val="3624488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9C4F45-D55F-03F7-35F6-8958171C7F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38198"/>
          </a:xfrm>
        </p:spPr>
        <p:txBody>
          <a:bodyPr>
            <a:normAutofit/>
          </a:bodyPr>
          <a:lstStyle/>
          <a:p>
            <a:r>
              <a:rPr lang="es-MX" sz="2800" b="1" dirty="0"/>
              <a:t>Modelo Declaración Jurada Beneficiario Final (sugerido)</a:t>
            </a:r>
            <a:endParaRPr lang="es-AR" sz="28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4431C2B-F5F0-9846-18BC-8965F5599C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92573"/>
            <a:ext cx="9144000" cy="406703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MX" sz="2100" dirty="0"/>
              <a:t>(Firmante), en mi carácter de (representación legal o voluntaria) de la sociedad </a:t>
            </a:r>
            <a:r>
              <a:rPr lang="es-MX" sz="2100" dirty="0" err="1"/>
              <a:t>xxxxxx</a:t>
            </a:r>
            <a:r>
              <a:rPr lang="es-MX" sz="2100" dirty="0"/>
              <a:t>, manifiesto bajo declaración jurada que los siguientes datos corresponden al Beneficiario Final en los términos de la Resolución UIF 112/2021, y me comprometo a informar cualquier cambio o indicar a quien corresponda que informe cualquier cambio dentro de los 30 días corridos de acontecida la modificación.</a:t>
            </a:r>
          </a:p>
          <a:p>
            <a:pPr algn="just"/>
            <a:r>
              <a:rPr lang="es-MX" sz="2100" dirty="0"/>
              <a:t>Nombre/s y apellido/s</a:t>
            </a:r>
          </a:p>
          <a:p>
            <a:pPr algn="just"/>
            <a:r>
              <a:rPr lang="es-MX" sz="2100" dirty="0"/>
              <a:t>DNI</a:t>
            </a:r>
          </a:p>
          <a:p>
            <a:pPr algn="just"/>
            <a:r>
              <a:rPr lang="es-MX" sz="2100" dirty="0"/>
              <a:t>Domicilio real</a:t>
            </a:r>
          </a:p>
          <a:p>
            <a:pPr algn="just"/>
            <a:r>
              <a:rPr lang="es-MX" sz="2100" dirty="0"/>
              <a:t>Nacionalidad</a:t>
            </a:r>
          </a:p>
          <a:p>
            <a:pPr algn="just"/>
            <a:r>
              <a:rPr lang="es-MX" sz="2100" dirty="0"/>
              <a:t>Profesión</a:t>
            </a:r>
          </a:p>
          <a:p>
            <a:pPr algn="just"/>
            <a:r>
              <a:rPr lang="es-MX" sz="2100" dirty="0"/>
              <a:t>Estado civil</a:t>
            </a:r>
          </a:p>
          <a:p>
            <a:pPr algn="just"/>
            <a:r>
              <a:rPr lang="es-MX" sz="2100" dirty="0"/>
              <a:t>Porcentaje de participación y/o titularidad y/o control</a:t>
            </a:r>
          </a:p>
          <a:p>
            <a:pPr algn="just"/>
            <a:r>
              <a:rPr lang="es-MX" sz="2100" dirty="0"/>
              <a:t>CUIT/CUIL/CDI</a:t>
            </a:r>
          </a:p>
          <a:p>
            <a:endParaRPr lang="es-AR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50A7757-0D17-EB9B-2E53-AD2583445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María Gabriela Annoni – Febrero 2024 </a:t>
            </a:r>
          </a:p>
        </p:txBody>
      </p:sp>
    </p:spTree>
    <p:extLst>
      <p:ext uri="{BB962C8B-B14F-4D97-AF65-F5344CB8AC3E}">
        <p14:creationId xmlns:p14="http://schemas.microsoft.com/office/powerpoint/2010/main" val="520269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4E452A-8AAC-C373-BD1C-81B91259D8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01651"/>
            <a:ext cx="9144000" cy="603818"/>
          </a:xfrm>
        </p:spPr>
        <p:txBody>
          <a:bodyPr>
            <a:normAutofit/>
          </a:bodyPr>
          <a:lstStyle/>
          <a:p>
            <a:r>
              <a:rPr lang="es-MX" sz="2800" b="1" dirty="0"/>
              <a:t>Segmentación de Clientes (Riesgo Alto, Medio o Bajo)</a:t>
            </a:r>
            <a:endParaRPr lang="es-AR" sz="28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1DEA89A-F34B-60ED-4846-31FF50DE48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4818" y="1255594"/>
            <a:ext cx="9144000" cy="5100756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s-MX" sz="6400" dirty="0"/>
              <a:t>El escribano debe tener en cuenta: </a:t>
            </a:r>
          </a:p>
          <a:p>
            <a:pPr marL="857250" indent="-857250" algn="l">
              <a:buFont typeface="Arial" panose="020B0604020202020204" pitchFamily="34" charset="0"/>
              <a:buChar char="•"/>
            </a:pPr>
            <a:r>
              <a:rPr lang="es-MX" sz="6400" dirty="0"/>
              <a:t>Tipo de cliente: persona humana, jurídica u otras estructuras jurídicas</a:t>
            </a:r>
          </a:p>
          <a:p>
            <a:pPr marL="857250" indent="-857250" algn="l">
              <a:buFont typeface="Arial" panose="020B0604020202020204" pitchFamily="34" charset="0"/>
              <a:buChar char="•"/>
            </a:pPr>
            <a:r>
              <a:rPr lang="es-MX" sz="6400" dirty="0"/>
              <a:t>Actividad económica</a:t>
            </a:r>
          </a:p>
          <a:p>
            <a:pPr marL="857250" indent="-857250" algn="l">
              <a:buFont typeface="Arial" panose="020B0604020202020204" pitchFamily="34" charset="0"/>
              <a:buChar char="•"/>
            </a:pPr>
            <a:r>
              <a:rPr lang="es-MX" sz="6400" dirty="0"/>
              <a:t>Origen de fondos</a:t>
            </a:r>
          </a:p>
          <a:p>
            <a:pPr marL="857250" indent="-857250" algn="l">
              <a:buFont typeface="Arial" panose="020B0604020202020204" pitchFamily="34" charset="0"/>
              <a:buChar char="•"/>
            </a:pPr>
            <a:r>
              <a:rPr lang="es-MX" sz="6400" dirty="0"/>
              <a:t>Volumen de operaciones</a:t>
            </a:r>
          </a:p>
          <a:p>
            <a:pPr marL="857250" indent="-857250" algn="l">
              <a:buFont typeface="Arial" panose="020B0604020202020204" pitchFamily="34" charset="0"/>
              <a:buChar char="•"/>
            </a:pPr>
            <a:r>
              <a:rPr lang="es-MX" sz="6400" dirty="0"/>
              <a:t>Nacionalidad, residencia</a:t>
            </a:r>
          </a:p>
          <a:p>
            <a:pPr marL="857250" indent="-857250" algn="l">
              <a:buFont typeface="Arial" panose="020B0604020202020204" pitchFamily="34" charset="0"/>
              <a:buChar char="•"/>
            </a:pPr>
            <a:r>
              <a:rPr lang="es-MX" sz="6400" dirty="0"/>
              <a:t>Zona geográfica donde opera</a:t>
            </a:r>
          </a:p>
          <a:p>
            <a:pPr marL="857250" indent="-857250" algn="l">
              <a:buFont typeface="Arial" panose="020B0604020202020204" pitchFamily="34" charset="0"/>
              <a:buChar char="•"/>
            </a:pPr>
            <a:r>
              <a:rPr lang="es-MX" sz="6400" dirty="0"/>
              <a:t>Si opera en forma presencial o remota</a:t>
            </a:r>
          </a:p>
          <a:p>
            <a:pPr marL="857250" indent="-857250" algn="l">
              <a:buFont typeface="Arial" panose="020B0604020202020204" pitchFamily="34" charset="0"/>
              <a:buChar char="•"/>
            </a:pPr>
            <a:r>
              <a:rPr lang="es-MX" sz="6400" dirty="0"/>
              <a:t>Utilización de Empresas como pantalla</a:t>
            </a:r>
          </a:p>
          <a:p>
            <a:pPr marL="857250" indent="-857250" algn="l">
              <a:buFont typeface="Arial" panose="020B0604020202020204" pitchFamily="34" charset="0"/>
              <a:buChar char="•"/>
            </a:pPr>
            <a:r>
              <a:rPr lang="es-MX" sz="6400" dirty="0"/>
              <a:t>Uso intensivo de efectivo</a:t>
            </a:r>
          </a:p>
          <a:p>
            <a:pPr marL="857250" indent="-857250" algn="l">
              <a:buFont typeface="Arial" panose="020B0604020202020204" pitchFamily="34" charset="0"/>
              <a:buChar char="•"/>
            </a:pPr>
            <a:r>
              <a:rPr lang="es-MX" sz="6400" dirty="0"/>
              <a:t>Estructura jurídica compleja sin motivos</a:t>
            </a:r>
          </a:p>
          <a:p>
            <a:pPr marL="857250" indent="-857250" algn="l">
              <a:buFont typeface="Arial" panose="020B0604020202020204" pitchFamily="34" charset="0"/>
              <a:buChar char="•"/>
            </a:pPr>
            <a:r>
              <a:rPr lang="es-MX" sz="6400" dirty="0"/>
              <a:t>Vinculación con jurisdicciones de alto riesgo o bajo monitoreo intensificado del GAFI, jurisdicciones sancionadas por organismos internacionales</a:t>
            </a:r>
          </a:p>
          <a:p>
            <a:pPr marL="857250" indent="-857250" algn="l">
              <a:buFont typeface="Arial" panose="020B0604020202020204" pitchFamily="34" charset="0"/>
              <a:buChar char="•"/>
            </a:pPr>
            <a:r>
              <a:rPr lang="es-MX" sz="6400" dirty="0"/>
              <a:t>Que operen con fondos de terceros</a:t>
            </a:r>
          </a:p>
          <a:p>
            <a:pPr marL="857250" indent="-857250" algn="l">
              <a:buFont typeface="Arial" panose="020B0604020202020204" pitchFamily="34" charset="0"/>
              <a:buChar char="•"/>
            </a:pPr>
            <a:r>
              <a:rPr lang="es-MX" sz="6400" dirty="0"/>
              <a:t>Sociedades por Acciones Simplificadas (SAS)</a:t>
            </a:r>
          </a:p>
          <a:p>
            <a:pPr marL="857250" indent="-857250" algn="l">
              <a:buFont typeface="Arial" panose="020B0604020202020204" pitchFamily="34" charset="0"/>
              <a:buChar char="•"/>
            </a:pPr>
            <a:r>
              <a:rPr lang="es-MX" sz="6400" dirty="0"/>
              <a:t>Que operen con cuentas que no están a su nombre</a:t>
            </a:r>
          </a:p>
          <a:p>
            <a:pPr algn="l"/>
            <a:endParaRPr lang="es-MX" sz="6400" dirty="0"/>
          </a:p>
          <a:p>
            <a:pPr algn="l"/>
            <a:endParaRPr lang="es-AR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4910EB2-D9C3-C878-BC97-D14709A52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María Gabriela Annoni – Febrero 2024 </a:t>
            </a:r>
          </a:p>
        </p:txBody>
      </p:sp>
    </p:spTree>
    <p:extLst>
      <p:ext uri="{BB962C8B-B14F-4D97-AF65-F5344CB8AC3E}">
        <p14:creationId xmlns:p14="http://schemas.microsoft.com/office/powerpoint/2010/main" val="21379992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812</TotalTime>
  <Words>2615</Words>
  <Application>Microsoft Office PowerPoint</Application>
  <PresentationFormat>Panorámica</PresentationFormat>
  <Paragraphs>179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Tema de Office</vt:lpstr>
      <vt:lpstr>UIF – SUJETO OBLIGADO: ESCRIBANOS PÚBLICOS</vt:lpstr>
      <vt:lpstr>Cuándo el Escribano es Sujeto Obligado</vt:lpstr>
      <vt:lpstr>Manual de Prevención</vt:lpstr>
      <vt:lpstr>Manual: políticas, procedimientos y controles de mínima</vt:lpstr>
      <vt:lpstr>Legajo Personas Humanas (aplica a clientes, representantes, mandatarios)</vt:lpstr>
      <vt:lpstr>Legajo Personas Jurídicas</vt:lpstr>
      <vt:lpstr>Legajo otros sujetos</vt:lpstr>
      <vt:lpstr>Modelo Declaración Jurada Beneficiario Final (sugerido)</vt:lpstr>
      <vt:lpstr>Segmentación de Clientes (Riesgo Alto, Medio o Bajo)</vt:lpstr>
      <vt:lpstr> Obligaciones según el nivel de riesgo del Cliente </vt:lpstr>
      <vt:lpstr>Reportes e Informes a cumplimentar</vt:lpstr>
      <vt:lpstr>Reporte Sistemático Mensual</vt:lpstr>
      <vt:lpstr>Registro de Operaciones Inusuales</vt:lpstr>
      <vt:lpstr>Operaciones inusuales - Alertas</vt:lpstr>
      <vt:lpstr>Operaciones inusuales - Alertas</vt:lpstr>
      <vt:lpstr>Operaciones inusuales - Alertas</vt:lpstr>
      <vt:lpstr>Capacitación y conservación de documentación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UIF</dc:title>
  <dc:creator>Maria Gabriela Annoni</dc:creator>
  <cp:lastModifiedBy>Maria Gabriela Annoni</cp:lastModifiedBy>
  <cp:revision>60</cp:revision>
  <dcterms:created xsi:type="dcterms:W3CDTF">2023-12-07T14:45:00Z</dcterms:created>
  <dcterms:modified xsi:type="dcterms:W3CDTF">2024-04-20T23:33:18Z</dcterms:modified>
</cp:coreProperties>
</file>