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1" r:id="rId3"/>
    <p:sldId id="257" r:id="rId4"/>
    <p:sldId id="258" r:id="rId5"/>
    <p:sldId id="259" r:id="rId6"/>
    <p:sldId id="260" r:id="rId7"/>
    <p:sldId id="261" r:id="rId8"/>
    <p:sldId id="264" r:id="rId9"/>
    <p:sldId id="265" r:id="rId10"/>
    <p:sldId id="266" r:id="rId11"/>
    <p:sldId id="267" r:id="rId12"/>
    <p:sldId id="268" r:id="rId13"/>
    <p:sldId id="269" r:id="rId14"/>
    <p:sldId id="262" r:id="rId15"/>
    <p:sldId id="263" r:id="rId16"/>
    <p:sldId id="282" r:id="rId17"/>
    <p:sldId id="281" r:id="rId18"/>
    <p:sldId id="273" r:id="rId19"/>
    <p:sldId id="274" r:id="rId20"/>
    <p:sldId id="275" r:id="rId21"/>
    <p:sldId id="276" r:id="rId22"/>
    <p:sldId id="277" r:id="rId23"/>
    <p:sldId id="278" r:id="rId24"/>
    <p:sldId id="279" r:id="rId25"/>
    <p:sldId id="280" r:id="rId26"/>
    <p:sldId id="27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73" d="100"/>
          <a:sy n="73" d="100"/>
        </p:scale>
        <p:origin x="48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3/27/2023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3/27/2023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3/27/2023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pPr/>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pPr/>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pPr/>
              <a:t>3/27/2023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pPr/>
              <a:t>3/27/2023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3/27/2023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3/27/2023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pPr/>
              <a:t>3/27/2023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3/27/2023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3/27/2023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75000"/>
              </a:schemeClr>
            </a:gs>
            <a:gs pos="100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2129042" y="509451"/>
            <a:ext cx="8203019" cy="2573383"/>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r>
              <a:rPr lang="es-ES" altLang="es-AR" sz="3600" b="1" u="sng" dirty="0" smtClean="0">
                <a:solidFill>
                  <a:schemeClr val="bg1"/>
                </a:solidFill>
              </a:rPr>
              <a:t>ASPECTOS CONTRACTUALES E IMPOSITIVOS DEL FIDEICOMISO INMOBILIARIO</a:t>
            </a:r>
            <a:endParaRPr lang="es-ES_tradnl" altLang="es-AR" sz="3600" u="sng" dirty="0" smtClean="0">
              <a:solidFill>
                <a:schemeClr val="tx1"/>
              </a:solidFill>
            </a:endParaRPr>
          </a:p>
        </p:txBody>
      </p:sp>
      <p:sp>
        <p:nvSpPr>
          <p:cNvPr id="2" name="CuadroTexto 1"/>
          <p:cNvSpPr txBox="1"/>
          <p:nvPr/>
        </p:nvSpPr>
        <p:spPr>
          <a:xfrm>
            <a:off x="8046721" y="6178731"/>
            <a:ext cx="3356386" cy="369332"/>
          </a:xfrm>
          <a:prstGeom prst="rect">
            <a:avLst/>
          </a:prstGeom>
          <a:noFill/>
        </p:spPr>
        <p:txBody>
          <a:bodyPr wrap="square" rtlCol="0">
            <a:spAutoFit/>
          </a:bodyPr>
          <a:lstStyle/>
          <a:p>
            <a:r>
              <a:rPr lang="es-ES" b="1" dirty="0" smtClean="0">
                <a:solidFill>
                  <a:schemeClr val="bg1"/>
                </a:solidFill>
              </a:rPr>
              <a:t>Escribano Marcelo de Hoz.-</a:t>
            </a:r>
            <a:endParaRPr lang="es-ES" b="1" dirty="0">
              <a:solidFill>
                <a:schemeClr val="bg1"/>
              </a:solidFill>
            </a:endParaRPr>
          </a:p>
        </p:txBody>
      </p:sp>
    </p:spTree>
    <p:extLst>
      <p:ext uri="{BB962C8B-B14F-4D97-AF65-F5344CB8AC3E}">
        <p14:creationId xmlns:p14="http://schemas.microsoft.com/office/powerpoint/2010/main" val="2574469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701749" y="1261398"/>
            <a:ext cx="10501422" cy="4852322"/>
          </a:xfrm>
          <a:prstGeom prst="rect">
            <a:avLst/>
          </a:prstGeom>
        </p:spPr>
        <p:txBody>
          <a:bodyPr vert="horz" lIns="91440" tIns="45720" rIns="91440" bIns="45720" rtlCol="0" anchor="t">
            <a:normAutofit lnSpcReduction="100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just">
              <a:spcBef>
                <a:spcPct val="0"/>
              </a:spcBef>
            </a:pPr>
            <a:r>
              <a:rPr lang="es-ES" altLang="es-AR" sz="2500" b="1" cap="none" dirty="0" smtClean="0">
                <a:solidFill>
                  <a:schemeClr val="tx1"/>
                </a:solidFill>
              </a:rPr>
              <a:t>C. Adjudicación de las unidades resultantes a los fiduciantes - beneficiario</a:t>
            </a:r>
          </a:p>
          <a:p>
            <a:pPr algn="just">
              <a:spcBef>
                <a:spcPct val="0"/>
              </a:spcBef>
            </a:pPr>
            <a:endParaRPr lang="es-ES" altLang="es-AR" sz="2400" cap="none" dirty="0">
              <a:solidFill>
                <a:schemeClr val="tx1"/>
              </a:solidFill>
            </a:endParaRPr>
          </a:p>
          <a:p>
            <a:pPr algn="just">
              <a:spcBef>
                <a:spcPct val="0"/>
              </a:spcBef>
            </a:pPr>
            <a:r>
              <a:rPr lang="es-ES" altLang="es-AR" sz="2400" cap="none" dirty="0">
                <a:solidFill>
                  <a:schemeClr val="tx1"/>
                </a:solidFill>
              </a:rPr>
              <a:t>Impuesto de sellos: gravada con la alícuota del </a:t>
            </a:r>
            <a:r>
              <a:rPr lang="es-ES" altLang="es-AR" sz="2400" cap="none" dirty="0" smtClean="0">
                <a:solidFill>
                  <a:schemeClr val="tx1"/>
                </a:solidFill>
              </a:rPr>
              <a:t>3.5 </a:t>
            </a:r>
            <a:r>
              <a:rPr lang="es-ES" altLang="es-AR" sz="2400" cap="none" dirty="0">
                <a:solidFill>
                  <a:schemeClr val="tx1"/>
                </a:solidFill>
              </a:rPr>
              <a:t>% sobre el valor de adjudicación o valuación inmobiliaria de referencia de la unidad entregada como contraprestación, el que resulte mayor</a:t>
            </a:r>
            <a:r>
              <a:rPr lang="es-ES" altLang="es-AR" sz="2400" cap="none" dirty="0" smtClean="0">
                <a:solidFill>
                  <a:schemeClr val="tx1"/>
                </a:solidFill>
              </a:rPr>
              <a:t>.</a:t>
            </a:r>
            <a:endParaRPr lang="es-ES" altLang="es-AR" sz="2400" cap="none" dirty="0">
              <a:solidFill>
                <a:schemeClr val="tx1"/>
              </a:solidFill>
            </a:endParaRPr>
          </a:p>
          <a:p>
            <a:pPr algn="just">
              <a:spcBef>
                <a:spcPct val="0"/>
              </a:spcBef>
            </a:pPr>
            <a:endParaRPr lang="es-ES" altLang="es-AR" sz="2400" cap="none" dirty="0">
              <a:solidFill>
                <a:schemeClr val="tx1"/>
              </a:solidFill>
            </a:endParaRPr>
          </a:p>
          <a:p>
            <a:pPr algn="just">
              <a:spcBef>
                <a:spcPct val="0"/>
              </a:spcBef>
            </a:pPr>
            <a:r>
              <a:rPr lang="es-ES" altLang="es-AR" sz="2400" cap="none" dirty="0">
                <a:solidFill>
                  <a:schemeClr val="tx1"/>
                </a:solidFill>
              </a:rPr>
              <a:t>Aclaración: Rige exención por única propiedad destinada a vivienda familiar y de ocupación </a:t>
            </a:r>
            <a:r>
              <a:rPr lang="es-ES" altLang="es-AR" sz="2400" cap="none" dirty="0" smtClean="0">
                <a:solidFill>
                  <a:schemeClr val="tx1"/>
                </a:solidFill>
              </a:rPr>
              <a:t>permanente</a:t>
            </a:r>
            <a:r>
              <a:rPr lang="es-ES" altLang="es-AR" sz="2400" cap="none" dirty="0">
                <a:solidFill>
                  <a:schemeClr val="tx1"/>
                </a:solidFill>
              </a:rPr>
              <a:t> </a:t>
            </a:r>
            <a:r>
              <a:rPr lang="es-ES" altLang="es-AR" sz="2400" cap="none" dirty="0" smtClean="0">
                <a:solidFill>
                  <a:schemeClr val="tx1"/>
                </a:solidFill>
              </a:rPr>
              <a:t>(hasta </a:t>
            </a:r>
            <a:r>
              <a:rPr lang="es-ES" altLang="es-AR" sz="2400" cap="none" dirty="0">
                <a:solidFill>
                  <a:schemeClr val="tx1"/>
                </a:solidFill>
              </a:rPr>
              <a:t>la suma de $ </a:t>
            </a:r>
            <a:r>
              <a:rPr lang="es-ES" altLang="es-AR" sz="2400" cap="none" dirty="0" smtClean="0">
                <a:solidFill>
                  <a:schemeClr val="tx1"/>
                </a:solidFill>
              </a:rPr>
              <a:t>10.950.000</a:t>
            </a:r>
            <a:r>
              <a:rPr lang="es-ES" altLang="es-AR" sz="2400" cap="none" dirty="0" smtClean="0">
                <a:solidFill>
                  <a:schemeClr val="tx1"/>
                </a:solidFill>
              </a:rPr>
              <a:t>).</a:t>
            </a:r>
            <a:endParaRPr lang="es-ES" altLang="es-AR" sz="2400" cap="none" dirty="0">
              <a:solidFill>
                <a:schemeClr val="tx1"/>
              </a:solidFill>
            </a:endParaRPr>
          </a:p>
          <a:p>
            <a:pPr algn="just">
              <a:spcBef>
                <a:spcPct val="0"/>
              </a:spcBef>
            </a:pPr>
            <a:endParaRPr lang="es-ES" altLang="es-AR" sz="2400" cap="none" dirty="0">
              <a:solidFill>
                <a:schemeClr val="tx1"/>
              </a:solidFill>
            </a:endParaRPr>
          </a:p>
          <a:p>
            <a:pPr algn="just">
              <a:spcBef>
                <a:spcPct val="0"/>
              </a:spcBef>
            </a:pPr>
            <a:r>
              <a:rPr lang="es-ES" altLang="es-AR" sz="2400" cap="none" dirty="0">
                <a:solidFill>
                  <a:schemeClr val="tx1"/>
                </a:solidFill>
              </a:rPr>
              <a:t>Impuesto a las ganancias: se deberá retener el 3 % de los montos indicados, siendo el fideicomiso sujeto pasible de dicha retención</a:t>
            </a:r>
            <a:r>
              <a:rPr lang="es-ES" altLang="es-AR" sz="2400" cap="none" dirty="0" smtClean="0">
                <a:solidFill>
                  <a:schemeClr val="tx1"/>
                </a:solidFill>
              </a:rPr>
              <a:t>.</a:t>
            </a:r>
            <a:endParaRPr lang="es-ES" altLang="es-AR" sz="2400" cap="none" dirty="0">
              <a:solidFill>
                <a:schemeClr val="tx1"/>
              </a:solidFill>
            </a:endParaRPr>
          </a:p>
          <a:p>
            <a:pPr algn="just">
              <a:spcBef>
                <a:spcPct val="0"/>
              </a:spcBef>
            </a:pPr>
            <a:endParaRPr lang="es-ES" altLang="es-AR" sz="2400" cap="none" dirty="0">
              <a:solidFill>
                <a:schemeClr val="tx1"/>
              </a:solidFill>
            </a:endParaRPr>
          </a:p>
          <a:p>
            <a:pPr algn="just">
              <a:spcBef>
                <a:spcPct val="0"/>
              </a:spcBef>
            </a:pPr>
            <a:r>
              <a:rPr lang="es-ES" altLang="es-AR" sz="2400" cap="none" dirty="0">
                <a:solidFill>
                  <a:schemeClr val="tx1"/>
                </a:solidFill>
              </a:rPr>
              <a:t>Aclaración: AGENTE DE </a:t>
            </a:r>
            <a:r>
              <a:rPr lang="es-ES" altLang="es-AR" sz="2400" cap="none" dirty="0" smtClean="0">
                <a:solidFill>
                  <a:schemeClr val="tx1"/>
                </a:solidFill>
              </a:rPr>
              <a:t>INFORMACIÓN. </a:t>
            </a:r>
            <a:r>
              <a:rPr lang="es-ES" altLang="es-AR" sz="2400" cap="none" dirty="0">
                <a:solidFill>
                  <a:schemeClr val="tx1"/>
                </a:solidFill>
              </a:rPr>
              <a:t>AUTORETENCIÓN</a:t>
            </a:r>
            <a:r>
              <a:rPr lang="es-ES" altLang="es-AR" sz="2400" cap="none" dirty="0" smtClean="0">
                <a:solidFill>
                  <a:schemeClr val="tx1"/>
                </a:solidFill>
              </a:rPr>
              <a:t>.</a:t>
            </a:r>
            <a:endParaRPr lang="es-ES" altLang="es-AR" sz="2400" cap="none" dirty="0">
              <a:solidFill>
                <a:schemeClr val="tx1"/>
              </a:solidFill>
            </a:endParaRPr>
          </a:p>
        </p:txBody>
      </p:sp>
    </p:spTree>
    <p:extLst>
      <p:ext uri="{BB962C8B-B14F-4D97-AF65-F5344CB8AC3E}">
        <p14:creationId xmlns:p14="http://schemas.microsoft.com/office/powerpoint/2010/main" val="2874569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744279" y="1676068"/>
            <a:ext cx="10501422" cy="441638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just">
              <a:spcBef>
                <a:spcPct val="0"/>
              </a:spcBef>
            </a:pPr>
            <a:r>
              <a:rPr lang="es-ES" altLang="es-AR" sz="2400" b="1" cap="none" dirty="0" smtClean="0">
                <a:solidFill>
                  <a:schemeClr val="tx1"/>
                </a:solidFill>
              </a:rPr>
              <a:t>D. Venta de las unidades resultantes a los terceros adquirentes</a:t>
            </a:r>
          </a:p>
          <a:p>
            <a:pPr algn="just">
              <a:spcBef>
                <a:spcPct val="0"/>
              </a:spcBef>
            </a:pPr>
            <a:endParaRPr lang="es-ES" altLang="es-AR" sz="2400" b="1" cap="none" dirty="0">
              <a:solidFill>
                <a:schemeClr val="tx1"/>
              </a:solidFill>
            </a:endParaRPr>
          </a:p>
          <a:p>
            <a:pPr algn="just">
              <a:spcBef>
                <a:spcPct val="0"/>
              </a:spcBef>
            </a:pPr>
            <a:r>
              <a:rPr lang="es-ES" altLang="es-AR" sz="2400" cap="none" dirty="0" smtClean="0">
                <a:solidFill>
                  <a:schemeClr val="tx1"/>
                </a:solidFill>
              </a:rPr>
              <a:t>La </a:t>
            </a:r>
            <a:r>
              <a:rPr lang="es-ES" altLang="es-AR" sz="2400" cap="none" dirty="0">
                <a:solidFill>
                  <a:schemeClr val="tx1"/>
                </a:solidFill>
              </a:rPr>
              <a:t>solución sería similar a la planteada en el punto anterior debiendo retener impuesto de sellos al acto e impuesto a las ganancias al fideicomiso, sobre el precio de venta de la unidad o valor inmobiliario de referencia, el que resulte </a:t>
            </a:r>
            <a:r>
              <a:rPr lang="es-ES" altLang="es-AR" sz="2400" cap="none" dirty="0" smtClean="0">
                <a:solidFill>
                  <a:schemeClr val="tx1"/>
                </a:solidFill>
              </a:rPr>
              <a:t>mayor. </a:t>
            </a:r>
          </a:p>
          <a:p>
            <a:pPr algn="just">
              <a:spcBef>
                <a:spcPct val="0"/>
              </a:spcBef>
            </a:pPr>
            <a:endParaRPr lang="es-ES" altLang="es-AR" sz="2400" cap="none" dirty="0">
              <a:solidFill>
                <a:schemeClr val="tx1"/>
              </a:solidFill>
            </a:endParaRPr>
          </a:p>
          <a:p>
            <a:pPr algn="just">
              <a:spcBef>
                <a:spcPct val="0"/>
              </a:spcBef>
            </a:pPr>
            <a:r>
              <a:rPr lang="es-ES" altLang="es-AR" sz="2400" cap="none" dirty="0" smtClean="0">
                <a:solidFill>
                  <a:schemeClr val="tx1"/>
                </a:solidFill>
              </a:rPr>
              <a:t>Al </a:t>
            </a:r>
            <a:r>
              <a:rPr lang="es-ES" altLang="es-AR" sz="2400" cap="none" dirty="0">
                <a:solidFill>
                  <a:schemeClr val="tx1"/>
                </a:solidFill>
              </a:rPr>
              <a:t>existir importe sobre el cual retener no sería viable la exención planteada en calidad de agentes de información</a:t>
            </a:r>
            <a:r>
              <a:rPr lang="es-ES" altLang="es-AR" sz="2400" cap="none" dirty="0" smtClean="0">
                <a:solidFill>
                  <a:schemeClr val="tx1"/>
                </a:solidFill>
              </a:rPr>
              <a:t>.</a:t>
            </a:r>
            <a:endParaRPr lang="es-ES" altLang="es-AR" sz="2400" cap="none" dirty="0">
              <a:solidFill>
                <a:schemeClr val="tx1"/>
              </a:solidFill>
            </a:endParaRPr>
          </a:p>
          <a:p>
            <a:pPr>
              <a:spcBef>
                <a:spcPct val="0"/>
              </a:spcBef>
            </a:pPr>
            <a:endParaRPr lang="es-ES" altLang="es-AR" sz="2400" cap="none" dirty="0">
              <a:solidFill>
                <a:schemeClr val="tx1"/>
              </a:solidFill>
            </a:endParaRPr>
          </a:p>
        </p:txBody>
      </p:sp>
    </p:spTree>
    <p:extLst>
      <p:ext uri="{BB962C8B-B14F-4D97-AF65-F5344CB8AC3E}">
        <p14:creationId xmlns:p14="http://schemas.microsoft.com/office/powerpoint/2010/main" val="1366089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744279" y="1275907"/>
            <a:ext cx="10501422" cy="5071729"/>
          </a:xfrm>
          <a:prstGeom prst="rect">
            <a:avLst/>
          </a:prstGeom>
        </p:spPr>
        <p:txBody>
          <a:bodyPr vert="horz" lIns="91440" tIns="45720" rIns="91440" bIns="45720" rtlCol="0" anchor="t">
            <a:normAutofit lnSpcReduction="100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just">
              <a:spcBef>
                <a:spcPct val="0"/>
              </a:spcBef>
            </a:pPr>
            <a:r>
              <a:rPr lang="es-ES" altLang="es-AR" sz="2400" b="1" cap="none" dirty="0" smtClean="0">
                <a:solidFill>
                  <a:schemeClr val="tx1"/>
                </a:solidFill>
              </a:rPr>
              <a:t>E. Cesión onerosa de los derechos por parte de los fiduciantes - beneficiarios</a:t>
            </a:r>
          </a:p>
          <a:p>
            <a:pPr algn="just">
              <a:spcBef>
                <a:spcPct val="0"/>
              </a:spcBef>
            </a:pPr>
            <a:endParaRPr lang="es-ES" altLang="es-AR" sz="2400" cap="none" dirty="0">
              <a:solidFill>
                <a:schemeClr val="tx1"/>
              </a:solidFill>
            </a:endParaRPr>
          </a:p>
          <a:p>
            <a:pPr algn="just">
              <a:spcBef>
                <a:spcPct val="0"/>
              </a:spcBef>
            </a:pPr>
            <a:r>
              <a:rPr lang="es-ES" altLang="es-AR" sz="2400" cap="none" dirty="0">
                <a:solidFill>
                  <a:schemeClr val="tx1"/>
                </a:solidFill>
              </a:rPr>
              <a:t>Impuesto de sellos: la cesión onerosa de derechos fiduciarios estaría gravada con el 1 % del precio de dicha </a:t>
            </a:r>
            <a:r>
              <a:rPr lang="es-ES" altLang="es-AR" sz="2400" cap="none" dirty="0" smtClean="0">
                <a:solidFill>
                  <a:schemeClr val="tx1"/>
                </a:solidFill>
              </a:rPr>
              <a:t>cesión. Si </a:t>
            </a:r>
            <a:r>
              <a:rPr lang="es-ES" altLang="es-AR" sz="2400" cap="none" dirty="0">
                <a:solidFill>
                  <a:schemeClr val="tx1"/>
                </a:solidFill>
              </a:rPr>
              <a:t>hay </a:t>
            </a:r>
            <a:r>
              <a:rPr lang="es-ES" altLang="es-AR" sz="2400" cap="none" dirty="0" smtClean="0">
                <a:solidFill>
                  <a:schemeClr val="tx1"/>
                </a:solidFill>
              </a:rPr>
              <a:t>posesión, la alícuota </a:t>
            </a:r>
            <a:r>
              <a:rPr lang="es-ES" altLang="es-AR" sz="2400" cap="none" dirty="0">
                <a:solidFill>
                  <a:schemeClr val="tx1"/>
                </a:solidFill>
              </a:rPr>
              <a:t>será del </a:t>
            </a:r>
            <a:r>
              <a:rPr lang="es-ES" altLang="es-AR" sz="2400" cap="none" dirty="0" smtClean="0">
                <a:solidFill>
                  <a:schemeClr val="tx1"/>
                </a:solidFill>
              </a:rPr>
              <a:t>3.5 </a:t>
            </a:r>
            <a:r>
              <a:rPr lang="es-ES" altLang="es-AR" sz="2400" cap="none" dirty="0">
                <a:solidFill>
                  <a:schemeClr val="tx1"/>
                </a:solidFill>
              </a:rPr>
              <a:t>%.-</a:t>
            </a:r>
          </a:p>
          <a:p>
            <a:pPr algn="just">
              <a:spcBef>
                <a:spcPct val="0"/>
              </a:spcBef>
            </a:pPr>
            <a:endParaRPr lang="es-ES" altLang="es-AR" sz="2400" cap="none" dirty="0">
              <a:solidFill>
                <a:schemeClr val="tx1"/>
              </a:solidFill>
            </a:endParaRPr>
          </a:p>
          <a:p>
            <a:pPr algn="just">
              <a:spcBef>
                <a:spcPct val="0"/>
              </a:spcBef>
            </a:pPr>
            <a:r>
              <a:rPr lang="es-ES" altLang="es-AR" sz="2400" cap="none" dirty="0">
                <a:solidFill>
                  <a:schemeClr val="tx1"/>
                </a:solidFill>
              </a:rPr>
              <a:t>Impuesto a la transferencia de inmuebles o a las ganancias: no </a:t>
            </a:r>
            <a:r>
              <a:rPr lang="es-ES" altLang="es-AR" sz="2400" cap="none" dirty="0" smtClean="0">
                <a:solidFill>
                  <a:schemeClr val="tx1"/>
                </a:solidFill>
              </a:rPr>
              <a:t>gravada. Dictámenes </a:t>
            </a:r>
            <a:r>
              <a:rPr lang="es-ES" altLang="es-AR" sz="2400" cap="none" dirty="0">
                <a:solidFill>
                  <a:schemeClr val="tx1"/>
                </a:solidFill>
              </a:rPr>
              <a:t>49/03 del 7/8/03 y 9/07 del 31/1/07: </a:t>
            </a:r>
            <a:endParaRPr lang="es-ES" altLang="es-AR" sz="2400" cap="none" dirty="0" smtClean="0">
              <a:solidFill>
                <a:schemeClr val="tx1"/>
              </a:solidFill>
            </a:endParaRPr>
          </a:p>
          <a:p>
            <a:pPr algn="just">
              <a:spcBef>
                <a:spcPct val="0"/>
              </a:spcBef>
            </a:pPr>
            <a:r>
              <a:rPr lang="es-ES" altLang="es-AR" sz="2400" cap="none" dirty="0" smtClean="0">
                <a:solidFill>
                  <a:schemeClr val="tx1"/>
                </a:solidFill>
              </a:rPr>
              <a:t>				No </a:t>
            </a:r>
            <a:r>
              <a:rPr lang="es-ES" altLang="es-AR" sz="2400" cap="none" dirty="0">
                <a:solidFill>
                  <a:schemeClr val="tx1"/>
                </a:solidFill>
              </a:rPr>
              <a:t>hay transmisión de posesión</a:t>
            </a:r>
          </a:p>
          <a:p>
            <a:pPr algn="just">
              <a:spcBef>
                <a:spcPct val="0"/>
              </a:spcBef>
            </a:pPr>
            <a:r>
              <a:rPr lang="es-ES" altLang="es-AR" sz="2400" cap="none" dirty="0" smtClean="0">
                <a:solidFill>
                  <a:schemeClr val="tx1"/>
                </a:solidFill>
              </a:rPr>
              <a:t>				No </a:t>
            </a:r>
            <a:r>
              <a:rPr lang="es-ES" altLang="es-AR" sz="2400" cap="none" dirty="0">
                <a:solidFill>
                  <a:schemeClr val="tx1"/>
                </a:solidFill>
              </a:rPr>
              <a:t>hay transmisión de un derecho </a:t>
            </a:r>
            <a:r>
              <a:rPr lang="es-ES" altLang="es-AR" sz="2400" cap="none" dirty="0" smtClean="0">
                <a:solidFill>
                  <a:schemeClr val="tx1"/>
                </a:solidFill>
              </a:rPr>
              <a:t>real</a:t>
            </a:r>
          </a:p>
          <a:p>
            <a:pPr algn="just">
              <a:spcBef>
                <a:spcPct val="0"/>
              </a:spcBef>
            </a:pPr>
            <a:r>
              <a:rPr lang="es-ES" altLang="es-AR" sz="2400" cap="none" dirty="0" smtClean="0">
                <a:solidFill>
                  <a:schemeClr val="tx1"/>
                </a:solidFill>
              </a:rPr>
              <a:t>				Hay </a:t>
            </a:r>
            <a:r>
              <a:rPr lang="es-ES" altLang="es-AR" sz="2400" cap="none" dirty="0">
                <a:solidFill>
                  <a:schemeClr val="tx1"/>
                </a:solidFill>
              </a:rPr>
              <a:t>transmisión de un derecho personal que implica la cesión de una “posición contractual”, no asimilable inclusive a la cesión de un boleto de compraventa</a:t>
            </a:r>
            <a:r>
              <a:rPr lang="es-ES" altLang="es-AR" sz="2400" cap="none" dirty="0" smtClean="0">
                <a:solidFill>
                  <a:schemeClr val="tx1"/>
                </a:solidFill>
              </a:rPr>
              <a:t>.</a:t>
            </a:r>
            <a:endParaRPr lang="es-ES" altLang="es-AR" sz="2400" cap="none" dirty="0">
              <a:solidFill>
                <a:schemeClr val="tx1"/>
              </a:solidFill>
            </a:endParaRPr>
          </a:p>
          <a:p>
            <a:pPr algn="just">
              <a:spcBef>
                <a:spcPct val="0"/>
              </a:spcBef>
            </a:pPr>
            <a:endParaRPr lang="es-ES" altLang="es-AR" sz="2400" cap="none" dirty="0">
              <a:solidFill>
                <a:schemeClr val="tx1"/>
              </a:solidFill>
            </a:endParaRPr>
          </a:p>
          <a:p>
            <a:pPr>
              <a:spcBef>
                <a:spcPct val="0"/>
              </a:spcBef>
            </a:pPr>
            <a:endParaRPr lang="es-ES" altLang="es-AR" sz="2400" cap="none" dirty="0">
              <a:solidFill>
                <a:schemeClr val="tx1"/>
              </a:solidFill>
            </a:endParaRPr>
          </a:p>
        </p:txBody>
      </p:sp>
    </p:spTree>
    <p:extLst>
      <p:ext uri="{BB962C8B-B14F-4D97-AF65-F5344CB8AC3E}">
        <p14:creationId xmlns:p14="http://schemas.microsoft.com/office/powerpoint/2010/main" val="4107112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744279" y="1275907"/>
            <a:ext cx="10501422" cy="507172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just">
              <a:spcBef>
                <a:spcPct val="0"/>
              </a:spcBef>
            </a:pPr>
            <a:r>
              <a:rPr lang="es-ES" altLang="es-AR" sz="2400" b="1" cap="none" dirty="0" smtClean="0">
                <a:solidFill>
                  <a:schemeClr val="tx1"/>
                </a:solidFill>
              </a:rPr>
              <a:t>F. Adhesión al fideicomiso</a:t>
            </a:r>
          </a:p>
          <a:p>
            <a:pPr algn="just">
              <a:spcBef>
                <a:spcPct val="0"/>
              </a:spcBef>
            </a:pPr>
            <a:endParaRPr lang="es-ES" altLang="es-AR" sz="2400" cap="none" dirty="0" smtClean="0">
              <a:solidFill>
                <a:schemeClr val="tx1"/>
              </a:solidFill>
            </a:endParaRPr>
          </a:p>
          <a:p>
            <a:pPr algn="just">
              <a:spcBef>
                <a:spcPct val="0"/>
              </a:spcBef>
            </a:pPr>
            <a:r>
              <a:rPr lang="es-ES" altLang="es-AR" sz="2500" cap="none" dirty="0">
                <a:solidFill>
                  <a:schemeClr val="tx1"/>
                </a:solidFill>
              </a:rPr>
              <a:t>En los supuestos de contratos de adhesión a un fideicomiso anterior, por aquellos </a:t>
            </a:r>
            <a:r>
              <a:rPr lang="es-ES" altLang="es-AR" sz="2500" cap="none" dirty="0" smtClean="0">
                <a:solidFill>
                  <a:schemeClr val="tx1"/>
                </a:solidFill>
              </a:rPr>
              <a:t>fiduciantes - beneficiarios </a:t>
            </a:r>
            <a:r>
              <a:rPr lang="es-ES" altLang="es-AR" sz="2500" cap="none" dirty="0">
                <a:solidFill>
                  <a:schemeClr val="tx1"/>
                </a:solidFill>
              </a:rPr>
              <a:t>que se incorporen luego de celebrado el contrato original, dicha incorporación en carácter de adherentes, entiendo que no se halla gravada con impuesto de sellos, ya que dicho impuesto ha sido abonado en el contrato </a:t>
            </a:r>
            <a:r>
              <a:rPr lang="es-ES" altLang="es-AR" sz="2500" cap="none" dirty="0" smtClean="0">
                <a:solidFill>
                  <a:schemeClr val="tx1"/>
                </a:solidFill>
              </a:rPr>
              <a:t>principal.</a:t>
            </a:r>
          </a:p>
          <a:p>
            <a:pPr algn="just">
              <a:spcBef>
                <a:spcPct val="0"/>
              </a:spcBef>
            </a:pPr>
            <a:endParaRPr lang="es-ES" altLang="es-AR" sz="2500" cap="none" dirty="0">
              <a:solidFill>
                <a:schemeClr val="tx1"/>
              </a:solidFill>
            </a:endParaRPr>
          </a:p>
          <a:p>
            <a:pPr algn="just">
              <a:spcBef>
                <a:spcPct val="0"/>
              </a:spcBef>
            </a:pPr>
            <a:r>
              <a:rPr lang="es-ES" altLang="es-AR" sz="2500" cap="none" dirty="0" smtClean="0">
                <a:solidFill>
                  <a:schemeClr val="tx1"/>
                </a:solidFill>
              </a:rPr>
              <a:t>A </a:t>
            </a:r>
            <a:r>
              <a:rPr lang="es-ES" altLang="es-AR" sz="2500" cap="none" dirty="0">
                <a:solidFill>
                  <a:schemeClr val="tx1"/>
                </a:solidFill>
              </a:rPr>
              <a:t>su vez, la adhesión mediante el compromiso de aporte dinerario, no se halla gravado ni con impuesto a la transferencia de inmuebles ni con el impuesto a las ganancias</a:t>
            </a:r>
            <a:r>
              <a:rPr lang="es-ES" altLang="es-AR" sz="2500" cap="none" dirty="0" smtClean="0">
                <a:solidFill>
                  <a:schemeClr val="tx1"/>
                </a:solidFill>
              </a:rPr>
              <a:t>.</a:t>
            </a:r>
            <a:endParaRPr lang="es-ES" altLang="es-AR" sz="2500" cap="none" dirty="0">
              <a:solidFill>
                <a:schemeClr val="tx1"/>
              </a:solidFill>
            </a:endParaRPr>
          </a:p>
        </p:txBody>
      </p:sp>
    </p:spTree>
    <p:extLst>
      <p:ext uri="{BB962C8B-B14F-4D97-AF65-F5344CB8AC3E}">
        <p14:creationId xmlns:p14="http://schemas.microsoft.com/office/powerpoint/2010/main" val="1214226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85800" y="762000"/>
            <a:ext cx="8001001" cy="1143000"/>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altLang="es-AR" sz="3600" b="1" dirty="0" smtClean="0">
                <a:solidFill>
                  <a:schemeClr val="tx1"/>
                </a:solidFill>
              </a:rPr>
              <a:t>IV. </a:t>
            </a:r>
            <a:r>
              <a:rPr lang="es-ES" altLang="es-AR" sz="3600" b="1" dirty="0">
                <a:solidFill>
                  <a:schemeClr val="tx1"/>
                </a:solidFill>
              </a:rPr>
              <a:t>CLAUSULAS ESCRITURALES </a:t>
            </a:r>
            <a:r>
              <a:rPr lang="es-ES" altLang="es-AR" sz="3600" b="1" dirty="0" smtClean="0">
                <a:solidFill>
                  <a:schemeClr val="tx1"/>
                </a:solidFill>
              </a:rPr>
              <a:t>POSIBLES</a:t>
            </a:r>
            <a:endParaRPr lang="es-ES_tradnl" altLang="es-AR" sz="3600" b="1" dirty="0">
              <a:solidFill>
                <a:schemeClr val="tx1"/>
              </a:solidFill>
            </a:endParaRPr>
          </a:p>
        </p:txBody>
      </p:sp>
      <p:sp>
        <p:nvSpPr>
          <p:cNvPr id="5" name="Rectangle 3"/>
          <p:cNvSpPr txBox="1">
            <a:spLocks noChangeArrowheads="1"/>
          </p:cNvSpPr>
          <p:nvPr/>
        </p:nvSpPr>
        <p:spPr>
          <a:xfrm>
            <a:off x="685801" y="2048208"/>
            <a:ext cx="10584712" cy="4533345"/>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just">
              <a:spcBef>
                <a:spcPct val="0"/>
              </a:spcBef>
            </a:pPr>
            <a:r>
              <a:rPr lang="es-ES" altLang="es-AR" sz="2400" b="1" cap="none" dirty="0" smtClean="0">
                <a:solidFill>
                  <a:schemeClr val="tx1"/>
                </a:solidFill>
              </a:rPr>
              <a:t>1- Escritura de aporte fiduciario de inmueble </a:t>
            </a:r>
          </a:p>
          <a:p>
            <a:pPr algn="just">
              <a:spcBef>
                <a:spcPct val="0"/>
              </a:spcBef>
            </a:pPr>
            <a:r>
              <a:rPr lang="es-ES" altLang="es-AR" sz="2400" cap="none" dirty="0" smtClean="0">
                <a:solidFill>
                  <a:schemeClr val="tx1"/>
                </a:solidFill>
              </a:rPr>
              <a:t>Remisión </a:t>
            </a:r>
            <a:r>
              <a:rPr lang="es-ES" altLang="es-AR" sz="2400" cap="none" dirty="0">
                <a:solidFill>
                  <a:schemeClr val="tx1"/>
                </a:solidFill>
              </a:rPr>
              <a:t>al contrato de </a:t>
            </a:r>
            <a:r>
              <a:rPr lang="es-ES" altLang="es-AR" sz="2400" cap="none" dirty="0" smtClean="0">
                <a:solidFill>
                  <a:schemeClr val="tx1"/>
                </a:solidFill>
              </a:rPr>
              <a:t>fideicomiso.</a:t>
            </a:r>
            <a:endParaRPr lang="es-ES" altLang="es-AR" sz="2400" cap="none" dirty="0">
              <a:solidFill>
                <a:schemeClr val="tx1"/>
              </a:solidFill>
            </a:endParaRPr>
          </a:p>
          <a:p>
            <a:pPr algn="just">
              <a:spcBef>
                <a:spcPct val="0"/>
              </a:spcBef>
            </a:pPr>
            <a:r>
              <a:rPr lang="es-ES" altLang="es-AR" sz="2400" cap="none" dirty="0" smtClean="0">
                <a:solidFill>
                  <a:schemeClr val="tx1"/>
                </a:solidFill>
              </a:rPr>
              <a:t>Identificar </a:t>
            </a:r>
            <a:r>
              <a:rPr lang="es-ES" altLang="es-AR" sz="2400" cap="none" dirty="0">
                <a:solidFill>
                  <a:schemeClr val="tx1"/>
                </a:solidFill>
              </a:rPr>
              <a:t>los roles de los </a:t>
            </a:r>
            <a:r>
              <a:rPr lang="es-ES" altLang="es-AR" sz="2400" cap="none" dirty="0" smtClean="0">
                <a:solidFill>
                  <a:schemeClr val="tx1"/>
                </a:solidFill>
              </a:rPr>
              <a:t>comparecientes.</a:t>
            </a:r>
            <a:endParaRPr lang="es-ES" altLang="es-AR" sz="2400" cap="none" dirty="0">
              <a:solidFill>
                <a:schemeClr val="tx1"/>
              </a:solidFill>
            </a:endParaRPr>
          </a:p>
          <a:p>
            <a:pPr algn="just">
              <a:spcBef>
                <a:spcPct val="0"/>
              </a:spcBef>
            </a:pPr>
            <a:r>
              <a:rPr lang="es-ES" altLang="es-AR" sz="2400" cap="none" dirty="0" smtClean="0">
                <a:solidFill>
                  <a:schemeClr val="tx1"/>
                </a:solidFill>
              </a:rPr>
              <a:t>Objeto </a:t>
            </a:r>
            <a:r>
              <a:rPr lang="es-ES" altLang="es-AR" sz="2400" cap="none" dirty="0">
                <a:solidFill>
                  <a:schemeClr val="tx1"/>
                </a:solidFill>
              </a:rPr>
              <a:t>y </a:t>
            </a:r>
            <a:r>
              <a:rPr lang="es-ES" altLang="es-AR" sz="2400" cap="none" dirty="0" smtClean="0">
                <a:solidFill>
                  <a:schemeClr val="tx1"/>
                </a:solidFill>
              </a:rPr>
              <a:t>plazo.</a:t>
            </a:r>
          </a:p>
          <a:p>
            <a:pPr algn="just">
              <a:spcBef>
                <a:spcPct val="0"/>
              </a:spcBef>
            </a:pPr>
            <a:r>
              <a:rPr lang="es-ES" altLang="es-AR" sz="2400" cap="none" dirty="0" smtClean="0">
                <a:solidFill>
                  <a:schemeClr val="tx1"/>
                </a:solidFill>
              </a:rPr>
              <a:t>Facultades </a:t>
            </a:r>
            <a:r>
              <a:rPr lang="es-ES" altLang="es-AR" sz="2400" cap="none" dirty="0">
                <a:solidFill>
                  <a:schemeClr val="tx1"/>
                </a:solidFill>
              </a:rPr>
              <a:t>fiduciarias</a:t>
            </a:r>
            <a:r>
              <a:rPr lang="es-ES" altLang="es-AR" sz="2400" cap="none" dirty="0" smtClean="0">
                <a:solidFill>
                  <a:schemeClr val="tx1"/>
                </a:solidFill>
              </a:rPr>
              <a:t>.</a:t>
            </a:r>
          </a:p>
          <a:p>
            <a:pPr algn="just">
              <a:spcBef>
                <a:spcPct val="0"/>
              </a:spcBef>
            </a:pPr>
            <a:endParaRPr lang="es-ES" altLang="es-AR" sz="2400" cap="none" dirty="0">
              <a:solidFill>
                <a:schemeClr val="tx1"/>
              </a:solidFill>
            </a:endParaRPr>
          </a:p>
          <a:p>
            <a:pPr algn="just">
              <a:spcBef>
                <a:spcPct val="0"/>
              </a:spcBef>
            </a:pPr>
            <a:r>
              <a:rPr lang="es-ES" altLang="es-AR" sz="2400" b="1" cap="none" dirty="0">
                <a:solidFill>
                  <a:schemeClr val="tx1"/>
                </a:solidFill>
              </a:rPr>
              <a:t>2- </a:t>
            </a:r>
            <a:r>
              <a:rPr lang="es-ES" altLang="es-AR" sz="2400" b="1" cap="none" dirty="0" smtClean="0">
                <a:solidFill>
                  <a:schemeClr val="tx1"/>
                </a:solidFill>
              </a:rPr>
              <a:t>Escritura de compra de inmueble y afectación a dominio fiduciario </a:t>
            </a:r>
          </a:p>
          <a:p>
            <a:pPr algn="just">
              <a:spcBef>
                <a:spcPct val="0"/>
              </a:spcBef>
            </a:pPr>
            <a:r>
              <a:rPr lang="es-ES" altLang="es-AR" sz="2400" cap="none" dirty="0" smtClean="0">
                <a:solidFill>
                  <a:schemeClr val="tx1"/>
                </a:solidFill>
              </a:rPr>
              <a:t>Estructura </a:t>
            </a:r>
            <a:r>
              <a:rPr lang="es-ES" altLang="es-AR" sz="2400" cap="none" dirty="0">
                <a:solidFill>
                  <a:schemeClr val="tx1"/>
                </a:solidFill>
              </a:rPr>
              <a:t>de una venta </a:t>
            </a:r>
            <a:r>
              <a:rPr lang="es-ES" altLang="es-AR" sz="2400" cap="none" dirty="0" smtClean="0">
                <a:solidFill>
                  <a:schemeClr val="tx1"/>
                </a:solidFill>
              </a:rPr>
              <a:t>común.</a:t>
            </a:r>
            <a:endParaRPr lang="es-ES" altLang="es-AR" sz="2400" cap="none" dirty="0">
              <a:solidFill>
                <a:schemeClr val="tx1"/>
              </a:solidFill>
            </a:endParaRPr>
          </a:p>
          <a:p>
            <a:pPr algn="just">
              <a:spcBef>
                <a:spcPct val="0"/>
              </a:spcBef>
            </a:pPr>
            <a:r>
              <a:rPr lang="es-ES" altLang="es-AR" sz="2400" cap="none" dirty="0" smtClean="0">
                <a:solidFill>
                  <a:schemeClr val="tx1"/>
                </a:solidFill>
              </a:rPr>
              <a:t>Actuación </a:t>
            </a:r>
            <a:r>
              <a:rPr lang="es-ES" altLang="es-AR" sz="2400" cap="none" dirty="0">
                <a:solidFill>
                  <a:schemeClr val="tx1"/>
                </a:solidFill>
              </a:rPr>
              <a:t>en calidad de </a:t>
            </a:r>
            <a:r>
              <a:rPr lang="es-ES" altLang="es-AR" sz="2400" cap="none" dirty="0" smtClean="0">
                <a:solidFill>
                  <a:schemeClr val="tx1"/>
                </a:solidFill>
              </a:rPr>
              <a:t>Fiduciario.</a:t>
            </a:r>
          </a:p>
          <a:p>
            <a:pPr algn="just">
              <a:spcBef>
                <a:spcPct val="0"/>
              </a:spcBef>
            </a:pPr>
            <a:r>
              <a:rPr lang="es-ES" altLang="es-AR" sz="2400" cap="none" dirty="0" smtClean="0">
                <a:solidFill>
                  <a:schemeClr val="tx1"/>
                </a:solidFill>
              </a:rPr>
              <a:t>Remisión </a:t>
            </a:r>
            <a:r>
              <a:rPr lang="es-ES" altLang="es-AR" sz="2400" cap="none" dirty="0">
                <a:solidFill>
                  <a:schemeClr val="tx1"/>
                </a:solidFill>
              </a:rPr>
              <a:t>al contrato </a:t>
            </a:r>
            <a:r>
              <a:rPr lang="es-ES" altLang="es-AR" sz="2400" cap="none" dirty="0" smtClean="0">
                <a:solidFill>
                  <a:schemeClr val="tx1"/>
                </a:solidFill>
              </a:rPr>
              <a:t>fiduciario.</a:t>
            </a:r>
          </a:p>
          <a:p>
            <a:pPr algn="just">
              <a:spcBef>
                <a:spcPct val="0"/>
              </a:spcBef>
            </a:pPr>
            <a:r>
              <a:rPr lang="es-ES" altLang="es-AR" sz="2400" cap="none" dirty="0" smtClean="0">
                <a:solidFill>
                  <a:schemeClr val="tx1"/>
                </a:solidFill>
              </a:rPr>
              <a:t>Relación </a:t>
            </a:r>
            <a:r>
              <a:rPr lang="es-ES" altLang="es-AR" sz="2400" cap="none" dirty="0">
                <a:solidFill>
                  <a:schemeClr val="tx1"/>
                </a:solidFill>
              </a:rPr>
              <a:t>sucinta a la manda, plazo y </a:t>
            </a:r>
            <a:r>
              <a:rPr lang="es-ES" altLang="es-AR" sz="2400" cap="none" dirty="0" smtClean="0">
                <a:solidFill>
                  <a:schemeClr val="tx1"/>
                </a:solidFill>
              </a:rPr>
              <a:t>facultades.</a:t>
            </a:r>
          </a:p>
          <a:p>
            <a:pPr algn="just">
              <a:spcBef>
                <a:spcPct val="0"/>
              </a:spcBef>
            </a:pPr>
            <a:r>
              <a:rPr lang="es-ES" altLang="es-AR" sz="2400" cap="none" dirty="0" smtClean="0">
                <a:solidFill>
                  <a:schemeClr val="tx1"/>
                </a:solidFill>
              </a:rPr>
              <a:t>Necesidad </a:t>
            </a:r>
            <a:r>
              <a:rPr lang="es-ES" altLang="es-AR" sz="2400" cap="none" dirty="0">
                <a:solidFill>
                  <a:schemeClr val="tx1"/>
                </a:solidFill>
              </a:rPr>
              <a:t>o no de consentimiento para actos de disposición o </a:t>
            </a:r>
            <a:r>
              <a:rPr lang="es-ES" altLang="es-AR" sz="2400" cap="none" dirty="0" smtClean="0">
                <a:solidFill>
                  <a:schemeClr val="tx1"/>
                </a:solidFill>
              </a:rPr>
              <a:t>gravamen.</a:t>
            </a:r>
          </a:p>
          <a:p>
            <a:pPr algn="just">
              <a:spcBef>
                <a:spcPct val="0"/>
              </a:spcBef>
            </a:pPr>
            <a:r>
              <a:rPr lang="es-ES" altLang="es-AR" sz="2400" cap="none" dirty="0" smtClean="0">
                <a:solidFill>
                  <a:schemeClr val="tx1"/>
                </a:solidFill>
              </a:rPr>
              <a:t>Rogar </a:t>
            </a:r>
            <a:r>
              <a:rPr lang="es-ES" altLang="es-AR" sz="2400" cap="none" dirty="0">
                <a:solidFill>
                  <a:schemeClr val="tx1"/>
                </a:solidFill>
              </a:rPr>
              <a:t>en minuta la inscripción con carácter </a:t>
            </a:r>
            <a:r>
              <a:rPr lang="es-ES" altLang="es-AR" sz="2400" cap="none" dirty="0" smtClean="0">
                <a:solidFill>
                  <a:schemeClr val="tx1"/>
                </a:solidFill>
              </a:rPr>
              <a:t>fiduciario.</a:t>
            </a:r>
            <a:endParaRPr lang="es-ES" altLang="es-AR" sz="2400" cap="none" dirty="0">
              <a:solidFill>
                <a:schemeClr val="tx1"/>
              </a:solidFill>
            </a:endParaRPr>
          </a:p>
          <a:p>
            <a:pPr algn="just">
              <a:spcBef>
                <a:spcPct val="0"/>
              </a:spcBef>
              <a:buFontTx/>
              <a:buNone/>
            </a:pPr>
            <a:endParaRPr lang="es-ES" altLang="es-AR" sz="2400" dirty="0" smtClean="0">
              <a:solidFill>
                <a:schemeClr val="bg1"/>
              </a:solidFill>
            </a:endParaRPr>
          </a:p>
          <a:p>
            <a:pPr algn="just">
              <a:spcBef>
                <a:spcPct val="0"/>
              </a:spcBef>
            </a:pPr>
            <a:endParaRPr lang="es-ES" altLang="es-AR" sz="2400" dirty="0" smtClean="0">
              <a:solidFill>
                <a:schemeClr val="bg1"/>
              </a:solidFill>
            </a:endParaRPr>
          </a:p>
          <a:p>
            <a:endParaRPr lang="es-ES_tradnl" altLang="es-AR" dirty="0" smtClean="0"/>
          </a:p>
        </p:txBody>
      </p:sp>
    </p:spTree>
    <p:extLst>
      <p:ext uri="{BB962C8B-B14F-4D97-AF65-F5344CB8AC3E}">
        <p14:creationId xmlns:p14="http://schemas.microsoft.com/office/powerpoint/2010/main" val="3667701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622005" y="1814291"/>
            <a:ext cx="10946218" cy="4161206"/>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just">
              <a:spcBef>
                <a:spcPct val="0"/>
              </a:spcBef>
            </a:pPr>
            <a:r>
              <a:rPr lang="es-ES" altLang="es-AR" sz="2500" b="1" cap="none" dirty="0" smtClean="0">
                <a:solidFill>
                  <a:schemeClr val="tx1"/>
                </a:solidFill>
              </a:rPr>
              <a:t>3- Escritura de adjudicación de inmueble a fiduciante – beneficiario</a:t>
            </a:r>
            <a:endParaRPr lang="es-ES" altLang="es-AR" sz="2500" b="1" cap="none" dirty="0">
              <a:solidFill>
                <a:schemeClr val="tx1"/>
              </a:solidFill>
            </a:endParaRPr>
          </a:p>
          <a:p>
            <a:pPr algn="just">
              <a:spcBef>
                <a:spcPct val="0"/>
              </a:spcBef>
            </a:pPr>
            <a:r>
              <a:rPr lang="es-ES" altLang="es-AR" sz="2500" cap="none" dirty="0" smtClean="0">
                <a:solidFill>
                  <a:schemeClr val="tx1"/>
                </a:solidFill>
              </a:rPr>
              <a:t>Relacionar </a:t>
            </a:r>
            <a:r>
              <a:rPr lang="es-ES" altLang="es-AR" sz="2500" cap="none" dirty="0">
                <a:solidFill>
                  <a:schemeClr val="tx1"/>
                </a:solidFill>
              </a:rPr>
              <a:t>el </a:t>
            </a:r>
            <a:r>
              <a:rPr lang="es-ES" altLang="es-AR" sz="2500" cap="none" dirty="0" smtClean="0">
                <a:solidFill>
                  <a:schemeClr val="tx1"/>
                </a:solidFill>
              </a:rPr>
              <a:t>contrato.</a:t>
            </a:r>
          </a:p>
          <a:p>
            <a:pPr algn="just">
              <a:spcBef>
                <a:spcPct val="0"/>
              </a:spcBef>
            </a:pPr>
            <a:r>
              <a:rPr lang="es-ES" altLang="es-AR" sz="2500" cap="none" dirty="0" smtClean="0">
                <a:solidFill>
                  <a:schemeClr val="tx1"/>
                </a:solidFill>
              </a:rPr>
              <a:t>Compra/aporte </a:t>
            </a:r>
            <a:r>
              <a:rPr lang="es-ES" altLang="es-AR" sz="2500" cap="none" dirty="0">
                <a:solidFill>
                  <a:schemeClr val="tx1"/>
                </a:solidFill>
              </a:rPr>
              <a:t>del </a:t>
            </a:r>
            <a:r>
              <a:rPr lang="es-ES" altLang="es-AR" sz="2500" cap="none" dirty="0" smtClean="0">
                <a:solidFill>
                  <a:schemeClr val="tx1"/>
                </a:solidFill>
              </a:rPr>
              <a:t>inmueble.</a:t>
            </a:r>
          </a:p>
          <a:p>
            <a:pPr algn="just">
              <a:spcBef>
                <a:spcPct val="0"/>
              </a:spcBef>
            </a:pPr>
            <a:r>
              <a:rPr lang="es-ES" altLang="es-AR" sz="2500" cap="none" dirty="0" smtClean="0">
                <a:solidFill>
                  <a:schemeClr val="tx1"/>
                </a:solidFill>
              </a:rPr>
              <a:t>Cumplimiento </a:t>
            </a:r>
            <a:r>
              <a:rPr lang="es-ES" altLang="es-AR" sz="2500" cap="none" dirty="0">
                <a:solidFill>
                  <a:schemeClr val="tx1"/>
                </a:solidFill>
              </a:rPr>
              <a:t>de las obligaciones del </a:t>
            </a:r>
            <a:r>
              <a:rPr lang="es-ES" altLang="es-AR" sz="2500" cap="none" dirty="0" smtClean="0">
                <a:solidFill>
                  <a:schemeClr val="tx1"/>
                </a:solidFill>
              </a:rPr>
              <a:t>fiduciante.</a:t>
            </a:r>
          </a:p>
          <a:p>
            <a:pPr algn="just">
              <a:spcBef>
                <a:spcPct val="0"/>
              </a:spcBef>
            </a:pPr>
            <a:r>
              <a:rPr lang="es-ES" altLang="es-AR" sz="2500" cap="none" dirty="0" smtClean="0">
                <a:solidFill>
                  <a:schemeClr val="tx1"/>
                </a:solidFill>
              </a:rPr>
              <a:t>Facultad </a:t>
            </a:r>
            <a:r>
              <a:rPr lang="es-ES" altLang="es-AR" sz="2500" cap="none" dirty="0">
                <a:solidFill>
                  <a:schemeClr val="tx1"/>
                </a:solidFill>
              </a:rPr>
              <a:t>de adjudicación del </a:t>
            </a:r>
            <a:r>
              <a:rPr lang="es-ES" altLang="es-AR" sz="2500" cap="none" dirty="0" smtClean="0">
                <a:solidFill>
                  <a:schemeClr val="tx1"/>
                </a:solidFill>
              </a:rPr>
              <a:t>fiduciario.</a:t>
            </a:r>
          </a:p>
          <a:p>
            <a:pPr algn="just">
              <a:spcBef>
                <a:spcPct val="0"/>
              </a:spcBef>
            </a:pPr>
            <a:r>
              <a:rPr lang="es-ES" altLang="es-AR" sz="2500" cap="none" dirty="0" smtClean="0">
                <a:solidFill>
                  <a:schemeClr val="tx1"/>
                </a:solidFill>
              </a:rPr>
              <a:t>Transmisión </a:t>
            </a:r>
            <a:r>
              <a:rPr lang="es-ES" altLang="es-AR" sz="2500" cap="none" dirty="0">
                <a:solidFill>
                  <a:schemeClr val="tx1"/>
                </a:solidFill>
              </a:rPr>
              <a:t>de dominio pleno en cumplimiento del </a:t>
            </a:r>
            <a:r>
              <a:rPr lang="es-ES" altLang="es-AR" sz="2500" cap="none" dirty="0" smtClean="0">
                <a:solidFill>
                  <a:schemeClr val="tx1"/>
                </a:solidFill>
              </a:rPr>
              <a:t>contrato.</a:t>
            </a:r>
          </a:p>
          <a:p>
            <a:pPr algn="just">
              <a:spcBef>
                <a:spcPct val="0"/>
              </a:spcBef>
            </a:pPr>
            <a:r>
              <a:rPr lang="es-ES" altLang="es-AR" sz="2500" cap="none" dirty="0" smtClean="0">
                <a:solidFill>
                  <a:schemeClr val="tx1"/>
                </a:solidFill>
              </a:rPr>
              <a:t>Valor </a:t>
            </a:r>
            <a:r>
              <a:rPr lang="es-ES" altLang="es-AR" sz="2500" cap="none" dirty="0">
                <a:solidFill>
                  <a:schemeClr val="tx1"/>
                </a:solidFill>
              </a:rPr>
              <a:t>de </a:t>
            </a:r>
            <a:r>
              <a:rPr lang="es-ES" altLang="es-AR" sz="2500" cap="none" dirty="0" smtClean="0">
                <a:solidFill>
                  <a:schemeClr val="tx1"/>
                </a:solidFill>
              </a:rPr>
              <a:t>adjudicación.</a:t>
            </a:r>
          </a:p>
          <a:p>
            <a:pPr algn="just">
              <a:spcBef>
                <a:spcPct val="0"/>
              </a:spcBef>
            </a:pPr>
            <a:r>
              <a:rPr lang="es-ES" altLang="es-AR" sz="2500" cap="none" dirty="0" smtClean="0">
                <a:solidFill>
                  <a:schemeClr val="tx1"/>
                </a:solidFill>
              </a:rPr>
              <a:t>Remarcar </a:t>
            </a:r>
            <a:r>
              <a:rPr lang="es-ES" altLang="es-AR" sz="2500" cap="none" dirty="0">
                <a:solidFill>
                  <a:schemeClr val="tx1"/>
                </a:solidFill>
              </a:rPr>
              <a:t>el pleno cumplimiento de las </a:t>
            </a:r>
            <a:r>
              <a:rPr lang="es-ES" altLang="es-AR" sz="2500" cap="none" dirty="0" smtClean="0">
                <a:solidFill>
                  <a:schemeClr val="tx1"/>
                </a:solidFill>
              </a:rPr>
              <a:t>obligaciones contractuales </a:t>
            </a:r>
            <a:r>
              <a:rPr lang="es-ES" altLang="es-AR" sz="2500" cap="none" dirty="0">
                <a:solidFill>
                  <a:schemeClr val="tx1"/>
                </a:solidFill>
              </a:rPr>
              <a:t>y de la manda fiduciaria </a:t>
            </a:r>
            <a:r>
              <a:rPr lang="es-ES" altLang="es-AR" sz="2500" cap="none" dirty="0" smtClean="0">
                <a:solidFill>
                  <a:schemeClr val="tx1"/>
                </a:solidFill>
              </a:rPr>
              <a:t>que legitima </a:t>
            </a:r>
            <a:r>
              <a:rPr lang="es-ES" altLang="es-AR" sz="2500" cap="none" dirty="0">
                <a:solidFill>
                  <a:schemeClr val="tx1"/>
                </a:solidFill>
              </a:rPr>
              <a:t>la transferencia</a:t>
            </a:r>
            <a:r>
              <a:rPr lang="es-ES" altLang="es-AR" sz="2500" cap="none" dirty="0" smtClean="0">
                <a:solidFill>
                  <a:schemeClr val="tx1"/>
                </a:solidFill>
              </a:rPr>
              <a:t>.</a:t>
            </a:r>
            <a:endParaRPr lang="es-ES" sz="2500" b="1" cap="none" dirty="0" smtClean="0">
              <a:solidFill>
                <a:schemeClr val="tx1"/>
              </a:solidFill>
            </a:endParaRPr>
          </a:p>
          <a:p>
            <a:pPr>
              <a:spcBef>
                <a:spcPct val="0"/>
              </a:spcBef>
            </a:pPr>
            <a:endParaRPr lang="es-ES" altLang="es-AR" sz="2500" b="1" cap="none" dirty="0">
              <a:solidFill>
                <a:schemeClr val="tx1"/>
              </a:solidFill>
            </a:endParaRPr>
          </a:p>
        </p:txBody>
      </p:sp>
    </p:spTree>
    <p:extLst>
      <p:ext uri="{BB962C8B-B14F-4D97-AF65-F5344CB8AC3E}">
        <p14:creationId xmlns:p14="http://schemas.microsoft.com/office/powerpoint/2010/main" val="957755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85745" y="1282210"/>
            <a:ext cx="8946541" cy="4195481"/>
          </a:xfrm>
        </p:spPr>
        <p:txBody>
          <a:bodyPr/>
          <a:lstStyle/>
          <a:p>
            <a:pPr marL="0" indent="0" algn="just">
              <a:buNone/>
            </a:pPr>
            <a:r>
              <a:rPr lang="es-MX" b="1" dirty="0"/>
              <a:t>4.- </a:t>
            </a:r>
            <a:r>
              <a:rPr lang="es-MX" b="1" dirty="0" smtClean="0"/>
              <a:t>Calificación de acto </a:t>
            </a:r>
            <a:r>
              <a:rPr lang="es-MX" b="1" dirty="0" err="1" smtClean="0"/>
              <a:t>liquidatorio</a:t>
            </a:r>
            <a:r>
              <a:rPr lang="es-MX" b="1" dirty="0" smtClean="0"/>
              <a:t>.-</a:t>
            </a:r>
          </a:p>
          <a:p>
            <a:pPr marL="0" indent="0" algn="just">
              <a:buNone/>
            </a:pPr>
            <a:r>
              <a:rPr lang="es-MX" dirty="0" smtClean="0"/>
              <a:t>Las </a:t>
            </a:r>
            <a:r>
              <a:rPr lang="es-MX" dirty="0"/>
              <a:t>partes manifiestan que habiéndose dado pleno cumplimiento a la manda fiduciaria oportunamente otorgada al suscribir el contrato de fideicomiso relacionado, adquiriendo el dominio fiduciario del inmueble descripto, para proceder luego a su construcción y edificación en los términos y condiciones pactados, se ha extinguido la afectación a dominio fiduciario de la unidad objeto de éste acto, hallándose la transmitente, en consecuencia, plenamente legitimada a los efectos de proceder a la transferencia plena y definitiva del dominio del inmueble relacionado a favor de los adquirentes como acto </a:t>
            </a:r>
            <a:r>
              <a:rPr lang="es-MX" dirty="0" err="1"/>
              <a:t>liquidatorio</a:t>
            </a:r>
            <a:r>
              <a:rPr lang="es-MX" dirty="0"/>
              <a:t> del patrimonio fiduciario en un todo de acuerdo con lo establecido en el artículo 1698 del Código Civil y Comercial.-</a:t>
            </a:r>
          </a:p>
          <a:p>
            <a:endParaRPr lang="es-ES" dirty="0"/>
          </a:p>
        </p:txBody>
      </p:sp>
    </p:spTree>
    <p:extLst>
      <p:ext uri="{BB962C8B-B14F-4D97-AF65-F5344CB8AC3E}">
        <p14:creationId xmlns:p14="http://schemas.microsoft.com/office/powerpoint/2010/main" val="348899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76740" y="1190769"/>
            <a:ext cx="9229409" cy="4360945"/>
          </a:xfrm>
        </p:spPr>
        <p:txBody>
          <a:bodyPr/>
          <a:lstStyle/>
          <a:p>
            <a:pPr marL="0" indent="0" algn="just">
              <a:buNone/>
            </a:pPr>
            <a:r>
              <a:rPr lang="es-MX" b="1" dirty="0"/>
              <a:t>5</a:t>
            </a:r>
            <a:r>
              <a:rPr lang="es-MX" b="1" dirty="0" smtClean="0"/>
              <a:t>.- No retención de ganancias.-</a:t>
            </a:r>
            <a:r>
              <a:rPr lang="es-MX" dirty="0" smtClean="0"/>
              <a:t> </a:t>
            </a:r>
          </a:p>
          <a:p>
            <a:pPr marL="0" indent="0" algn="just">
              <a:buNone/>
            </a:pPr>
            <a:r>
              <a:rPr lang="es-MX" dirty="0" smtClean="0"/>
              <a:t>Que </a:t>
            </a:r>
            <a:r>
              <a:rPr lang="es-MX" dirty="0"/>
              <a:t>con relación al impuesto a las ganancias, no se efectúa retención alguna por no existir fondos disponibles ni exteriorizados en este acto sobre los cuales practicarla, en un todo de acuerdo con la doctrina administrativa que extiende los efectos de lo establecido en el artículo 15º de la Resolución General 2139 de la Administración Federal de Ingresos Públicos, habiendo declarado la Fiduciaria bajo juramento, que en caso de corresponder, realizará la </a:t>
            </a:r>
            <a:r>
              <a:rPr lang="es-MX" dirty="0" err="1"/>
              <a:t>autoretención</a:t>
            </a:r>
            <a:r>
              <a:rPr lang="es-MX" dirty="0"/>
              <a:t> prevista en el artículo 12º de la Resolución citada asumiendo las obligaciones tributarias que pudieren corresponder en un todo de acuerdo con los artículos 53 y 73 de la Ley de impuesto a las ganancias, de todo cuanto se informará en tiempo y forma a través del aplicativo CITI </a:t>
            </a:r>
            <a:r>
              <a:rPr lang="es-MX"/>
              <a:t>ESCRIBANOS</a:t>
            </a:r>
            <a:r>
              <a:rPr lang="es-MX" smtClean="0"/>
              <a:t>.-</a:t>
            </a:r>
            <a:endParaRPr lang="es-MX" dirty="0"/>
          </a:p>
        </p:txBody>
      </p:sp>
    </p:spTree>
    <p:extLst>
      <p:ext uri="{BB962C8B-B14F-4D97-AF65-F5344CB8AC3E}">
        <p14:creationId xmlns:p14="http://schemas.microsoft.com/office/powerpoint/2010/main" val="2484800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85800" y="127591"/>
            <a:ext cx="8989828" cy="1777409"/>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600" b="1" dirty="0" smtClean="0">
                <a:solidFill>
                  <a:schemeClr val="tx1"/>
                </a:solidFill>
              </a:rPr>
              <a:t>MODIFICACIONES </a:t>
            </a:r>
            <a:r>
              <a:rPr lang="es-ES" sz="3600" b="1" dirty="0">
                <a:solidFill>
                  <a:schemeClr val="tx1"/>
                </a:solidFill>
              </a:rPr>
              <a:t>DEL </a:t>
            </a:r>
            <a:r>
              <a:rPr lang="es-ES" sz="3600" b="1" dirty="0" smtClean="0">
                <a:solidFill>
                  <a:schemeClr val="tx1"/>
                </a:solidFill>
              </a:rPr>
              <a:t>CODIGO CIVIL Y COMERCIAL DE LA NACION</a:t>
            </a:r>
            <a:endParaRPr lang="es-ES_tradnl" altLang="es-AR" sz="3600" b="1" dirty="0">
              <a:solidFill>
                <a:schemeClr val="tx1"/>
              </a:solidFill>
            </a:endParaRPr>
          </a:p>
        </p:txBody>
      </p:sp>
      <p:sp>
        <p:nvSpPr>
          <p:cNvPr id="5" name="Rectangle 3"/>
          <p:cNvSpPr txBox="1">
            <a:spLocks noChangeArrowheads="1"/>
          </p:cNvSpPr>
          <p:nvPr/>
        </p:nvSpPr>
        <p:spPr>
          <a:xfrm>
            <a:off x="685800" y="2207697"/>
            <a:ext cx="10701670" cy="429942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just">
              <a:spcBef>
                <a:spcPct val="0"/>
              </a:spcBef>
            </a:pPr>
            <a:r>
              <a:rPr lang="es-ES" sz="2400" b="1" cap="none" dirty="0">
                <a:solidFill>
                  <a:schemeClr val="tx1"/>
                </a:solidFill>
              </a:rPr>
              <a:t>1. </a:t>
            </a:r>
            <a:r>
              <a:rPr lang="es-ES" sz="2400" cap="none" dirty="0" smtClean="0">
                <a:solidFill>
                  <a:schemeClr val="tx1"/>
                </a:solidFill>
              </a:rPr>
              <a:t>Reafirma </a:t>
            </a:r>
            <a:r>
              <a:rPr lang="es-ES" sz="2400" cap="none" dirty="0">
                <a:solidFill>
                  <a:schemeClr val="tx1"/>
                </a:solidFill>
              </a:rPr>
              <a:t>el carácter CONSENSUAL en la definición del </a:t>
            </a:r>
            <a:r>
              <a:rPr lang="es-ES" sz="2400" cap="none" dirty="0" smtClean="0">
                <a:solidFill>
                  <a:schemeClr val="tx1"/>
                </a:solidFill>
              </a:rPr>
              <a:t>contrato. Fiduciante</a:t>
            </a:r>
            <a:r>
              <a:rPr lang="es-ES" sz="2400" cap="none" dirty="0">
                <a:solidFill>
                  <a:schemeClr val="tx1"/>
                </a:solidFill>
              </a:rPr>
              <a:t>. . . se compromete a transmitir </a:t>
            </a:r>
            <a:r>
              <a:rPr lang="es-ES" sz="2400" cap="none" dirty="0" smtClean="0">
                <a:solidFill>
                  <a:schemeClr val="tx1"/>
                </a:solidFill>
              </a:rPr>
              <a:t>(</a:t>
            </a:r>
            <a:r>
              <a:rPr lang="es-ES" sz="2400" cap="none" dirty="0">
                <a:solidFill>
                  <a:schemeClr val="tx1"/>
                </a:solidFill>
              </a:rPr>
              <a:t>1666</a:t>
            </a:r>
            <a:r>
              <a:rPr lang="es-ES" sz="2400" cap="none" dirty="0" smtClean="0">
                <a:solidFill>
                  <a:schemeClr val="tx1"/>
                </a:solidFill>
              </a:rPr>
              <a:t>).</a:t>
            </a:r>
          </a:p>
          <a:p>
            <a:pPr algn="just">
              <a:spcBef>
                <a:spcPct val="0"/>
              </a:spcBef>
            </a:pPr>
            <a:endParaRPr lang="es-AR" sz="2400" cap="none" dirty="0">
              <a:solidFill>
                <a:schemeClr val="tx1"/>
              </a:solidFill>
            </a:endParaRPr>
          </a:p>
          <a:p>
            <a:pPr algn="just">
              <a:spcBef>
                <a:spcPct val="0"/>
              </a:spcBef>
            </a:pPr>
            <a:r>
              <a:rPr lang="es-ES" sz="2400" b="1" cap="none" dirty="0" smtClean="0">
                <a:solidFill>
                  <a:schemeClr val="tx1"/>
                </a:solidFill>
              </a:rPr>
              <a:t>2.</a:t>
            </a:r>
            <a:r>
              <a:rPr lang="es-ES" sz="2400" cap="none" dirty="0" smtClean="0">
                <a:solidFill>
                  <a:schemeClr val="tx1"/>
                </a:solidFill>
              </a:rPr>
              <a:t> </a:t>
            </a:r>
            <a:r>
              <a:rPr lang="es-ES" sz="2400" cap="none" dirty="0">
                <a:solidFill>
                  <a:schemeClr val="tx1"/>
                </a:solidFill>
              </a:rPr>
              <a:t>Reafirme el carácter BILATERAL del contrato permitiendo que no sean identificados desde el inicio los beneficiarios y/o </a:t>
            </a:r>
            <a:r>
              <a:rPr lang="es-ES" sz="2400" cap="none" dirty="0" smtClean="0">
                <a:solidFill>
                  <a:schemeClr val="tx1"/>
                </a:solidFill>
              </a:rPr>
              <a:t>fideicomisarios (1667).</a:t>
            </a:r>
          </a:p>
          <a:p>
            <a:pPr algn="just">
              <a:spcBef>
                <a:spcPct val="0"/>
              </a:spcBef>
            </a:pPr>
            <a:endParaRPr lang="es-AR" sz="2400" cap="none" dirty="0">
              <a:solidFill>
                <a:schemeClr val="tx1"/>
              </a:solidFill>
            </a:endParaRPr>
          </a:p>
          <a:p>
            <a:pPr algn="just">
              <a:spcBef>
                <a:spcPct val="0"/>
              </a:spcBef>
            </a:pPr>
            <a:r>
              <a:rPr lang="es-ES" sz="2400" b="1" cap="none" dirty="0">
                <a:solidFill>
                  <a:schemeClr val="tx1"/>
                </a:solidFill>
              </a:rPr>
              <a:t>3. </a:t>
            </a:r>
            <a:r>
              <a:rPr lang="es-ES" sz="2400" cap="none" dirty="0">
                <a:solidFill>
                  <a:schemeClr val="tx1"/>
                </a:solidFill>
              </a:rPr>
              <a:t>Resuelve el DESTINO DE LOS BIENES FIDEICOMITIDOS una vez cumplida la condición y/o vencido el plazo si no hay estipulación al respecto, debiendo ser transmitidos al FIDUCIANTE o sus </a:t>
            </a:r>
            <a:r>
              <a:rPr lang="es-ES" sz="2400" cap="none" dirty="0" smtClean="0">
                <a:solidFill>
                  <a:schemeClr val="tx1"/>
                </a:solidFill>
              </a:rPr>
              <a:t>HEREDEROS (1668).</a:t>
            </a:r>
            <a:endParaRPr lang="es-ES_tradnl" altLang="es-AR" dirty="0" smtClean="0"/>
          </a:p>
        </p:txBody>
      </p:sp>
    </p:spTree>
    <p:extLst>
      <p:ext uri="{BB962C8B-B14F-4D97-AF65-F5344CB8AC3E}">
        <p14:creationId xmlns:p14="http://schemas.microsoft.com/office/powerpoint/2010/main" val="3267420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685801" y="1137684"/>
            <a:ext cx="10701670" cy="5295014"/>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just"/>
            <a:r>
              <a:rPr lang="es-ES" sz="2400" b="1" cap="none" dirty="0" smtClean="0">
                <a:solidFill>
                  <a:schemeClr val="tx1"/>
                </a:solidFill>
              </a:rPr>
              <a:t>4</a:t>
            </a:r>
            <a:r>
              <a:rPr lang="es-ES" sz="2400" b="1" cap="none" dirty="0">
                <a:solidFill>
                  <a:schemeClr val="tx1"/>
                </a:solidFill>
              </a:rPr>
              <a:t>. </a:t>
            </a:r>
            <a:r>
              <a:rPr lang="es-ES" sz="2400" cap="none" dirty="0">
                <a:solidFill>
                  <a:schemeClr val="tx1"/>
                </a:solidFill>
              </a:rPr>
              <a:t>En cuanto a la FORMA, mantiene la forma escrita, por instrumento público o privado - Aclara que si la incorporación de bienes es posterior al contrato, obliga en el instrumento de adquisición/incorporación a transcribir el contrato fiduciario respectivo en dicho acto </a:t>
            </a:r>
            <a:r>
              <a:rPr lang="es-ES" sz="2400" cap="none" dirty="0" smtClean="0">
                <a:solidFill>
                  <a:schemeClr val="tx1"/>
                </a:solidFill>
              </a:rPr>
              <a:t>(</a:t>
            </a:r>
            <a:r>
              <a:rPr lang="es-ES" sz="2400" cap="none" dirty="0">
                <a:solidFill>
                  <a:schemeClr val="tx1"/>
                </a:solidFill>
              </a:rPr>
              <a:t>1669</a:t>
            </a:r>
            <a:r>
              <a:rPr lang="es-ES" sz="2400" cap="none" dirty="0" smtClean="0">
                <a:solidFill>
                  <a:schemeClr val="tx1"/>
                </a:solidFill>
              </a:rPr>
              <a:t>).</a:t>
            </a:r>
          </a:p>
          <a:p>
            <a:pPr algn="just"/>
            <a:endParaRPr lang="es-AR" sz="2400" cap="none" dirty="0">
              <a:solidFill>
                <a:schemeClr val="tx1"/>
              </a:solidFill>
            </a:endParaRPr>
          </a:p>
          <a:p>
            <a:pPr algn="just"/>
            <a:r>
              <a:rPr lang="es-ES" sz="2400" b="1" cap="none" dirty="0">
                <a:solidFill>
                  <a:schemeClr val="tx1"/>
                </a:solidFill>
              </a:rPr>
              <a:t>5. </a:t>
            </a:r>
            <a:r>
              <a:rPr lang="es-ES" sz="2400" cap="none" dirty="0">
                <a:solidFill>
                  <a:schemeClr val="tx1"/>
                </a:solidFill>
              </a:rPr>
              <a:t>Con relación al OBJETO, admite que las universalidades puedan ser objeto del contrato, no así las herencias futuras - No se debe confundir el contrato de fideicomiso, que admite bienes futuros, ajenos, con el dominio fiduciario sobre cosas materiales de existencia </a:t>
            </a:r>
            <a:r>
              <a:rPr lang="es-ES" sz="2400" cap="none" dirty="0" smtClean="0">
                <a:solidFill>
                  <a:schemeClr val="tx1"/>
                </a:solidFill>
              </a:rPr>
              <a:t>actual (1670).</a:t>
            </a:r>
          </a:p>
          <a:p>
            <a:pPr algn="just"/>
            <a:endParaRPr lang="es-AR" sz="2400" cap="none" dirty="0">
              <a:solidFill>
                <a:schemeClr val="tx1"/>
              </a:solidFill>
            </a:endParaRPr>
          </a:p>
          <a:p>
            <a:pPr algn="just"/>
            <a:r>
              <a:rPr lang="es-ES" sz="2400" b="1" cap="none" dirty="0">
                <a:solidFill>
                  <a:schemeClr val="tx1"/>
                </a:solidFill>
              </a:rPr>
              <a:t>6. </a:t>
            </a:r>
            <a:r>
              <a:rPr lang="es-ES" sz="2400" cap="none" dirty="0">
                <a:solidFill>
                  <a:schemeClr val="tx1"/>
                </a:solidFill>
              </a:rPr>
              <a:t>Se refiere al BENEFICIARIO, admitiendo que pueda ser fiduciario, permitiendo pluralidad con beneficios por igual (si no se estipuló lo contrario), ante su ausencia asume ese rol del fideicomisario, puede ceder su </a:t>
            </a:r>
            <a:r>
              <a:rPr lang="es-ES" sz="2400" cap="none" dirty="0" smtClean="0">
                <a:solidFill>
                  <a:schemeClr val="tx1"/>
                </a:solidFill>
              </a:rPr>
              <a:t>derecho </a:t>
            </a:r>
            <a:r>
              <a:rPr lang="es-ES" sz="2400" cap="none" dirty="0">
                <a:solidFill>
                  <a:schemeClr val="tx1"/>
                </a:solidFill>
              </a:rPr>
              <a:t>aunque no haya aceptado, salvo pacto en contrario </a:t>
            </a:r>
            <a:r>
              <a:rPr lang="es-ES" sz="2400" cap="none" dirty="0" smtClean="0">
                <a:solidFill>
                  <a:schemeClr val="tx1"/>
                </a:solidFill>
              </a:rPr>
              <a:t>(</a:t>
            </a:r>
            <a:r>
              <a:rPr lang="es-ES" sz="2400" cap="none" dirty="0">
                <a:solidFill>
                  <a:schemeClr val="tx1"/>
                </a:solidFill>
              </a:rPr>
              <a:t>1671</a:t>
            </a:r>
            <a:r>
              <a:rPr lang="es-ES" sz="2400" cap="none" dirty="0" smtClean="0">
                <a:solidFill>
                  <a:schemeClr val="tx1"/>
                </a:solidFill>
              </a:rPr>
              <a:t>).</a:t>
            </a:r>
            <a:endParaRPr lang="es-AR" sz="2400" cap="none" dirty="0">
              <a:solidFill>
                <a:schemeClr val="tx1"/>
              </a:solidFill>
            </a:endParaRPr>
          </a:p>
          <a:p>
            <a:pPr>
              <a:spcBef>
                <a:spcPct val="0"/>
              </a:spcBef>
            </a:pPr>
            <a:endParaRPr lang="es-ES_tradnl" altLang="es-AR" sz="2400" cap="none" dirty="0">
              <a:solidFill>
                <a:schemeClr val="tx1"/>
              </a:solidFill>
            </a:endParaRPr>
          </a:p>
        </p:txBody>
      </p:sp>
    </p:spTree>
    <p:extLst>
      <p:ext uri="{BB962C8B-B14F-4D97-AF65-F5344CB8AC3E}">
        <p14:creationId xmlns:p14="http://schemas.microsoft.com/office/powerpoint/2010/main" val="2908165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CAMPEON FIDUCIARIO !!!!!!!!</a:t>
            </a:r>
            <a:endParaRPr lang="es-ES"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8675" y="1346380"/>
            <a:ext cx="7274256" cy="5511619"/>
          </a:xfrm>
        </p:spPr>
      </p:pic>
    </p:spTree>
    <p:extLst>
      <p:ext uri="{BB962C8B-B14F-4D97-AF65-F5344CB8AC3E}">
        <p14:creationId xmlns:p14="http://schemas.microsoft.com/office/powerpoint/2010/main" val="1078805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685801" y="1275907"/>
            <a:ext cx="10701670" cy="5295014"/>
          </a:xfrm>
          <a:prstGeom prst="rect">
            <a:avLst/>
          </a:prstGeom>
        </p:spPr>
        <p:txBody>
          <a:bodyPr vert="horz" lIns="91440" tIns="45720" rIns="91440" bIns="45720" rtlCol="0" anchor="t">
            <a:normAutofit lnSpcReduction="100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just"/>
            <a:r>
              <a:rPr lang="es-ES" sz="2400" b="1" cap="none" dirty="0" smtClean="0">
                <a:solidFill>
                  <a:schemeClr val="tx1"/>
                </a:solidFill>
              </a:rPr>
              <a:t>7. </a:t>
            </a:r>
            <a:r>
              <a:rPr lang="es-ES" sz="2400" cap="none" dirty="0">
                <a:solidFill>
                  <a:schemeClr val="tx1"/>
                </a:solidFill>
              </a:rPr>
              <a:t>Con relación al FIDEICOMISARIO, lo define como sujeto que recibirá la propiedad de los bienes </a:t>
            </a:r>
            <a:r>
              <a:rPr lang="es-ES" sz="2400" cap="none" dirty="0" err="1">
                <a:solidFill>
                  <a:schemeClr val="tx1"/>
                </a:solidFill>
              </a:rPr>
              <a:t>fideicomitidos</a:t>
            </a:r>
            <a:r>
              <a:rPr lang="es-ES" sz="2400" cap="none" dirty="0">
                <a:solidFill>
                  <a:schemeClr val="tx1"/>
                </a:solidFill>
              </a:rPr>
              <a:t> una vez finalizado el contrato- Ante ausencia o renuncia asume ese rol el </a:t>
            </a:r>
            <a:r>
              <a:rPr lang="es-ES" sz="2400" cap="none" dirty="0" smtClean="0">
                <a:solidFill>
                  <a:schemeClr val="tx1"/>
                </a:solidFill>
              </a:rPr>
              <a:t>fiduciante (1672).</a:t>
            </a:r>
          </a:p>
          <a:p>
            <a:pPr algn="just"/>
            <a:endParaRPr lang="es-AR" sz="2400" cap="none" dirty="0">
              <a:solidFill>
                <a:schemeClr val="tx1"/>
              </a:solidFill>
            </a:endParaRPr>
          </a:p>
          <a:p>
            <a:pPr algn="just"/>
            <a:r>
              <a:rPr lang="es-ES" sz="2400" b="1" cap="none" dirty="0" smtClean="0">
                <a:solidFill>
                  <a:schemeClr val="tx1"/>
                </a:solidFill>
              </a:rPr>
              <a:t>8. </a:t>
            </a:r>
            <a:r>
              <a:rPr lang="es-ES" sz="2400" cap="none" dirty="0">
                <a:solidFill>
                  <a:schemeClr val="tx1"/>
                </a:solidFill>
              </a:rPr>
              <a:t>Admite que el FIDUCIARIO sea beneficiario, evitando conflictos de intereses y privilegiando el de los otros sujetos </a:t>
            </a:r>
            <a:r>
              <a:rPr lang="es-ES" sz="2400" cap="none" dirty="0" smtClean="0">
                <a:solidFill>
                  <a:schemeClr val="tx1"/>
                </a:solidFill>
              </a:rPr>
              <a:t>contractuales </a:t>
            </a:r>
            <a:r>
              <a:rPr lang="es-ES" sz="2400" cap="none" dirty="0">
                <a:solidFill>
                  <a:schemeClr val="tx1"/>
                </a:solidFill>
              </a:rPr>
              <a:t>(1673</a:t>
            </a:r>
            <a:r>
              <a:rPr lang="es-ES" sz="2400" cap="none" dirty="0" smtClean="0">
                <a:solidFill>
                  <a:schemeClr val="tx1"/>
                </a:solidFill>
              </a:rPr>
              <a:t>).</a:t>
            </a:r>
          </a:p>
          <a:p>
            <a:pPr algn="just"/>
            <a:endParaRPr lang="es-AR" sz="2400" cap="none" dirty="0">
              <a:solidFill>
                <a:schemeClr val="tx1"/>
              </a:solidFill>
            </a:endParaRPr>
          </a:p>
          <a:p>
            <a:pPr algn="just"/>
            <a:r>
              <a:rPr lang="es-ES" sz="2400" b="1" cap="none" dirty="0">
                <a:solidFill>
                  <a:schemeClr val="tx1"/>
                </a:solidFill>
              </a:rPr>
              <a:t>9</a:t>
            </a:r>
            <a:r>
              <a:rPr lang="es-ES" sz="2400" b="1" cap="none" dirty="0" smtClean="0">
                <a:solidFill>
                  <a:schemeClr val="tx1"/>
                </a:solidFill>
              </a:rPr>
              <a:t>. </a:t>
            </a:r>
            <a:r>
              <a:rPr lang="es-ES" sz="2400" cap="none" dirty="0">
                <a:solidFill>
                  <a:schemeClr val="tx1"/>
                </a:solidFill>
              </a:rPr>
              <a:t>Admite el CONDOMINIO FIDUCIARIO, estableciendo responsabilidad solidaria entre todos, no admitiendo la acción de partición </a:t>
            </a:r>
            <a:r>
              <a:rPr lang="es-ES" sz="2400" cap="none" dirty="0" smtClean="0">
                <a:solidFill>
                  <a:schemeClr val="tx1"/>
                </a:solidFill>
              </a:rPr>
              <a:t>(</a:t>
            </a:r>
            <a:r>
              <a:rPr lang="es-ES" sz="2400" cap="none" dirty="0">
                <a:solidFill>
                  <a:schemeClr val="tx1"/>
                </a:solidFill>
              </a:rPr>
              <a:t>1674</a:t>
            </a:r>
            <a:r>
              <a:rPr lang="es-ES" sz="2400" cap="none" dirty="0" smtClean="0">
                <a:solidFill>
                  <a:schemeClr val="tx1"/>
                </a:solidFill>
              </a:rPr>
              <a:t>).</a:t>
            </a:r>
            <a:endParaRPr lang="es-AR" sz="2400" cap="none" dirty="0">
              <a:solidFill>
                <a:schemeClr val="tx1"/>
              </a:solidFill>
            </a:endParaRPr>
          </a:p>
          <a:p>
            <a:pPr algn="just"/>
            <a:endParaRPr lang="es-ES_tradnl" altLang="es-AR" sz="2400" cap="none" dirty="0">
              <a:solidFill>
                <a:schemeClr val="tx1"/>
              </a:solidFill>
            </a:endParaRPr>
          </a:p>
          <a:p>
            <a:pPr algn="just"/>
            <a:r>
              <a:rPr lang="es-ES" sz="2400" b="1" cap="none" dirty="0">
                <a:solidFill>
                  <a:schemeClr val="tx1"/>
                </a:solidFill>
              </a:rPr>
              <a:t>10. </a:t>
            </a:r>
            <a:r>
              <a:rPr lang="es-ES" sz="2400" cap="none" dirty="0">
                <a:solidFill>
                  <a:schemeClr val="tx1"/>
                </a:solidFill>
              </a:rPr>
              <a:t>Con relación a la RENDICION DE CUENTAS puede ser exigida por el beneficiario y </a:t>
            </a:r>
            <a:r>
              <a:rPr lang="es-ES" sz="2400" cap="none" dirty="0" smtClean="0">
                <a:solidFill>
                  <a:schemeClr val="tx1"/>
                </a:solidFill>
              </a:rPr>
              <a:t>fideicomisario </a:t>
            </a:r>
            <a:r>
              <a:rPr lang="es-ES" sz="2400" cap="none" dirty="0">
                <a:solidFill>
                  <a:schemeClr val="tx1"/>
                </a:solidFill>
              </a:rPr>
              <a:t>(1675</a:t>
            </a:r>
            <a:r>
              <a:rPr lang="es-ES" sz="2400" cap="none" dirty="0" smtClean="0">
                <a:solidFill>
                  <a:schemeClr val="tx1"/>
                </a:solidFill>
              </a:rPr>
              <a:t>).</a:t>
            </a:r>
            <a:endParaRPr lang="es-AR" sz="2400" cap="none" dirty="0">
              <a:solidFill>
                <a:schemeClr val="tx1"/>
              </a:solidFill>
            </a:endParaRPr>
          </a:p>
          <a:p>
            <a:endParaRPr lang="es-ES_tradnl" altLang="es-AR" sz="2400" cap="none" dirty="0">
              <a:solidFill>
                <a:schemeClr val="tx1"/>
              </a:solidFill>
            </a:endParaRPr>
          </a:p>
        </p:txBody>
      </p:sp>
    </p:spTree>
    <p:extLst>
      <p:ext uri="{BB962C8B-B14F-4D97-AF65-F5344CB8AC3E}">
        <p14:creationId xmlns:p14="http://schemas.microsoft.com/office/powerpoint/2010/main" val="1318557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685801" y="1275907"/>
            <a:ext cx="10701670" cy="5295014"/>
          </a:xfrm>
          <a:prstGeom prst="rect">
            <a:avLst/>
          </a:prstGeom>
        </p:spPr>
        <p:txBody>
          <a:bodyPr vert="horz" lIns="91440" tIns="45720" rIns="91440" bIns="45720" rtlCol="0" anchor="t">
            <a:normAutofit fontScale="85000" lnSpcReduction="100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just"/>
            <a:r>
              <a:rPr lang="es-ES" sz="2500" b="1" cap="none" dirty="0" smtClean="0">
                <a:solidFill>
                  <a:schemeClr val="tx1"/>
                </a:solidFill>
              </a:rPr>
              <a:t>11. </a:t>
            </a:r>
            <a:r>
              <a:rPr lang="es-ES" sz="2500" cap="none" dirty="0">
                <a:solidFill>
                  <a:schemeClr val="tx1"/>
                </a:solidFill>
              </a:rPr>
              <a:t>Agrega como causales de CESACION del fiduciario, la imposibilidad material o jurídica para desempeñar su función - Elimina como causal la disolución social cuando es por fusión o absorción </a:t>
            </a:r>
            <a:r>
              <a:rPr lang="es-ES" sz="2500" cap="none" dirty="0" smtClean="0">
                <a:solidFill>
                  <a:schemeClr val="tx1"/>
                </a:solidFill>
              </a:rPr>
              <a:t>(</a:t>
            </a:r>
            <a:r>
              <a:rPr lang="es-ES" sz="2500" cap="none" dirty="0">
                <a:solidFill>
                  <a:schemeClr val="tx1"/>
                </a:solidFill>
              </a:rPr>
              <a:t>1678</a:t>
            </a:r>
            <a:r>
              <a:rPr lang="es-ES" sz="2500" cap="none" dirty="0" smtClean="0">
                <a:solidFill>
                  <a:schemeClr val="tx1"/>
                </a:solidFill>
              </a:rPr>
              <a:t>).</a:t>
            </a:r>
          </a:p>
          <a:p>
            <a:pPr algn="just"/>
            <a:endParaRPr lang="es-AR" sz="2500" cap="none" dirty="0">
              <a:solidFill>
                <a:schemeClr val="tx1"/>
              </a:solidFill>
            </a:endParaRPr>
          </a:p>
          <a:p>
            <a:pPr algn="just"/>
            <a:r>
              <a:rPr lang="es-ES" sz="2500" b="1" cap="none" dirty="0">
                <a:solidFill>
                  <a:schemeClr val="tx1"/>
                </a:solidFill>
              </a:rPr>
              <a:t>12. </a:t>
            </a:r>
            <a:r>
              <a:rPr lang="es-ES" sz="2500" cap="none" dirty="0">
                <a:solidFill>
                  <a:schemeClr val="tx1"/>
                </a:solidFill>
              </a:rPr>
              <a:t>SUSTITUCION FIDUCIARIA; en caso de muerte se puede prescindir de la intervención judicial, otorgando los actos necesarios para la transferencia de los bienes al </a:t>
            </a:r>
            <a:r>
              <a:rPr lang="es-ES" sz="2500" cap="none" dirty="0" smtClean="0">
                <a:solidFill>
                  <a:schemeClr val="tx1"/>
                </a:solidFill>
              </a:rPr>
              <a:t>sustituto. En </a:t>
            </a:r>
            <a:r>
              <a:rPr lang="es-ES" sz="2500" cap="none" dirty="0">
                <a:solidFill>
                  <a:schemeClr val="tx1"/>
                </a:solidFill>
              </a:rPr>
              <a:t>los bienes registrales es forma suficiente del título el instrumento judicial, notarial o privado autenticado en los que conste la designación del nuevo fiduciario. </a:t>
            </a:r>
            <a:endParaRPr lang="es-AR" sz="2500" cap="none" dirty="0">
              <a:solidFill>
                <a:schemeClr val="tx1"/>
              </a:solidFill>
            </a:endParaRPr>
          </a:p>
          <a:p>
            <a:pPr algn="just"/>
            <a:r>
              <a:rPr lang="es-ES" sz="2500" cap="none" dirty="0">
                <a:solidFill>
                  <a:schemeClr val="tx1"/>
                </a:solidFill>
              </a:rPr>
              <a:t>Los interesados pueden solicitar un fiduciario judicial provisorio</a:t>
            </a:r>
            <a:r>
              <a:rPr lang="es-ES" sz="2500" cap="none" dirty="0" smtClean="0">
                <a:solidFill>
                  <a:schemeClr val="tx1"/>
                </a:solidFill>
              </a:rPr>
              <a:t>. </a:t>
            </a:r>
            <a:r>
              <a:rPr lang="es-ES" sz="2500" cap="none" dirty="0">
                <a:solidFill>
                  <a:schemeClr val="tx1"/>
                </a:solidFill>
              </a:rPr>
              <a:t>En los casos de incapacidad, inhabilitación, capacidad restringida, disolución, quiebra о liquidación, los interesados pueden solicitar al juez la comprobación de la concurrencia de la causal, la indicación del sustituto у el procedimiento más breve para su designación que contemplen las leyes procesales locales</a:t>
            </a:r>
            <a:r>
              <a:rPr lang="es-ES" sz="2500" cap="none" dirty="0" smtClean="0">
                <a:solidFill>
                  <a:schemeClr val="tx1"/>
                </a:solidFill>
              </a:rPr>
              <a:t>.</a:t>
            </a:r>
            <a:endParaRPr lang="es-AR" sz="2500" cap="none" dirty="0">
              <a:solidFill>
                <a:schemeClr val="tx1"/>
              </a:solidFill>
            </a:endParaRPr>
          </a:p>
          <a:p>
            <a:pPr algn="just"/>
            <a:r>
              <a:rPr lang="es-ES" sz="2500" cap="none" dirty="0">
                <a:solidFill>
                  <a:schemeClr val="tx1"/>
                </a:solidFill>
              </a:rPr>
              <a:t>Si el nuevo fiduciario es designado judicialmente deber ser oído el </a:t>
            </a:r>
            <a:r>
              <a:rPr lang="es-ES" sz="2500" cap="none" dirty="0" smtClean="0">
                <a:solidFill>
                  <a:schemeClr val="tx1"/>
                </a:solidFill>
              </a:rPr>
              <a:t>fiduciante</a:t>
            </a:r>
            <a:r>
              <a:rPr lang="es-ES" sz="2500" cap="none" dirty="0">
                <a:solidFill>
                  <a:schemeClr val="tx1"/>
                </a:solidFill>
              </a:rPr>
              <a:t> </a:t>
            </a:r>
            <a:r>
              <a:rPr lang="es-ES" sz="2500" cap="none" dirty="0" smtClean="0">
                <a:solidFill>
                  <a:schemeClr val="tx1"/>
                </a:solidFill>
              </a:rPr>
              <a:t>(1679).</a:t>
            </a:r>
            <a:endParaRPr lang="es-AR" sz="2500" cap="none" dirty="0">
              <a:solidFill>
                <a:schemeClr val="tx1"/>
              </a:solidFill>
            </a:endParaRPr>
          </a:p>
          <a:p>
            <a:endParaRPr lang="es-ES_tradnl" altLang="es-AR" sz="2400" cap="none" dirty="0">
              <a:solidFill>
                <a:schemeClr val="tx1"/>
              </a:solidFill>
            </a:endParaRPr>
          </a:p>
        </p:txBody>
      </p:sp>
    </p:spTree>
    <p:extLst>
      <p:ext uri="{BB962C8B-B14F-4D97-AF65-F5344CB8AC3E}">
        <p14:creationId xmlns:p14="http://schemas.microsoft.com/office/powerpoint/2010/main" val="4074520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675169" y="1435396"/>
            <a:ext cx="10701670" cy="4986670"/>
          </a:xfrm>
          <a:prstGeom prst="rect">
            <a:avLst/>
          </a:prstGeom>
        </p:spPr>
        <p:txBody>
          <a:bodyPr vert="horz" lIns="91440" tIns="45720" rIns="91440" bIns="45720" rtlCol="0" anchor="t">
            <a:normAutofit lnSpcReduction="100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just"/>
            <a:r>
              <a:rPr lang="es-ES" sz="2500" b="1" cap="none" dirty="0" smtClean="0">
                <a:solidFill>
                  <a:schemeClr val="tx1"/>
                </a:solidFill>
              </a:rPr>
              <a:t>13. </a:t>
            </a:r>
            <a:r>
              <a:rPr lang="es-ES" sz="2500" cap="none" dirty="0" smtClean="0">
                <a:solidFill>
                  <a:schemeClr val="tx1"/>
                </a:solidFill>
              </a:rPr>
              <a:t>Incorpora </a:t>
            </a:r>
            <a:r>
              <a:rPr lang="es-ES" sz="2500" cap="none" dirty="0">
                <a:solidFill>
                  <a:schemeClr val="tx1"/>
                </a:solidFill>
              </a:rPr>
              <a:t>al FIDEICOMISO EN GARANTIA, remarcando su licitud, permitiendo aplicar sumas de dinero que ingresen por todo concepto al pago de los créditos garantizados у aclarando que los bienes </a:t>
            </a:r>
            <a:r>
              <a:rPr lang="es-ES" sz="2500" cap="none" dirty="0" err="1">
                <a:solidFill>
                  <a:schemeClr val="tx1"/>
                </a:solidFill>
              </a:rPr>
              <a:t>fideicomitidos</a:t>
            </a:r>
            <a:r>
              <a:rPr lang="es-ES" sz="2500" cap="none" dirty="0">
                <a:solidFill>
                  <a:schemeClr val="tx1"/>
                </a:solidFill>
              </a:rPr>
              <a:t> deben ser realizados у los acreedores cobrar con su producido у no con su asignación en </a:t>
            </a:r>
            <a:r>
              <a:rPr lang="es-ES" sz="2500" cap="none" dirty="0" smtClean="0">
                <a:solidFill>
                  <a:schemeClr val="tx1"/>
                </a:solidFill>
              </a:rPr>
              <a:t>propiedad </a:t>
            </a:r>
            <a:r>
              <a:rPr lang="es-ES" sz="2500" cap="none" dirty="0">
                <a:solidFill>
                  <a:schemeClr val="tx1"/>
                </a:solidFill>
              </a:rPr>
              <a:t>(1680</a:t>
            </a:r>
            <a:r>
              <a:rPr lang="es-ES" sz="2500" cap="none" dirty="0" smtClean="0">
                <a:solidFill>
                  <a:schemeClr val="tx1"/>
                </a:solidFill>
              </a:rPr>
              <a:t>).</a:t>
            </a:r>
            <a:endParaRPr lang="es-AR" sz="2500" cap="none" dirty="0">
              <a:solidFill>
                <a:schemeClr val="tx1"/>
              </a:solidFill>
            </a:endParaRPr>
          </a:p>
          <a:p>
            <a:pPr algn="just"/>
            <a:endParaRPr lang="es-ES" sz="2500" b="1" cap="none" dirty="0" smtClean="0">
              <a:solidFill>
                <a:schemeClr val="tx1"/>
              </a:solidFill>
            </a:endParaRPr>
          </a:p>
          <a:p>
            <a:pPr algn="just"/>
            <a:r>
              <a:rPr lang="es-ES" sz="2500" b="1" cap="none" dirty="0" smtClean="0">
                <a:solidFill>
                  <a:schemeClr val="tx1"/>
                </a:solidFill>
              </a:rPr>
              <a:t>14. </a:t>
            </a:r>
            <a:r>
              <a:rPr lang="es-ES" sz="2500" cap="none" dirty="0">
                <a:solidFill>
                  <a:schemeClr val="tx1"/>
                </a:solidFill>
              </a:rPr>
              <a:t>REVOCACION Y </a:t>
            </a:r>
            <a:r>
              <a:rPr lang="es-ES" sz="2500" cap="none" dirty="0" smtClean="0">
                <a:solidFill>
                  <a:schemeClr val="tx1"/>
                </a:solidFill>
              </a:rPr>
              <a:t>FRAUDE. Admite </a:t>
            </a:r>
            <a:r>
              <a:rPr lang="es-ES" sz="2500" cap="none" dirty="0">
                <a:solidFill>
                  <a:schemeClr val="tx1"/>
                </a:solidFill>
              </a:rPr>
              <a:t>que los beneficiarios у fideicomisarios acciones por fraude y/o ineficacia concursal por actos perjudiciales del fiduciario, dejando siempre a salvo el derecho de los terceros de buena fe que hayan contratado con el fiduciario.- Establece la necesidad de aceptar para recibir los beneficios, señalando presunciones de su aceptación para no prolongar nocivamente el </a:t>
            </a:r>
            <a:r>
              <a:rPr lang="es-ES" sz="2500" cap="none" dirty="0" smtClean="0">
                <a:solidFill>
                  <a:schemeClr val="tx1"/>
                </a:solidFill>
              </a:rPr>
              <a:t>contrato </a:t>
            </a:r>
            <a:r>
              <a:rPr lang="es-ES" sz="2500" cap="none" dirty="0">
                <a:solidFill>
                  <a:schemeClr val="tx1"/>
                </a:solidFill>
              </a:rPr>
              <a:t>(1681-1686</a:t>
            </a:r>
            <a:r>
              <a:rPr lang="es-ES" sz="2500" cap="none" dirty="0" smtClean="0">
                <a:solidFill>
                  <a:schemeClr val="tx1"/>
                </a:solidFill>
              </a:rPr>
              <a:t>).</a:t>
            </a:r>
            <a:endParaRPr lang="es-AR" sz="2500" cap="none" dirty="0">
              <a:solidFill>
                <a:schemeClr val="tx1"/>
              </a:solidFill>
            </a:endParaRPr>
          </a:p>
          <a:p>
            <a:endParaRPr lang="es-ES_tradnl" altLang="es-AR" sz="2400" cap="none" dirty="0">
              <a:solidFill>
                <a:schemeClr val="tx1"/>
              </a:solidFill>
            </a:endParaRPr>
          </a:p>
        </p:txBody>
      </p:sp>
    </p:spTree>
    <p:extLst>
      <p:ext uri="{BB962C8B-B14F-4D97-AF65-F5344CB8AC3E}">
        <p14:creationId xmlns:p14="http://schemas.microsoft.com/office/powerpoint/2010/main" val="2415864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675168" y="1435396"/>
            <a:ext cx="10978115" cy="4986670"/>
          </a:xfrm>
          <a:prstGeom prst="rect">
            <a:avLst/>
          </a:prstGeom>
        </p:spPr>
        <p:txBody>
          <a:bodyPr vert="horz" lIns="91440" tIns="45720" rIns="91440" bIns="45720" rtlCol="0" anchor="t">
            <a:normAutofit lnSpcReduction="100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just"/>
            <a:r>
              <a:rPr lang="es-ES" sz="2500" b="1" cap="none" dirty="0" smtClean="0">
                <a:solidFill>
                  <a:schemeClr val="tx1"/>
                </a:solidFill>
              </a:rPr>
              <a:t>15</a:t>
            </a:r>
            <a:r>
              <a:rPr lang="es-ES" sz="2500" b="1" cap="none" dirty="0">
                <a:solidFill>
                  <a:schemeClr val="tx1"/>
                </a:solidFill>
              </a:rPr>
              <a:t>. </a:t>
            </a:r>
            <a:r>
              <a:rPr lang="es-ES" sz="2500" cap="none" dirty="0">
                <a:solidFill>
                  <a:schemeClr val="tx1"/>
                </a:solidFill>
              </a:rPr>
              <a:t>Con relación a la REGISTRACION, se establece expresamente la subrogación real de los bienes que se incorporen о reemplacen a los que integran el patrimonio fiduciario, dejando constancia documental у registral de </a:t>
            </a:r>
            <a:r>
              <a:rPr lang="es-ES" sz="2500" cap="none" dirty="0" smtClean="0">
                <a:solidFill>
                  <a:schemeClr val="tx1"/>
                </a:solidFill>
              </a:rPr>
              <a:t>ello</a:t>
            </a:r>
            <a:r>
              <a:rPr lang="es-ES" sz="2500" cap="none" dirty="0">
                <a:solidFill>
                  <a:schemeClr val="tx1"/>
                </a:solidFill>
              </a:rPr>
              <a:t> </a:t>
            </a:r>
            <a:r>
              <a:rPr lang="es-ES" sz="2500" cap="none" dirty="0" smtClean="0">
                <a:solidFill>
                  <a:schemeClr val="tx1"/>
                </a:solidFill>
              </a:rPr>
              <a:t>(1684).</a:t>
            </a:r>
            <a:br>
              <a:rPr lang="es-ES" sz="2500" cap="none" dirty="0" smtClean="0">
                <a:solidFill>
                  <a:schemeClr val="tx1"/>
                </a:solidFill>
              </a:rPr>
            </a:br>
            <a:endParaRPr lang="es-AR" sz="2500" cap="none" dirty="0">
              <a:solidFill>
                <a:schemeClr val="tx1"/>
              </a:solidFill>
            </a:endParaRPr>
          </a:p>
          <a:p>
            <a:pPr algn="just"/>
            <a:r>
              <a:rPr lang="es-ES" sz="2500" b="1" cap="none" dirty="0">
                <a:solidFill>
                  <a:schemeClr val="tx1"/>
                </a:solidFill>
              </a:rPr>
              <a:t>16. </a:t>
            </a:r>
            <a:r>
              <a:rPr lang="es-ES" sz="2500" cap="none" dirty="0">
                <a:solidFill>
                  <a:schemeClr val="tx1"/>
                </a:solidFill>
              </a:rPr>
              <a:t>Para determinar la RESPONSABILIDAD del fiduciario, elimina la limitación de la responsabilidad objetiva al valor de la cosa y obliga a la contratación de un seguro de responsabilidad </a:t>
            </a:r>
            <a:r>
              <a:rPr lang="es-ES" sz="2500" cap="none" dirty="0" smtClean="0">
                <a:solidFill>
                  <a:schemeClr val="tx1"/>
                </a:solidFill>
              </a:rPr>
              <a:t>civil </a:t>
            </a:r>
            <a:r>
              <a:rPr lang="es-ES" sz="2500" cap="none" dirty="0">
                <a:solidFill>
                  <a:schemeClr val="tx1"/>
                </a:solidFill>
              </a:rPr>
              <a:t>(1685</a:t>
            </a:r>
            <a:r>
              <a:rPr lang="es-ES" sz="2500" cap="none" dirty="0" smtClean="0">
                <a:solidFill>
                  <a:schemeClr val="tx1"/>
                </a:solidFill>
              </a:rPr>
              <a:t>).</a:t>
            </a:r>
            <a:br>
              <a:rPr lang="es-ES" sz="2500" cap="none" dirty="0" smtClean="0">
                <a:solidFill>
                  <a:schemeClr val="tx1"/>
                </a:solidFill>
              </a:rPr>
            </a:br>
            <a:endParaRPr lang="es-AR" sz="2500" cap="none" dirty="0">
              <a:solidFill>
                <a:schemeClr val="tx1"/>
              </a:solidFill>
            </a:endParaRPr>
          </a:p>
          <a:p>
            <a:pPr algn="just"/>
            <a:r>
              <a:rPr lang="es-ES" sz="2500" b="1" cap="none" dirty="0">
                <a:solidFill>
                  <a:schemeClr val="tx1"/>
                </a:solidFill>
              </a:rPr>
              <a:t>17. </a:t>
            </a:r>
            <a:r>
              <a:rPr lang="es-ES" sz="2500" cap="none" dirty="0">
                <a:solidFill>
                  <a:schemeClr val="tx1"/>
                </a:solidFill>
              </a:rPr>
              <a:t>Establece la LIQUIDACION JUDICIAL del patrimonio fiduciario ante la insuficiencia de bienes  y la falta de previsión legal de aportes adicionales de fiduciantes  o beneficiarios, aplicando la normativa de la ley de cursos y quiebras que resulten </a:t>
            </a:r>
            <a:r>
              <a:rPr lang="es-ES" sz="2500" cap="none" dirty="0" smtClean="0">
                <a:solidFill>
                  <a:schemeClr val="tx1"/>
                </a:solidFill>
              </a:rPr>
              <a:t>pertinentes (1687).</a:t>
            </a:r>
            <a:endParaRPr lang="es-AR" sz="2500" cap="none" dirty="0">
              <a:solidFill>
                <a:schemeClr val="tx1"/>
              </a:solidFill>
            </a:endParaRPr>
          </a:p>
          <a:p>
            <a:endParaRPr lang="es-ES_tradnl" altLang="es-AR" sz="2400" cap="none" dirty="0">
              <a:solidFill>
                <a:schemeClr val="tx1"/>
              </a:solidFill>
            </a:endParaRPr>
          </a:p>
        </p:txBody>
      </p:sp>
    </p:spTree>
    <p:extLst>
      <p:ext uri="{BB962C8B-B14F-4D97-AF65-F5344CB8AC3E}">
        <p14:creationId xmlns:p14="http://schemas.microsoft.com/office/powerpoint/2010/main" val="276641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666114" y="1131683"/>
            <a:ext cx="10978115" cy="5589147"/>
          </a:xfrm>
          <a:prstGeom prst="rect">
            <a:avLst/>
          </a:prstGeom>
        </p:spPr>
        <p:txBody>
          <a:bodyPr vert="horz" lIns="91440" tIns="45720" rIns="91440" bIns="45720" rtlCol="0" anchor="t">
            <a:normAutofit fontScale="92500" lnSpcReduction="100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just"/>
            <a:r>
              <a:rPr lang="es-ES" sz="2500" b="1" cap="none" dirty="0" smtClean="0">
                <a:solidFill>
                  <a:schemeClr val="tx1"/>
                </a:solidFill>
              </a:rPr>
              <a:t>18</a:t>
            </a:r>
            <a:r>
              <a:rPr lang="es-ES" sz="2500" b="1" cap="none" dirty="0">
                <a:solidFill>
                  <a:schemeClr val="tx1"/>
                </a:solidFill>
              </a:rPr>
              <a:t>. </a:t>
            </a:r>
            <a:r>
              <a:rPr lang="es-ES" sz="2500" cap="none" dirty="0">
                <a:solidFill>
                  <a:schemeClr val="tx1"/>
                </a:solidFill>
              </a:rPr>
              <a:t>Regula el FIDEICOMISO TESTAMENTARIO, al que se le aplican las normas generales de los testamentos; en ningún caso puede afectar la porción legítima de los forzosos, pero permite la mejora en 1/3 a favor del ascendiente o descendiente con </a:t>
            </a:r>
            <a:r>
              <a:rPr lang="es-ES" sz="2500" cap="none" dirty="0" smtClean="0">
                <a:solidFill>
                  <a:schemeClr val="tx1"/>
                </a:solidFill>
              </a:rPr>
              <a:t>discapacidad. Prohíbe </a:t>
            </a:r>
            <a:r>
              <a:rPr lang="es-ES" sz="2500" cap="none" dirty="0">
                <a:solidFill>
                  <a:schemeClr val="tx1"/>
                </a:solidFill>
              </a:rPr>
              <a:t>la sustitución </a:t>
            </a:r>
            <a:r>
              <a:rPr lang="es-ES" sz="2500" cap="none" dirty="0" smtClean="0">
                <a:solidFill>
                  <a:schemeClr val="tx1"/>
                </a:solidFill>
              </a:rPr>
              <a:t>fideicomisaria</a:t>
            </a:r>
            <a:r>
              <a:rPr lang="es-ES" sz="2500" cap="none" dirty="0">
                <a:solidFill>
                  <a:schemeClr val="tx1"/>
                </a:solidFill>
              </a:rPr>
              <a:t> </a:t>
            </a:r>
            <a:r>
              <a:rPr lang="es-ES" sz="2500" cap="none" dirty="0" smtClean="0">
                <a:solidFill>
                  <a:schemeClr val="tx1"/>
                </a:solidFill>
              </a:rPr>
              <a:t>(1699-1700).</a:t>
            </a:r>
          </a:p>
          <a:p>
            <a:pPr algn="just"/>
            <a:endParaRPr lang="es-AR" sz="2500" cap="none" dirty="0">
              <a:solidFill>
                <a:schemeClr val="tx1"/>
              </a:solidFill>
            </a:endParaRPr>
          </a:p>
          <a:p>
            <a:pPr algn="just"/>
            <a:r>
              <a:rPr lang="es-ES" sz="2500" b="1" cap="none" dirty="0" smtClean="0">
                <a:solidFill>
                  <a:schemeClr val="tx1"/>
                </a:solidFill>
              </a:rPr>
              <a:t>19. </a:t>
            </a:r>
            <a:r>
              <a:rPr lang="es-ES" sz="2500" cap="none" dirty="0">
                <a:solidFill>
                  <a:schemeClr val="tx1"/>
                </a:solidFill>
              </a:rPr>
              <a:t>Contempla el DOMINIO FIDUCIARIO cuya ubicación es criticada ya que debería estar en el libro IV capitulo 3° (dominio imperfecto</a:t>
            </a:r>
            <a:r>
              <a:rPr lang="es-ES" sz="2500" cap="none" dirty="0" smtClean="0">
                <a:solidFill>
                  <a:schemeClr val="tx1"/>
                </a:solidFill>
              </a:rPr>
              <a:t>). </a:t>
            </a:r>
            <a:r>
              <a:rPr lang="es-ES" sz="2500" cap="none" dirty="0">
                <a:solidFill>
                  <a:schemeClr val="tx1"/>
                </a:solidFill>
              </a:rPr>
              <a:t>Se consagra una excepción al principio general de la invalidez de las cláusulas de no enajenación, al permitir la cláusula de no enajenar o gravar limitando las facultades del dueño fiduciario, al que se califica como perfecto en miras a los fines del fideicomiso y a las disposiciones contractuales pactadas. Si en violación de esta limitación, el fiduciario contrata con un 3°, el acto deberá mantenerse si ese 3° es de buena fe y a título </a:t>
            </a:r>
            <a:r>
              <a:rPr lang="es-ES" sz="2500" cap="none" dirty="0" smtClean="0">
                <a:solidFill>
                  <a:schemeClr val="tx1"/>
                </a:solidFill>
              </a:rPr>
              <a:t>oneroso. El </a:t>
            </a:r>
            <a:r>
              <a:rPr lang="es-ES" sz="2500" cap="none" dirty="0">
                <a:solidFill>
                  <a:schemeClr val="tx1"/>
                </a:solidFill>
              </a:rPr>
              <a:t>dinero que ha ingresado será fiduciario (por subrogación real) y el fiduciario será responsable por el </a:t>
            </a:r>
            <a:r>
              <a:rPr lang="es-ES" sz="2500" cap="none" dirty="0" smtClean="0">
                <a:solidFill>
                  <a:schemeClr val="tx1"/>
                </a:solidFill>
              </a:rPr>
              <a:t>daño.</a:t>
            </a:r>
            <a:endParaRPr lang="es-AR" sz="2500" cap="none" dirty="0">
              <a:solidFill>
                <a:schemeClr val="tx1"/>
              </a:solidFill>
            </a:endParaRPr>
          </a:p>
          <a:p>
            <a:endParaRPr lang="es-AR" sz="2500" cap="none" dirty="0">
              <a:solidFill>
                <a:schemeClr val="tx1"/>
              </a:solidFill>
            </a:endParaRPr>
          </a:p>
        </p:txBody>
      </p:sp>
    </p:spTree>
    <p:extLst>
      <p:ext uri="{BB962C8B-B14F-4D97-AF65-F5344CB8AC3E}">
        <p14:creationId xmlns:p14="http://schemas.microsoft.com/office/powerpoint/2010/main" val="2713732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675168" y="1435396"/>
            <a:ext cx="10978115" cy="4986670"/>
          </a:xfrm>
          <a:prstGeom prst="rect">
            <a:avLst/>
          </a:prstGeom>
        </p:spPr>
        <p:txBody>
          <a:bodyPr vert="horz" lIns="91440" tIns="45720" rIns="91440" bIns="45720" rtlCol="0" anchor="t">
            <a:normAutofit lnSpcReduction="100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just"/>
            <a:endParaRPr lang="es-ES" sz="2500" cap="none" dirty="0">
              <a:solidFill>
                <a:schemeClr val="tx1"/>
              </a:solidFill>
            </a:endParaRPr>
          </a:p>
          <a:p>
            <a:pPr algn="just"/>
            <a:r>
              <a:rPr lang="es-ES" sz="2500" cap="none" dirty="0">
                <a:solidFill>
                  <a:schemeClr val="tx1"/>
                </a:solidFill>
              </a:rPr>
              <a:t>Otra excepción consagra que la extinción del dominio fiduciario carece de efectos retroactivos respecto de los actos realizados por el fiduciario, salvo que sean contrarios a los fines fiduciarios y a las disposiciones contractuales y que los 3° con los que hubieran contratado carezcan de buena fe y titulo oneroso</a:t>
            </a:r>
            <a:r>
              <a:rPr lang="es-ES" sz="2500" cap="none" dirty="0" smtClean="0">
                <a:solidFill>
                  <a:schemeClr val="tx1"/>
                </a:solidFill>
              </a:rPr>
              <a:t>.</a:t>
            </a:r>
          </a:p>
          <a:p>
            <a:pPr algn="just"/>
            <a:endParaRPr lang="es-AR" sz="2500" cap="none" dirty="0">
              <a:solidFill>
                <a:schemeClr val="tx1"/>
              </a:solidFill>
            </a:endParaRPr>
          </a:p>
          <a:p>
            <a:pPr algn="just"/>
            <a:r>
              <a:rPr lang="es-ES" sz="2500" cap="none" dirty="0">
                <a:solidFill>
                  <a:schemeClr val="tx1"/>
                </a:solidFill>
              </a:rPr>
              <a:t>Por último consagra una excepción a la tradición en el supuesto en el que por extinción del fideicomiso, el fideicomisario deba recibir la cosa, ya que el fiduciario se convierte automáticamente en tenedor (poseedor a nombre del dueño perfecto), constituyendo un caso de “</a:t>
            </a:r>
            <a:r>
              <a:rPr lang="es-ES" sz="2500" cap="none" dirty="0" err="1">
                <a:solidFill>
                  <a:schemeClr val="tx1"/>
                </a:solidFill>
              </a:rPr>
              <a:t>constituto</a:t>
            </a:r>
            <a:r>
              <a:rPr lang="es-ES" sz="2500" cap="none" dirty="0">
                <a:solidFill>
                  <a:schemeClr val="tx1"/>
                </a:solidFill>
              </a:rPr>
              <a:t> posesorio” (1703-1704-1705-1706</a:t>
            </a:r>
            <a:r>
              <a:rPr lang="es-ES" sz="2500" cap="none" dirty="0" smtClean="0">
                <a:solidFill>
                  <a:schemeClr val="tx1"/>
                </a:solidFill>
              </a:rPr>
              <a:t>).</a:t>
            </a:r>
            <a:endParaRPr lang="es-AR" sz="2500" cap="none" dirty="0">
              <a:solidFill>
                <a:schemeClr val="tx1"/>
              </a:solidFill>
            </a:endParaRPr>
          </a:p>
          <a:p>
            <a:endParaRPr lang="es-AR" sz="2500" cap="none" dirty="0">
              <a:solidFill>
                <a:schemeClr val="tx1"/>
              </a:solidFill>
            </a:endParaRPr>
          </a:p>
        </p:txBody>
      </p:sp>
    </p:spTree>
    <p:extLst>
      <p:ext uri="{BB962C8B-B14F-4D97-AF65-F5344CB8AC3E}">
        <p14:creationId xmlns:p14="http://schemas.microsoft.com/office/powerpoint/2010/main" val="4107198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3934045" y="2594344"/>
            <a:ext cx="4455043" cy="1105785"/>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just">
              <a:spcBef>
                <a:spcPct val="0"/>
              </a:spcBef>
            </a:pPr>
            <a:r>
              <a:rPr lang="es-ES" altLang="es-AR" sz="6000" b="1" cap="none" dirty="0" smtClean="0">
                <a:solidFill>
                  <a:schemeClr val="tx1"/>
                </a:solidFill>
              </a:rPr>
              <a:t>GRACIAS!</a:t>
            </a:r>
            <a:endParaRPr lang="es-ES" altLang="es-AR" sz="6000" cap="none" dirty="0">
              <a:solidFill>
                <a:schemeClr val="tx1"/>
              </a:solidFill>
            </a:endParaRPr>
          </a:p>
        </p:txBody>
      </p:sp>
    </p:spTree>
    <p:extLst>
      <p:ext uri="{BB962C8B-B14F-4D97-AF65-F5344CB8AC3E}">
        <p14:creationId xmlns:p14="http://schemas.microsoft.com/office/powerpoint/2010/main" val="4130554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685800" y="304800"/>
            <a:ext cx="7772400" cy="1143000"/>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altLang="es-AR" sz="3600" b="1" dirty="0" smtClean="0">
                <a:solidFill>
                  <a:schemeClr val="tx1"/>
                </a:solidFill>
              </a:rPr>
              <a:t>I. CONSIDERACIONES PREVIAS</a:t>
            </a:r>
            <a:endParaRPr lang="es-ES_tradnl" altLang="es-AR" b="1" dirty="0" smtClean="0">
              <a:solidFill>
                <a:schemeClr val="tx1"/>
              </a:solidFill>
            </a:endParaRPr>
          </a:p>
        </p:txBody>
      </p:sp>
      <p:sp>
        <p:nvSpPr>
          <p:cNvPr id="5" name="Rectangle 3"/>
          <p:cNvSpPr txBox="1">
            <a:spLocks noChangeArrowheads="1"/>
          </p:cNvSpPr>
          <p:nvPr/>
        </p:nvSpPr>
        <p:spPr>
          <a:xfrm>
            <a:off x="685800" y="2048208"/>
            <a:ext cx="10754833" cy="4139941"/>
          </a:xfrm>
          <a:prstGeom prst="rect">
            <a:avLst/>
          </a:prstGeom>
        </p:spPr>
        <p:txBody>
          <a:bodyPr vert="horz" lIns="91440" tIns="45720" rIns="91440" bIns="45720" rtlCol="0" anchor="t">
            <a:normAutofit lnSpcReduction="100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nSpc>
                <a:spcPct val="120000"/>
              </a:lnSpc>
              <a:spcBef>
                <a:spcPct val="0"/>
              </a:spcBef>
            </a:pPr>
            <a:r>
              <a:rPr lang="es-ES" altLang="es-AR" sz="2400" b="1" cap="none" dirty="0" smtClean="0">
                <a:solidFill>
                  <a:schemeClr val="tx1"/>
                </a:solidFill>
              </a:rPr>
              <a:t>A. Estructura jurídica de negocios inmobiliarios, agropecuarios, financieros, familiares</a:t>
            </a:r>
          </a:p>
          <a:p>
            <a:pPr>
              <a:lnSpc>
                <a:spcPct val="120000"/>
              </a:lnSpc>
              <a:spcBef>
                <a:spcPct val="0"/>
              </a:spcBef>
            </a:pPr>
            <a:r>
              <a:rPr lang="es-ES" altLang="es-AR" sz="2400" cap="none" dirty="0" smtClean="0">
                <a:solidFill>
                  <a:schemeClr val="tx1"/>
                </a:solidFill>
              </a:rPr>
              <a:t>No es un fin en si mismo.</a:t>
            </a:r>
          </a:p>
          <a:p>
            <a:pPr>
              <a:lnSpc>
                <a:spcPct val="120000"/>
              </a:lnSpc>
              <a:spcBef>
                <a:spcPct val="0"/>
              </a:spcBef>
              <a:buFontTx/>
              <a:buNone/>
            </a:pPr>
            <a:r>
              <a:rPr lang="es-ES" altLang="es-AR" sz="2400" cap="none" dirty="0" smtClean="0">
                <a:solidFill>
                  <a:schemeClr val="tx1"/>
                </a:solidFill>
              </a:rPr>
              <a:t>Instrumentación de un negocio subyacente lícito.</a:t>
            </a:r>
          </a:p>
          <a:p>
            <a:pPr>
              <a:lnSpc>
                <a:spcPct val="120000"/>
              </a:lnSpc>
              <a:spcBef>
                <a:spcPct val="0"/>
              </a:spcBef>
              <a:buFontTx/>
              <a:buNone/>
            </a:pPr>
            <a:r>
              <a:rPr lang="es-ES" altLang="es-AR" sz="2400" cap="none" dirty="0" smtClean="0">
                <a:solidFill>
                  <a:schemeClr val="tx1"/>
                </a:solidFill>
              </a:rPr>
              <a:t>Es un contrato no una persona jurídica pese a su registración y su CUIT.</a:t>
            </a:r>
          </a:p>
          <a:p>
            <a:pPr>
              <a:lnSpc>
                <a:spcPct val="120000"/>
              </a:lnSpc>
              <a:spcBef>
                <a:spcPct val="0"/>
              </a:spcBef>
            </a:pPr>
            <a:endParaRPr lang="es-ES" altLang="es-AR" sz="2400" cap="none" dirty="0" smtClean="0">
              <a:solidFill>
                <a:schemeClr val="tx1"/>
              </a:solidFill>
            </a:endParaRPr>
          </a:p>
          <a:p>
            <a:pPr>
              <a:lnSpc>
                <a:spcPct val="120000"/>
              </a:lnSpc>
              <a:spcBef>
                <a:spcPct val="0"/>
              </a:spcBef>
            </a:pPr>
            <a:r>
              <a:rPr lang="es-ES" altLang="es-AR" sz="2400" b="1" cap="none" dirty="0" smtClean="0">
                <a:solidFill>
                  <a:schemeClr val="tx1"/>
                </a:solidFill>
              </a:rPr>
              <a:t>B. </a:t>
            </a:r>
            <a:r>
              <a:rPr lang="es-ES" altLang="es-AR" sz="2400" b="1" cap="none" dirty="0">
                <a:solidFill>
                  <a:schemeClr val="tx1"/>
                </a:solidFill>
              </a:rPr>
              <a:t>G</a:t>
            </a:r>
            <a:r>
              <a:rPr lang="es-ES" altLang="es-AR" sz="2400" b="1" cap="none" dirty="0" smtClean="0">
                <a:solidFill>
                  <a:schemeClr val="tx1"/>
                </a:solidFill>
              </a:rPr>
              <a:t>randes emprendimientos urbanísticos </a:t>
            </a:r>
            <a:r>
              <a:rPr lang="es-ES" altLang="es-AR" sz="2400" b="1" cap="none" dirty="0">
                <a:solidFill>
                  <a:schemeClr val="tx1"/>
                </a:solidFill>
              </a:rPr>
              <a:t>o</a:t>
            </a:r>
            <a:r>
              <a:rPr lang="es-ES" altLang="es-AR" sz="2400" b="1" cap="none" dirty="0" smtClean="0">
                <a:solidFill>
                  <a:schemeClr val="tx1"/>
                </a:solidFill>
              </a:rPr>
              <a:t> simples situaciones familiares</a:t>
            </a:r>
            <a:endParaRPr lang="es-ES" altLang="es-AR" sz="2400" b="1" cap="none" dirty="0">
              <a:solidFill>
                <a:schemeClr val="tx1"/>
              </a:solidFill>
            </a:endParaRPr>
          </a:p>
          <a:p>
            <a:pPr>
              <a:lnSpc>
                <a:spcPct val="120000"/>
              </a:lnSpc>
              <a:spcBef>
                <a:spcPct val="0"/>
              </a:spcBef>
            </a:pPr>
            <a:r>
              <a:rPr lang="es-ES" altLang="es-AR" sz="2400" cap="none" dirty="0" smtClean="0">
                <a:solidFill>
                  <a:schemeClr val="tx1"/>
                </a:solidFill>
              </a:rPr>
              <a:t>Urbanizaciones en puerto madero, tigre, pilar.</a:t>
            </a:r>
          </a:p>
          <a:p>
            <a:pPr>
              <a:lnSpc>
                <a:spcPct val="120000"/>
              </a:lnSpc>
              <a:spcBef>
                <a:spcPct val="0"/>
              </a:spcBef>
            </a:pPr>
            <a:r>
              <a:rPr lang="es-ES" altLang="es-AR" sz="2400" cap="none" dirty="0" smtClean="0">
                <a:solidFill>
                  <a:schemeClr val="tx1"/>
                </a:solidFill>
              </a:rPr>
              <a:t>Solución en casos de incapacidad, autoprotección, empresa familiar.</a:t>
            </a:r>
          </a:p>
          <a:p>
            <a:pPr>
              <a:spcBef>
                <a:spcPct val="0"/>
              </a:spcBef>
              <a:buFontTx/>
              <a:buNone/>
            </a:pPr>
            <a:endParaRPr lang="es-ES" altLang="es-AR" sz="2400" cap="none" dirty="0" smtClean="0">
              <a:solidFill>
                <a:schemeClr val="bg1"/>
              </a:solidFill>
            </a:endParaRPr>
          </a:p>
          <a:p>
            <a:pPr algn="just">
              <a:spcBef>
                <a:spcPct val="0"/>
              </a:spcBef>
              <a:buFontTx/>
              <a:buNone/>
            </a:pPr>
            <a:endParaRPr lang="es-ES" altLang="es-AR" sz="2400" dirty="0" smtClean="0">
              <a:solidFill>
                <a:schemeClr val="bg1"/>
              </a:solidFill>
            </a:endParaRPr>
          </a:p>
          <a:p>
            <a:pPr algn="just">
              <a:spcBef>
                <a:spcPct val="0"/>
              </a:spcBef>
            </a:pPr>
            <a:endParaRPr lang="es-ES" altLang="es-AR" sz="2400" dirty="0" smtClean="0">
              <a:solidFill>
                <a:schemeClr val="bg1"/>
              </a:solidFill>
            </a:endParaRPr>
          </a:p>
          <a:p>
            <a:endParaRPr lang="es-ES_tradnl" altLang="es-AR" dirty="0" smtClean="0"/>
          </a:p>
        </p:txBody>
      </p:sp>
    </p:spTree>
    <p:extLst>
      <p:ext uri="{BB962C8B-B14F-4D97-AF65-F5344CB8AC3E}">
        <p14:creationId xmlns:p14="http://schemas.microsoft.com/office/powerpoint/2010/main" val="548999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696432" y="836096"/>
            <a:ext cx="10680405" cy="5617867"/>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just">
              <a:spcBef>
                <a:spcPct val="0"/>
              </a:spcBef>
            </a:pPr>
            <a:r>
              <a:rPr lang="es-ES" altLang="es-AR" sz="2400" b="1" cap="none" dirty="0" smtClean="0">
                <a:solidFill>
                  <a:schemeClr val="tx1"/>
                </a:solidFill>
              </a:rPr>
              <a:t>C. “Moda fiduciaria”</a:t>
            </a:r>
          </a:p>
          <a:p>
            <a:pPr algn="just">
              <a:spcBef>
                <a:spcPct val="0"/>
              </a:spcBef>
            </a:pPr>
            <a:r>
              <a:rPr lang="es-ES" altLang="es-AR" sz="2400" cap="none" dirty="0" smtClean="0">
                <a:solidFill>
                  <a:schemeClr val="tx1"/>
                </a:solidFill>
              </a:rPr>
              <a:t>No todo debe pasar por el tamiz fiduciario.</a:t>
            </a:r>
          </a:p>
          <a:p>
            <a:pPr algn="just">
              <a:spcBef>
                <a:spcPct val="0"/>
              </a:spcBef>
            </a:pPr>
            <a:r>
              <a:rPr lang="es-ES" altLang="es-AR" sz="2400" cap="none" dirty="0" smtClean="0">
                <a:solidFill>
                  <a:schemeClr val="tx1"/>
                </a:solidFill>
              </a:rPr>
              <a:t>Estructuras viables alternativas según el negocio concreto. (societarias, permuta, derecho de superficie).</a:t>
            </a:r>
          </a:p>
          <a:p>
            <a:pPr algn="just">
              <a:spcBef>
                <a:spcPct val="0"/>
              </a:spcBef>
            </a:pPr>
            <a:endParaRPr lang="es-ES" altLang="es-AR" sz="2400" cap="none" dirty="0">
              <a:solidFill>
                <a:schemeClr val="tx1"/>
              </a:solidFill>
            </a:endParaRPr>
          </a:p>
          <a:p>
            <a:pPr algn="just">
              <a:spcBef>
                <a:spcPct val="0"/>
              </a:spcBef>
            </a:pPr>
            <a:r>
              <a:rPr lang="es-ES" altLang="es-AR" sz="2400" b="1" cap="none" dirty="0">
                <a:solidFill>
                  <a:schemeClr val="tx1"/>
                </a:solidFill>
              </a:rPr>
              <a:t>D. Normativa y dictámenes </a:t>
            </a:r>
            <a:r>
              <a:rPr lang="es-ES" altLang="es-AR" sz="2400" b="1" cap="none" dirty="0" smtClean="0">
                <a:solidFill>
                  <a:schemeClr val="tx1"/>
                </a:solidFill>
              </a:rPr>
              <a:t>impositivos</a:t>
            </a:r>
            <a:endParaRPr lang="es-ES" altLang="es-AR" sz="2400" b="1" cap="none" dirty="0">
              <a:solidFill>
                <a:schemeClr val="tx1"/>
              </a:solidFill>
            </a:endParaRPr>
          </a:p>
          <a:p>
            <a:pPr algn="just">
              <a:spcBef>
                <a:spcPct val="0"/>
              </a:spcBef>
            </a:pPr>
            <a:r>
              <a:rPr lang="es-ES" altLang="es-AR" sz="2400" cap="none" dirty="0" smtClean="0">
                <a:solidFill>
                  <a:schemeClr val="tx1"/>
                </a:solidFill>
              </a:rPr>
              <a:t>Incertidumbre </a:t>
            </a:r>
            <a:r>
              <a:rPr lang="es-ES" altLang="es-AR" sz="2400" cap="none" dirty="0">
                <a:solidFill>
                  <a:schemeClr val="tx1"/>
                </a:solidFill>
              </a:rPr>
              <a:t>impositiva que contribuye a la </a:t>
            </a:r>
            <a:r>
              <a:rPr lang="es-ES" altLang="es-AR" sz="2400" cap="none" dirty="0" smtClean="0">
                <a:solidFill>
                  <a:schemeClr val="tx1"/>
                </a:solidFill>
              </a:rPr>
              <a:t>no aplicación </a:t>
            </a:r>
            <a:r>
              <a:rPr lang="es-ES" altLang="es-AR" sz="2400" cap="none" dirty="0">
                <a:solidFill>
                  <a:schemeClr val="tx1"/>
                </a:solidFill>
              </a:rPr>
              <a:t>de la </a:t>
            </a:r>
            <a:r>
              <a:rPr lang="es-ES" altLang="es-AR" sz="2400" cap="none" dirty="0" smtClean="0">
                <a:solidFill>
                  <a:schemeClr val="tx1"/>
                </a:solidFill>
              </a:rPr>
              <a:t>figura.</a:t>
            </a:r>
          </a:p>
          <a:p>
            <a:pPr algn="just">
              <a:spcBef>
                <a:spcPct val="0"/>
              </a:spcBef>
            </a:pPr>
            <a:r>
              <a:rPr lang="es-ES" altLang="es-AR" sz="2400" cap="none" dirty="0" smtClean="0">
                <a:solidFill>
                  <a:schemeClr val="tx1"/>
                </a:solidFill>
              </a:rPr>
              <a:t>Competencia </a:t>
            </a:r>
            <a:r>
              <a:rPr lang="es-ES" altLang="es-AR" sz="2400" cap="none" dirty="0">
                <a:solidFill>
                  <a:schemeClr val="tx1"/>
                </a:solidFill>
              </a:rPr>
              <a:t>desleal</a:t>
            </a:r>
            <a:r>
              <a:rPr lang="es-ES" altLang="es-AR" sz="2400" cap="none" dirty="0" smtClean="0">
                <a:solidFill>
                  <a:schemeClr val="tx1"/>
                </a:solidFill>
              </a:rPr>
              <a:t>.</a:t>
            </a:r>
            <a:endParaRPr lang="es-ES_tradnl" altLang="es-AR" sz="2400" cap="none" dirty="0">
              <a:solidFill>
                <a:schemeClr val="tx1"/>
              </a:solidFill>
            </a:endParaRPr>
          </a:p>
          <a:p>
            <a:pPr algn="just">
              <a:spcBef>
                <a:spcPct val="0"/>
              </a:spcBef>
            </a:pPr>
            <a:endParaRPr lang="es-ES" altLang="es-AR" sz="2400" cap="none" dirty="0" smtClean="0">
              <a:solidFill>
                <a:schemeClr val="tx1"/>
              </a:solidFill>
            </a:endParaRPr>
          </a:p>
          <a:p>
            <a:pPr algn="just">
              <a:spcBef>
                <a:spcPct val="0"/>
              </a:spcBef>
            </a:pPr>
            <a:r>
              <a:rPr lang="es-ES" altLang="es-AR" sz="2400" b="1" cap="none" dirty="0">
                <a:solidFill>
                  <a:schemeClr val="tx1"/>
                </a:solidFill>
              </a:rPr>
              <a:t>E. “La fiducia no se mancha”</a:t>
            </a:r>
          </a:p>
          <a:p>
            <a:pPr algn="just">
              <a:spcBef>
                <a:spcPct val="0"/>
              </a:spcBef>
            </a:pPr>
            <a:r>
              <a:rPr lang="es-ES" altLang="es-AR" sz="2400" cap="none" dirty="0" smtClean="0">
                <a:solidFill>
                  <a:schemeClr val="tx1"/>
                </a:solidFill>
              </a:rPr>
              <a:t>Incorrecta </a:t>
            </a:r>
            <a:r>
              <a:rPr lang="es-ES" altLang="es-AR" sz="2400" cap="none" dirty="0">
                <a:solidFill>
                  <a:schemeClr val="tx1"/>
                </a:solidFill>
              </a:rPr>
              <a:t>aplicación de la </a:t>
            </a:r>
            <a:r>
              <a:rPr lang="es-ES" altLang="es-AR" sz="2400" cap="none" dirty="0" smtClean="0">
                <a:solidFill>
                  <a:schemeClr val="tx1"/>
                </a:solidFill>
              </a:rPr>
              <a:t>figura.</a:t>
            </a:r>
          </a:p>
          <a:p>
            <a:pPr algn="just">
              <a:spcBef>
                <a:spcPct val="0"/>
              </a:spcBef>
            </a:pPr>
            <a:r>
              <a:rPr lang="es-ES" altLang="es-AR" sz="2400" cap="none" dirty="0" smtClean="0">
                <a:solidFill>
                  <a:schemeClr val="tx1"/>
                </a:solidFill>
              </a:rPr>
              <a:t>No </a:t>
            </a:r>
            <a:r>
              <a:rPr lang="es-ES" altLang="es-AR" sz="2400" cap="none" dirty="0">
                <a:solidFill>
                  <a:schemeClr val="tx1"/>
                </a:solidFill>
              </a:rPr>
              <a:t>asimilación a negocios ilícitos o </a:t>
            </a:r>
            <a:r>
              <a:rPr lang="es-ES" altLang="es-AR" sz="2400" cap="none" dirty="0" smtClean="0">
                <a:solidFill>
                  <a:schemeClr val="tx1"/>
                </a:solidFill>
              </a:rPr>
              <a:t>estafas.</a:t>
            </a:r>
          </a:p>
          <a:p>
            <a:pPr algn="just">
              <a:spcBef>
                <a:spcPct val="0"/>
              </a:spcBef>
            </a:pPr>
            <a:r>
              <a:rPr lang="es-ES" altLang="es-AR" sz="2400" cap="none" dirty="0" smtClean="0">
                <a:solidFill>
                  <a:schemeClr val="tx1"/>
                </a:solidFill>
              </a:rPr>
              <a:t>Mejorar </a:t>
            </a:r>
            <a:r>
              <a:rPr lang="es-ES" altLang="es-AR" sz="2400" cap="none" dirty="0">
                <a:solidFill>
                  <a:schemeClr val="tx1"/>
                </a:solidFill>
              </a:rPr>
              <a:t>la confección de los contratos que facilitan la </a:t>
            </a:r>
            <a:r>
              <a:rPr lang="es-ES" altLang="es-AR" sz="2400" cap="none" dirty="0" smtClean="0">
                <a:solidFill>
                  <a:schemeClr val="tx1"/>
                </a:solidFill>
              </a:rPr>
              <a:t>aplicación </a:t>
            </a:r>
            <a:r>
              <a:rPr lang="es-ES" altLang="es-AR" sz="2400" cap="none" dirty="0">
                <a:solidFill>
                  <a:schemeClr val="tx1"/>
                </a:solidFill>
              </a:rPr>
              <a:t>de la figura</a:t>
            </a:r>
            <a:r>
              <a:rPr lang="es-ES" altLang="es-AR" sz="2400" cap="none" dirty="0" smtClean="0">
                <a:solidFill>
                  <a:schemeClr val="tx1"/>
                </a:solidFill>
              </a:rPr>
              <a:t>.</a:t>
            </a:r>
          </a:p>
          <a:p>
            <a:pPr>
              <a:spcBef>
                <a:spcPct val="0"/>
              </a:spcBef>
            </a:pPr>
            <a:endParaRPr lang="es-ES" altLang="es-AR" sz="2400" cap="none" dirty="0">
              <a:solidFill>
                <a:schemeClr val="tx1"/>
              </a:solidFill>
            </a:endParaRPr>
          </a:p>
          <a:p>
            <a:pPr>
              <a:spcBef>
                <a:spcPct val="0"/>
              </a:spcBef>
            </a:pPr>
            <a:endParaRPr lang="es-ES_tradnl" altLang="es-AR" sz="2400" cap="none" dirty="0">
              <a:solidFill>
                <a:schemeClr val="tx1"/>
              </a:solidFill>
            </a:endParaRPr>
          </a:p>
          <a:p>
            <a:pPr>
              <a:spcBef>
                <a:spcPct val="0"/>
              </a:spcBef>
            </a:pPr>
            <a:endParaRPr lang="es-ES" altLang="es-AR" sz="2400" cap="none" dirty="0" smtClean="0">
              <a:solidFill>
                <a:schemeClr val="tx1"/>
              </a:solidFill>
            </a:endParaRPr>
          </a:p>
          <a:p>
            <a:pPr>
              <a:spcBef>
                <a:spcPct val="0"/>
              </a:spcBef>
            </a:pPr>
            <a:endParaRPr lang="es-ES" altLang="es-AR" sz="2400" cap="none" dirty="0" smtClean="0">
              <a:solidFill>
                <a:schemeClr val="bg1"/>
              </a:solidFill>
            </a:endParaRPr>
          </a:p>
          <a:p>
            <a:pPr algn="just">
              <a:spcBef>
                <a:spcPct val="0"/>
              </a:spcBef>
              <a:buFontTx/>
              <a:buNone/>
            </a:pPr>
            <a:endParaRPr lang="es-ES" altLang="es-AR" sz="2400" dirty="0" smtClean="0">
              <a:solidFill>
                <a:schemeClr val="bg1"/>
              </a:solidFill>
            </a:endParaRPr>
          </a:p>
          <a:p>
            <a:pPr algn="just">
              <a:spcBef>
                <a:spcPct val="0"/>
              </a:spcBef>
            </a:pPr>
            <a:endParaRPr lang="es-ES" altLang="es-AR" sz="2400" dirty="0" smtClean="0">
              <a:solidFill>
                <a:schemeClr val="bg1"/>
              </a:solidFill>
            </a:endParaRPr>
          </a:p>
          <a:p>
            <a:endParaRPr lang="es-ES_tradnl" altLang="es-AR" dirty="0" smtClean="0"/>
          </a:p>
        </p:txBody>
      </p:sp>
    </p:spTree>
    <p:extLst>
      <p:ext uri="{BB962C8B-B14F-4D97-AF65-F5344CB8AC3E}">
        <p14:creationId xmlns:p14="http://schemas.microsoft.com/office/powerpoint/2010/main" val="641933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85800" y="304800"/>
            <a:ext cx="7772400" cy="1143000"/>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altLang="es-AR" sz="3600" b="1" dirty="0" smtClean="0">
                <a:solidFill>
                  <a:schemeClr val="tx1"/>
                </a:solidFill>
              </a:rPr>
              <a:t>II. </a:t>
            </a:r>
            <a:r>
              <a:rPr lang="es-ES" altLang="es-AR" sz="3600" b="1" dirty="0">
                <a:solidFill>
                  <a:schemeClr val="tx1"/>
                </a:solidFill>
              </a:rPr>
              <a:t>ELEMENTOS </a:t>
            </a:r>
            <a:r>
              <a:rPr lang="es-ES" altLang="es-AR" sz="3600" b="1" dirty="0" smtClean="0">
                <a:solidFill>
                  <a:schemeClr val="tx1"/>
                </a:solidFill>
              </a:rPr>
              <a:t>CONTRACTUALES</a:t>
            </a:r>
            <a:endParaRPr lang="es-ES_tradnl" altLang="es-AR" b="1" dirty="0" smtClean="0">
              <a:solidFill>
                <a:schemeClr val="tx1"/>
              </a:solidFill>
            </a:endParaRPr>
          </a:p>
        </p:txBody>
      </p:sp>
      <p:sp>
        <p:nvSpPr>
          <p:cNvPr id="5" name="Rectangle 3"/>
          <p:cNvSpPr txBox="1">
            <a:spLocks noChangeArrowheads="1"/>
          </p:cNvSpPr>
          <p:nvPr/>
        </p:nvSpPr>
        <p:spPr>
          <a:xfrm>
            <a:off x="685800" y="1743739"/>
            <a:ext cx="10754833" cy="4752754"/>
          </a:xfrm>
          <a:prstGeom prst="rect">
            <a:avLst/>
          </a:prstGeom>
        </p:spPr>
        <p:txBody>
          <a:bodyPr vert="horz" lIns="91440" tIns="45720" rIns="91440" bIns="45720" rtlCol="0" anchor="t">
            <a:normAutofit fontScale="92500" lnSpcReduction="100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just">
              <a:spcBef>
                <a:spcPct val="0"/>
              </a:spcBef>
            </a:pPr>
            <a:r>
              <a:rPr lang="es-ES" altLang="es-AR" sz="2400" b="1" cap="none" dirty="0" smtClean="0">
                <a:solidFill>
                  <a:schemeClr val="tx1"/>
                </a:solidFill>
              </a:rPr>
              <a:t>A. Sujetos </a:t>
            </a:r>
          </a:p>
          <a:p>
            <a:pPr algn="just">
              <a:spcBef>
                <a:spcPct val="0"/>
              </a:spcBef>
            </a:pPr>
            <a:r>
              <a:rPr lang="es-ES" altLang="es-AR" sz="2400" cap="none" dirty="0" smtClean="0">
                <a:solidFill>
                  <a:schemeClr val="tx1"/>
                </a:solidFill>
              </a:rPr>
              <a:t>Identificación </a:t>
            </a:r>
            <a:r>
              <a:rPr lang="es-ES" altLang="es-AR" sz="2400" cap="none" dirty="0">
                <a:solidFill>
                  <a:schemeClr val="tx1"/>
                </a:solidFill>
              </a:rPr>
              <a:t>de </a:t>
            </a:r>
            <a:r>
              <a:rPr lang="es-ES" altLang="es-AR" sz="2400" cap="none" dirty="0" smtClean="0">
                <a:solidFill>
                  <a:schemeClr val="tx1"/>
                </a:solidFill>
              </a:rPr>
              <a:t>roles.</a:t>
            </a:r>
          </a:p>
          <a:p>
            <a:pPr algn="just">
              <a:spcBef>
                <a:spcPct val="0"/>
              </a:spcBef>
            </a:pPr>
            <a:r>
              <a:rPr lang="es-ES" altLang="es-AR" sz="2400" cap="none" dirty="0" smtClean="0">
                <a:solidFill>
                  <a:schemeClr val="tx1"/>
                </a:solidFill>
              </a:rPr>
              <a:t>Fideicomiso unilateral.</a:t>
            </a:r>
          </a:p>
          <a:p>
            <a:pPr algn="just">
              <a:spcBef>
                <a:spcPct val="0"/>
              </a:spcBef>
            </a:pPr>
            <a:r>
              <a:rPr lang="es-ES" altLang="es-AR" sz="2400" cap="none" dirty="0" smtClean="0">
                <a:solidFill>
                  <a:schemeClr val="tx1"/>
                </a:solidFill>
              </a:rPr>
              <a:t>Fiduciario </a:t>
            </a:r>
            <a:r>
              <a:rPr lang="es-ES" altLang="es-AR" sz="2400" cap="none" dirty="0">
                <a:solidFill>
                  <a:schemeClr val="tx1"/>
                </a:solidFill>
              </a:rPr>
              <a:t>= Beneficiario/Fideicomisario</a:t>
            </a:r>
            <a:r>
              <a:rPr lang="es-ES" altLang="es-AR" sz="2400" cap="none" dirty="0" smtClean="0">
                <a:solidFill>
                  <a:schemeClr val="tx1"/>
                </a:solidFill>
              </a:rPr>
              <a:t>.</a:t>
            </a:r>
            <a:endParaRPr lang="es-ES" altLang="es-AR" sz="2400" cap="none" dirty="0">
              <a:solidFill>
                <a:schemeClr val="tx1"/>
              </a:solidFill>
            </a:endParaRPr>
          </a:p>
          <a:p>
            <a:pPr algn="just">
              <a:spcBef>
                <a:spcPct val="0"/>
              </a:spcBef>
            </a:pPr>
            <a:endParaRPr lang="es-ES" altLang="es-AR" sz="2400" cap="none" dirty="0">
              <a:solidFill>
                <a:schemeClr val="tx1"/>
              </a:solidFill>
            </a:endParaRPr>
          </a:p>
          <a:p>
            <a:pPr algn="just">
              <a:spcBef>
                <a:spcPct val="0"/>
              </a:spcBef>
            </a:pPr>
            <a:r>
              <a:rPr lang="es-ES" altLang="es-AR" sz="2400" b="1" cap="none" dirty="0" smtClean="0">
                <a:solidFill>
                  <a:schemeClr val="tx1"/>
                </a:solidFill>
              </a:rPr>
              <a:t>B. Objeto</a:t>
            </a:r>
          </a:p>
          <a:p>
            <a:pPr algn="just">
              <a:spcBef>
                <a:spcPct val="0"/>
              </a:spcBef>
            </a:pPr>
            <a:r>
              <a:rPr lang="es-ES" altLang="es-AR" sz="2400" cap="none" dirty="0" smtClean="0">
                <a:solidFill>
                  <a:schemeClr val="tx1"/>
                </a:solidFill>
              </a:rPr>
              <a:t>Identificación </a:t>
            </a:r>
            <a:r>
              <a:rPr lang="es-ES" altLang="es-AR" sz="2400" cap="none" dirty="0">
                <a:solidFill>
                  <a:schemeClr val="tx1"/>
                </a:solidFill>
              </a:rPr>
              <a:t>mediata o </a:t>
            </a:r>
            <a:r>
              <a:rPr lang="es-ES" altLang="es-AR" sz="2400" cap="none" dirty="0" smtClean="0">
                <a:solidFill>
                  <a:schemeClr val="tx1"/>
                </a:solidFill>
              </a:rPr>
              <a:t>inmediata.</a:t>
            </a:r>
          </a:p>
          <a:p>
            <a:pPr algn="just">
              <a:spcBef>
                <a:spcPct val="0"/>
              </a:spcBef>
            </a:pPr>
            <a:r>
              <a:rPr lang="es-ES" altLang="es-AR" sz="2400" cap="none" dirty="0" smtClean="0">
                <a:solidFill>
                  <a:schemeClr val="tx1"/>
                </a:solidFill>
              </a:rPr>
              <a:t>Proyecto inmobiliario.</a:t>
            </a:r>
          </a:p>
          <a:p>
            <a:pPr algn="just">
              <a:spcBef>
                <a:spcPct val="0"/>
              </a:spcBef>
            </a:pPr>
            <a:r>
              <a:rPr lang="es-ES" altLang="es-AR" sz="2400" cap="none" dirty="0" smtClean="0">
                <a:solidFill>
                  <a:schemeClr val="tx1"/>
                </a:solidFill>
              </a:rPr>
              <a:t>Creación del patrimonio de afectación.</a:t>
            </a:r>
            <a:endParaRPr lang="es-ES" altLang="es-AR" sz="2400" cap="none" dirty="0">
              <a:solidFill>
                <a:schemeClr val="tx1"/>
              </a:solidFill>
            </a:endParaRPr>
          </a:p>
          <a:p>
            <a:pPr algn="just">
              <a:spcBef>
                <a:spcPct val="0"/>
              </a:spcBef>
            </a:pPr>
            <a:endParaRPr lang="es-ES" altLang="es-AR" sz="2400" cap="none" dirty="0">
              <a:solidFill>
                <a:schemeClr val="tx1"/>
              </a:solidFill>
            </a:endParaRPr>
          </a:p>
          <a:p>
            <a:pPr algn="just">
              <a:spcBef>
                <a:spcPct val="0"/>
              </a:spcBef>
            </a:pPr>
            <a:r>
              <a:rPr lang="es-ES" altLang="es-AR" sz="2400" b="1" cap="none" dirty="0" smtClean="0">
                <a:solidFill>
                  <a:schemeClr val="tx1"/>
                </a:solidFill>
              </a:rPr>
              <a:t>C. Plazo</a:t>
            </a:r>
          </a:p>
          <a:p>
            <a:pPr algn="just">
              <a:spcBef>
                <a:spcPct val="0"/>
              </a:spcBef>
            </a:pPr>
            <a:r>
              <a:rPr lang="es-ES" altLang="es-AR" sz="2400" cap="none" dirty="0" smtClean="0">
                <a:solidFill>
                  <a:schemeClr val="tx1"/>
                </a:solidFill>
              </a:rPr>
              <a:t>Fijación </a:t>
            </a:r>
            <a:r>
              <a:rPr lang="es-ES" altLang="es-AR" sz="2400" cap="none" dirty="0">
                <a:solidFill>
                  <a:schemeClr val="tx1"/>
                </a:solidFill>
              </a:rPr>
              <a:t>concreta, no simple </a:t>
            </a:r>
            <a:r>
              <a:rPr lang="es-ES" altLang="es-AR" sz="2400" cap="none" dirty="0" smtClean="0">
                <a:solidFill>
                  <a:schemeClr val="tx1"/>
                </a:solidFill>
              </a:rPr>
              <a:t>condición.</a:t>
            </a:r>
          </a:p>
          <a:p>
            <a:pPr algn="just">
              <a:spcBef>
                <a:spcPct val="0"/>
              </a:spcBef>
            </a:pPr>
            <a:r>
              <a:rPr lang="es-ES" altLang="es-AR" sz="2400" cap="none" dirty="0" smtClean="0">
                <a:solidFill>
                  <a:schemeClr val="tx1"/>
                </a:solidFill>
              </a:rPr>
              <a:t>Redacción </a:t>
            </a:r>
            <a:r>
              <a:rPr lang="es-ES" altLang="es-AR" sz="2400" cap="none" dirty="0">
                <a:solidFill>
                  <a:schemeClr val="tx1"/>
                </a:solidFill>
              </a:rPr>
              <a:t>que permita concluir antes o prorrogar su </a:t>
            </a:r>
            <a:r>
              <a:rPr lang="es-ES" altLang="es-AR" sz="2400" cap="none" dirty="0" smtClean="0">
                <a:solidFill>
                  <a:schemeClr val="tx1"/>
                </a:solidFill>
              </a:rPr>
              <a:t>plazo.</a:t>
            </a:r>
          </a:p>
          <a:p>
            <a:pPr algn="just">
              <a:spcBef>
                <a:spcPct val="0"/>
              </a:spcBef>
            </a:pPr>
            <a:r>
              <a:rPr lang="es-ES" altLang="es-AR" sz="2400" cap="none" dirty="0" smtClean="0">
                <a:solidFill>
                  <a:schemeClr val="tx1"/>
                </a:solidFill>
              </a:rPr>
              <a:t>Problemática </a:t>
            </a:r>
            <a:r>
              <a:rPr lang="es-ES" altLang="es-AR" sz="2400" cap="none" dirty="0">
                <a:solidFill>
                  <a:schemeClr val="tx1"/>
                </a:solidFill>
              </a:rPr>
              <a:t>ante su vencimiento quedando inmuebles sin escriturar</a:t>
            </a:r>
            <a:r>
              <a:rPr lang="es-ES" altLang="es-AR" sz="2400" cap="none" dirty="0" smtClean="0">
                <a:solidFill>
                  <a:schemeClr val="tx1"/>
                </a:solidFill>
              </a:rPr>
              <a:t>.</a:t>
            </a:r>
            <a:endParaRPr lang="es-ES" altLang="es-AR" sz="2400" cap="none" dirty="0">
              <a:solidFill>
                <a:schemeClr val="tx1"/>
              </a:solidFill>
            </a:endParaRPr>
          </a:p>
          <a:p>
            <a:pPr algn="just">
              <a:spcBef>
                <a:spcPct val="0"/>
              </a:spcBef>
            </a:pPr>
            <a:endParaRPr lang="es-ES" altLang="es-AR" sz="2400" cap="none" dirty="0">
              <a:solidFill>
                <a:schemeClr val="tx1"/>
              </a:solidFill>
            </a:endParaRPr>
          </a:p>
          <a:p>
            <a:pPr algn="just">
              <a:lnSpc>
                <a:spcPct val="120000"/>
              </a:lnSpc>
              <a:spcBef>
                <a:spcPct val="0"/>
              </a:spcBef>
            </a:pPr>
            <a:endParaRPr lang="es-ES" altLang="es-AR" sz="2400" cap="none" dirty="0" smtClean="0">
              <a:solidFill>
                <a:schemeClr val="tx1"/>
              </a:solidFill>
            </a:endParaRPr>
          </a:p>
          <a:p>
            <a:pPr>
              <a:spcBef>
                <a:spcPct val="0"/>
              </a:spcBef>
              <a:buFontTx/>
              <a:buNone/>
            </a:pPr>
            <a:endParaRPr lang="es-ES" altLang="es-AR" sz="2400" cap="none" dirty="0" smtClean="0">
              <a:solidFill>
                <a:schemeClr val="bg1"/>
              </a:solidFill>
            </a:endParaRPr>
          </a:p>
          <a:p>
            <a:pPr algn="just">
              <a:spcBef>
                <a:spcPct val="0"/>
              </a:spcBef>
              <a:buFontTx/>
              <a:buNone/>
            </a:pPr>
            <a:endParaRPr lang="es-ES" altLang="es-AR" sz="2400" dirty="0" smtClean="0">
              <a:solidFill>
                <a:schemeClr val="bg1"/>
              </a:solidFill>
            </a:endParaRPr>
          </a:p>
          <a:p>
            <a:pPr algn="just">
              <a:spcBef>
                <a:spcPct val="0"/>
              </a:spcBef>
            </a:pPr>
            <a:endParaRPr lang="es-ES" altLang="es-AR" sz="2400" dirty="0" smtClean="0">
              <a:solidFill>
                <a:schemeClr val="bg1"/>
              </a:solidFill>
            </a:endParaRPr>
          </a:p>
          <a:p>
            <a:endParaRPr lang="es-ES_tradnl" altLang="es-AR" dirty="0" smtClean="0"/>
          </a:p>
        </p:txBody>
      </p:sp>
    </p:spTree>
    <p:extLst>
      <p:ext uri="{BB962C8B-B14F-4D97-AF65-F5344CB8AC3E}">
        <p14:creationId xmlns:p14="http://schemas.microsoft.com/office/powerpoint/2010/main" val="36076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717698" y="1041991"/>
            <a:ext cx="10754833" cy="5178056"/>
          </a:xfrm>
          <a:prstGeom prst="rect">
            <a:avLst/>
          </a:prstGeom>
        </p:spPr>
        <p:txBody>
          <a:bodyPr vert="horz" lIns="91440" tIns="45720" rIns="91440" bIns="45720" rtlCol="0" anchor="t">
            <a:normAutofit fontScale="92500" lnSpcReduction="100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just">
              <a:spcBef>
                <a:spcPct val="0"/>
              </a:spcBef>
            </a:pPr>
            <a:r>
              <a:rPr lang="es-ES" altLang="es-AR" sz="2400" b="1" cap="none" dirty="0" smtClean="0">
                <a:solidFill>
                  <a:schemeClr val="tx1"/>
                </a:solidFill>
              </a:rPr>
              <a:t>D. Facultades y obligaciones de partes</a:t>
            </a:r>
          </a:p>
          <a:p>
            <a:pPr algn="just">
              <a:spcBef>
                <a:spcPct val="0"/>
              </a:spcBef>
            </a:pPr>
            <a:r>
              <a:rPr lang="es-ES" altLang="es-AR" sz="2400" cap="none" dirty="0" smtClean="0">
                <a:solidFill>
                  <a:schemeClr val="tx1"/>
                </a:solidFill>
              </a:rPr>
              <a:t>Fiduciantes</a:t>
            </a:r>
            <a:r>
              <a:rPr lang="es-ES" altLang="es-AR" sz="2400" cap="none" dirty="0">
                <a:solidFill>
                  <a:schemeClr val="tx1"/>
                </a:solidFill>
              </a:rPr>
              <a:t>: entrega del lote/aportes </a:t>
            </a:r>
            <a:r>
              <a:rPr lang="es-ES" altLang="es-AR" sz="2400" cap="none" dirty="0" smtClean="0">
                <a:solidFill>
                  <a:schemeClr val="tx1"/>
                </a:solidFill>
              </a:rPr>
              <a:t>dinerarios.</a:t>
            </a:r>
          </a:p>
          <a:p>
            <a:pPr algn="just">
              <a:spcBef>
                <a:spcPct val="0"/>
              </a:spcBef>
            </a:pPr>
            <a:r>
              <a:rPr lang="es-ES" altLang="es-AR" sz="2400" cap="none" dirty="0" smtClean="0">
                <a:solidFill>
                  <a:schemeClr val="tx1"/>
                </a:solidFill>
              </a:rPr>
              <a:t>Fiduciario</a:t>
            </a:r>
            <a:r>
              <a:rPr lang="es-ES" altLang="es-AR" sz="2400" cap="none" dirty="0">
                <a:solidFill>
                  <a:schemeClr val="tx1"/>
                </a:solidFill>
              </a:rPr>
              <a:t>: facultades </a:t>
            </a:r>
            <a:r>
              <a:rPr lang="es-ES" altLang="es-AR" sz="2400" cap="none" dirty="0" smtClean="0">
                <a:solidFill>
                  <a:schemeClr val="tx1"/>
                </a:solidFill>
              </a:rPr>
              <a:t>explícitas</a:t>
            </a:r>
            <a:endParaRPr lang="es-ES" altLang="es-AR" sz="2400" cap="none" dirty="0">
              <a:solidFill>
                <a:schemeClr val="tx1"/>
              </a:solidFill>
            </a:endParaRPr>
          </a:p>
          <a:p>
            <a:pPr algn="just">
              <a:spcBef>
                <a:spcPct val="0"/>
              </a:spcBef>
            </a:pPr>
            <a:r>
              <a:rPr lang="es-ES" altLang="es-AR" sz="2400" cap="none" dirty="0" smtClean="0">
                <a:solidFill>
                  <a:schemeClr val="tx1"/>
                </a:solidFill>
              </a:rPr>
              <a:t>			  necesidad </a:t>
            </a:r>
            <a:r>
              <a:rPr lang="es-ES" altLang="es-AR" sz="2400" cap="none" dirty="0">
                <a:solidFill>
                  <a:schemeClr val="tx1"/>
                </a:solidFill>
              </a:rPr>
              <a:t>de </a:t>
            </a:r>
            <a:r>
              <a:rPr lang="es-ES" altLang="es-AR" sz="2400" cap="none" dirty="0" smtClean="0">
                <a:solidFill>
                  <a:schemeClr val="tx1"/>
                </a:solidFill>
              </a:rPr>
              <a:t>consentimiento</a:t>
            </a:r>
            <a:endParaRPr lang="es-ES" altLang="es-AR" sz="2400" cap="none" dirty="0">
              <a:solidFill>
                <a:schemeClr val="tx1"/>
              </a:solidFill>
            </a:endParaRPr>
          </a:p>
          <a:p>
            <a:pPr algn="just">
              <a:spcBef>
                <a:spcPct val="0"/>
              </a:spcBef>
            </a:pPr>
            <a:r>
              <a:rPr lang="es-ES" altLang="es-AR" sz="2400" cap="none" dirty="0" smtClean="0">
                <a:solidFill>
                  <a:schemeClr val="tx1"/>
                </a:solidFill>
              </a:rPr>
              <a:t>			  rendición </a:t>
            </a:r>
            <a:r>
              <a:rPr lang="es-ES" altLang="es-AR" sz="2400" cap="none" dirty="0">
                <a:solidFill>
                  <a:schemeClr val="tx1"/>
                </a:solidFill>
              </a:rPr>
              <a:t>de </a:t>
            </a:r>
            <a:r>
              <a:rPr lang="es-ES" altLang="es-AR" sz="2400" cap="none" dirty="0" smtClean="0">
                <a:solidFill>
                  <a:schemeClr val="tx1"/>
                </a:solidFill>
              </a:rPr>
              <a:t>cuentas</a:t>
            </a:r>
            <a:endParaRPr lang="es-ES" altLang="es-AR" sz="2400" cap="none" dirty="0">
              <a:solidFill>
                <a:schemeClr val="tx1"/>
              </a:solidFill>
            </a:endParaRPr>
          </a:p>
          <a:p>
            <a:pPr algn="just">
              <a:spcBef>
                <a:spcPct val="0"/>
              </a:spcBef>
            </a:pPr>
            <a:endParaRPr lang="es-ES" altLang="es-AR" sz="2400" cap="none" dirty="0">
              <a:solidFill>
                <a:schemeClr val="tx1"/>
              </a:solidFill>
            </a:endParaRPr>
          </a:p>
          <a:p>
            <a:pPr algn="just">
              <a:spcBef>
                <a:spcPct val="0"/>
              </a:spcBef>
            </a:pPr>
            <a:r>
              <a:rPr lang="es-ES" altLang="es-AR" sz="2400" b="1" cap="none" dirty="0">
                <a:solidFill>
                  <a:schemeClr val="tx1"/>
                </a:solidFill>
              </a:rPr>
              <a:t>E. CESACION DEL FIDUCIARIO - SUSTITUCION</a:t>
            </a:r>
          </a:p>
          <a:p>
            <a:pPr algn="just">
              <a:spcBef>
                <a:spcPct val="0"/>
              </a:spcBef>
            </a:pPr>
            <a:r>
              <a:rPr lang="es-ES" altLang="es-AR" sz="2400" cap="none" dirty="0" smtClean="0">
                <a:solidFill>
                  <a:schemeClr val="tx1"/>
                </a:solidFill>
              </a:rPr>
              <a:t>Casos </a:t>
            </a:r>
            <a:r>
              <a:rPr lang="es-ES" altLang="es-AR" sz="2400" cap="none" dirty="0">
                <a:solidFill>
                  <a:schemeClr val="tx1"/>
                </a:solidFill>
              </a:rPr>
              <a:t>de cesación </a:t>
            </a:r>
            <a:r>
              <a:rPr lang="es-ES" altLang="es-AR" sz="2400" cap="none" dirty="0" smtClean="0">
                <a:solidFill>
                  <a:schemeClr val="tx1"/>
                </a:solidFill>
              </a:rPr>
              <a:t>fiduciario.</a:t>
            </a:r>
          </a:p>
          <a:p>
            <a:pPr algn="just">
              <a:spcBef>
                <a:spcPct val="0"/>
              </a:spcBef>
            </a:pPr>
            <a:r>
              <a:rPr lang="es-ES_tradnl" altLang="es-AR" sz="2400" cap="none" dirty="0" smtClean="0">
                <a:solidFill>
                  <a:schemeClr val="tx1"/>
                </a:solidFill>
              </a:rPr>
              <a:t>Designación </a:t>
            </a:r>
            <a:r>
              <a:rPr lang="es-ES_tradnl" altLang="es-AR" sz="2400" cap="none" dirty="0">
                <a:solidFill>
                  <a:schemeClr val="tx1"/>
                </a:solidFill>
              </a:rPr>
              <a:t>del </a:t>
            </a:r>
            <a:r>
              <a:rPr lang="es-ES_tradnl" altLang="es-AR" sz="2400" cap="none" dirty="0" smtClean="0">
                <a:solidFill>
                  <a:schemeClr val="tx1"/>
                </a:solidFill>
              </a:rPr>
              <a:t>sustituto.</a:t>
            </a:r>
          </a:p>
          <a:p>
            <a:pPr algn="just">
              <a:spcBef>
                <a:spcPct val="0"/>
              </a:spcBef>
            </a:pPr>
            <a:r>
              <a:rPr lang="es-ES_tradnl" altLang="es-AR" sz="2400" cap="none" dirty="0" smtClean="0">
                <a:solidFill>
                  <a:schemeClr val="tx1"/>
                </a:solidFill>
              </a:rPr>
              <a:t>Transmisión </a:t>
            </a:r>
            <a:r>
              <a:rPr lang="es-ES_tradnl" altLang="es-AR" sz="2400" cap="none" dirty="0">
                <a:solidFill>
                  <a:schemeClr val="tx1"/>
                </a:solidFill>
              </a:rPr>
              <a:t>meramente declarativa del patrimonio fiduciario</a:t>
            </a:r>
            <a:r>
              <a:rPr lang="es-ES_tradnl" altLang="es-AR" sz="2400" cap="none" dirty="0" smtClean="0">
                <a:solidFill>
                  <a:schemeClr val="tx1"/>
                </a:solidFill>
              </a:rPr>
              <a:t>.</a:t>
            </a:r>
          </a:p>
          <a:p>
            <a:pPr algn="just">
              <a:spcBef>
                <a:spcPct val="0"/>
              </a:spcBef>
            </a:pPr>
            <a:endParaRPr lang="es-ES_tradnl" altLang="es-AR" sz="2400" cap="none" dirty="0">
              <a:solidFill>
                <a:schemeClr val="tx1"/>
              </a:solidFill>
            </a:endParaRPr>
          </a:p>
          <a:p>
            <a:pPr algn="just">
              <a:spcBef>
                <a:spcPct val="0"/>
              </a:spcBef>
            </a:pPr>
            <a:r>
              <a:rPr lang="es-ES_tradnl" altLang="es-AR" sz="2400" b="1" cap="none" dirty="0" smtClean="0">
                <a:solidFill>
                  <a:schemeClr val="tx1"/>
                </a:solidFill>
              </a:rPr>
              <a:t>F</a:t>
            </a:r>
            <a:r>
              <a:rPr lang="es-ES_tradnl" altLang="es-AR" sz="2400" b="1" cap="none" dirty="0">
                <a:solidFill>
                  <a:schemeClr val="tx1"/>
                </a:solidFill>
              </a:rPr>
              <a:t>. EXTINCIÓN DEL FIDEICOMISO</a:t>
            </a:r>
          </a:p>
          <a:p>
            <a:pPr algn="just">
              <a:spcBef>
                <a:spcPct val="0"/>
              </a:spcBef>
            </a:pPr>
            <a:r>
              <a:rPr lang="es-ES_tradnl" altLang="es-AR" sz="2400" cap="none" dirty="0" smtClean="0">
                <a:solidFill>
                  <a:schemeClr val="tx1"/>
                </a:solidFill>
              </a:rPr>
              <a:t>Causales </a:t>
            </a:r>
            <a:r>
              <a:rPr lang="es-ES_tradnl" altLang="es-AR" sz="2400" cap="none" dirty="0">
                <a:solidFill>
                  <a:schemeClr val="tx1"/>
                </a:solidFill>
              </a:rPr>
              <a:t>de extinción </a:t>
            </a:r>
            <a:r>
              <a:rPr lang="es-ES_tradnl" altLang="es-AR" sz="2400" cap="none" dirty="0" smtClean="0">
                <a:solidFill>
                  <a:schemeClr val="tx1"/>
                </a:solidFill>
              </a:rPr>
              <a:t>contractual.</a:t>
            </a:r>
          </a:p>
          <a:p>
            <a:pPr algn="just">
              <a:spcBef>
                <a:spcPct val="0"/>
              </a:spcBef>
            </a:pPr>
            <a:r>
              <a:rPr lang="es-ES_tradnl" altLang="es-AR" sz="2400" cap="none" dirty="0" smtClean="0">
                <a:solidFill>
                  <a:schemeClr val="tx1"/>
                </a:solidFill>
              </a:rPr>
              <a:t>Liquidación </a:t>
            </a:r>
            <a:r>
              <a:rPr lang="es-ES_tradnl" altLang="es-AR" sz="2400" cap="none" dirty="0">
                <a:solidFill>
                  <a:schemeClr val="tx1"/>
                </a:solidFill>
              </a:rPr>
              <a:t>del patrimonio </a:t>
            </a:r>
            <a:r>
              <a:rPr lang="es-ES_tradnl" altLang="es-AR" sz="2400" cap="none" dirty="0" smtClean="0">
                <a:solidFill>
                  <a:schemeClr val="tx1"/>
                </a:solidFill>
              </a:rPr>
              <a:t>fiduciario.</a:t>
            </a:r>
          </a:p>
          <a:p>
            <a:pPr algn="just">
              <a:spcBef>
                <a:spcPct val="0"/>
              </a:spcBef>
            </a:pPr>
            <a:r>
              <a:rPr lang="es-ES_tradnl" altLang="es-AR" sz="2400" cap="none" dirty="0" smtClean="0">
                <a:solidFill>
                  <a:schemeClr val="tx1"/>
                </a:solidFill>
              </a:rPr>
              <a:t>Revocación </a:t>
            </a:r>
            <a:r>
              <a:rPr lang="es-ES_tradnl" altLang="es-AR" sz="2400" cap="none" dirty="0">
                <a:solidFill>
                  <a:schemeClr val="tx1"/>
                </a:solidFill>
              </a:rPr>
              <a:t>de dominio fiduciario y </a:t>
            </a:r>
            <a:r>
              <a:rPr lang="es-ES_tradnl" altLang="es-AR" sz="2400" cap="none" dirty="0" smtClean="0">
                <a:solidFill>
                  <a:schemeClr val="tx1"/>
                </a:solidFill>
              </a:rPr>
              <a:t>terceros.</a:t>
            </a:r>
          </a:p>
          <a:p>
            <a:pPr algn="just">
              <a:spcBef>
                <a:spcPct val="0"/>
              </a:spcBef>
            </a:pPr>
            <a:r>
              <a:rPr lang="es-ES_tradnl" altLang="es-AR" sz="2400" cap="none" dirty="0" smtClean="0">
                <a:solidFill>
                  <a:schemeClr val="tx1"/>
                </a:solidFill>
              </a:rPr>
              <a:t>Caso </a:t>
            </a:r>
            <a:r>
              <a:rPr lang="es-ES_tradnl" altLang="es-AR" sz="2400" cap="none" dirty="0">
                <a:solidFill>
                  <a:schemeClr val="tx1"/>
                </a:solidFill>
              </a:rPr>
              <a:t>especial de liquidación judicial ante insuficiencia de bienes</a:t>
            </a:r>
            <a:r>
              <a:rPr lang="es-ES_tradnl" altLang="es-AR" sz="2400" cap="none" dirty="0" smtClean="0">
                <a:solidFill>
                  <a:schemeClr val="tx1"/>
                </a:solidFill>
              </a:rPr>
              <a:t>.</a:t>
            </a:r>
            <a:endParaRPr lang="es-ES_tradnl" altLang="es-AR" sz="2400" cap="none" dirty="0">
              <a:solidFill>
                <a:schemeClr val="tx1"/>
              </a:solidFill>
            </a:endParaRPr>
          </a:p>
          <a:p>
            <a:pPr algn="just">
              <a:spcBef>
                <a:spcPct val="0"/>
              </a:spcBef>
            </a:pPr>
            <a:endParaRPr lang="es-ES_tradnl" altLang="es-AR" sz="2400" cap="none" dirty="0">
              <a:solidFill>
                <a:schemeClr val="tx1"/>
              </a:solidFill>
            </a:endParaRPr>
          </a:p>
          <a:p>
            <a:pPr algn="just">
              <a:spcBef>
                <a:spcPct val="0"/>
              </a:spcBef>
            </a:pPr>
            <a:endParaRPr lang="es-ES" altLang="es-AR" sz="2400" cap="none" dirty="0">
              <a:solidFill>
                <a:schemeClr val="tx1"/>
              </a:solidFill>
            </a:endParaRPr>
          </a:p>
          <a:p>
            <a:pPr>
              <a:lnSpc>
                <a:spcPct val="120000"/>
              </a:lnSpc>
              <a:spcBef>
                <a:spcPct val="0"/>
              </a:spcBef>
            </a:pPr>
            <a:endParaRPr lang="es-ES" altLang="es-AR" sz="2400" cap="none" dirty="0" smtClean="0">
              <a:solidFill>
                <a:schemeClr val="tx1"/>
              </a:solidFill>
            </a:endParaRPr>
          </a:p>
          <a:p>
            <a:pPr>
              <a:spcBef>
                <a:spcPct val="0"/>
              </a:spcBef>
              <a:buFontTx/>
              <a:buNone/>
            </a:pPr>
            <a:endParaRPr lang="es-ES" altLang="es-AR" sz="2400" cap="none" dirty="0" smtClean="0">
              <a:solidFill>
                <a:schemeClr val="bg1"/>
              </a:solidFill>
            </a:endParaRPr>
          </a:p>
          <a:p>
            <a:pPr algn="just">
              <a:spcBef>
                <a:spcPct val="0"/>
              </a:spcBef>
              <a:buFontTx/>
              <a:buNone/>
            </a:pPr>
            <a:endParaRPr lang="es-ES" altLang="es-AR" sz="2400" dirty="0" smtClean="0">
              <a:solidFill>
                <a:schemeClr val="bg1"/>
              </a:solidFill>
            </a:endParaRPr>
          </a:p>
          <a:p>
            <a:pPr algn="just">
              <a:spcBef>
                <a:spcPct val="0"/>
              </a:spcBef>
            </a:pPr>
            <a:endParaRPr lang="es-ES" altLang="es-AR" sz="2400" dirty="0" smtClean="0">
              <a:solidFill>
                <a:schemeClr val="bg1"/>
              </a:solidFill>
            </a:endParaRPr>
          </a:p>
          <a:p>
            <a:endParaRPr lang="es-ES_tradnl" altLang="es-AR" dirty="0" smtClean="0"/>
          </a:p>
        </p:txBody>
      </p:sp>
    </p:spTree>
    <p:extLst>
      <p:ext uri="{BB962C8B-B14F-4D97-AF65-F5344CB8AC3E}">
        <p14:creationId xmlns:p14="http://schemas.microsoft.com/office/powerpoint/2010/main" val="960606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707066" y="1424763"/>
            <a:ext cx="10754833" cy="4763386"/>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just">
              <a:spcBef>
                <a:spcPct val="0"/>
              </a:spcBef>
            </a:pPr>
            <a:r>
              <a:rPr lang="es-ES" altLang="es-AR" sz="2400" b="1" cap="none" dirty="0" smtClean="0">
                <a:solidFill>
                  <a:schemeClr val="tx1"/>
                </a:solidFill>
              </a:rPr>
              <a:t>G. Forma y registración del contrato</a:t>
            </a:r>
          </a:p>
          <a:p>
            <a:pPr algn="just">
              <a:spcBef>
                <a:spcPct val="0"/>
              </a:spcBef>
            </a:pPr>
            <a:r>
              <a:rPr lang="es-ES" altLang="es-AR" sz="2400" cap="none" dirty="0" smtClean="0">
                <a:solidFill>
                  <a:schemeClr val="tx1"/>
                </a:solidFill>
              </a:rPr>
              <a:t>Escritura pública.</a:t>
            </a:r>
            <a:endParaRPr lang="es-ES" altLang="es-AR" sz="2400" cap="none" dirty="0">
              <a:solidFill>
                <a:schemeClr val="tx1"/>
              </a:solidFill>
            </a:endParaRPr>
          </a:p>
          <a:p>
            <a:pPr algn="just">
              <a:spcBef>
                <a:spcPct val="0"/>
              </a:spcBef>
            </a:pPr>
            <a:r>
              <a:rPr lang="es-ES" altLang="es-AR" sz="2400" cap="none" dirty="0" smtClean="0">
                <a:solidFill>
                  <a:schemeClr val="tx1"/>
                </a:solidFill>
              </a:rPr>
              <a:t>Protocolización </a:t>
            </a:r>
            <a:r>
              <a:rPr lang="es-ES" altLang="es-AR" sz="2400" cap="none" dirty="0">
                <a:solidFill>
                  <a:schemeClr val="tx1"/>
                </a:solidFill>
              </a:rPr>
              <a:t>y </a:t>
            </a:r>
            <a:r>
              <a:rPr lang="es-ES" altLang="es-AR" sz="2400" cap="none" dirty="0" smtClean="0">
                <a:solidFill>
                  <a:schemeClr val="tx1"/>
                </a:solidFill>
              </a:rPr>
              <a:t>transcripción.</a:t>
            </a:r>
            <a:endParaRPr lang="es-ES" altLang="es-AR" sz="2400" cap="none" dirty="0">
              <a:solidFill>
                <a:schemeClr val="tx1"/>
              </a:solidFill>
            </a:endParaRPr>
          </a:p>
          <a:p>
            <a:pPr algn="just">
              <a:spcBef>
                <a:spcPct val="0"/>
              </a:spcBef>
            </a:pPr>
            <a:r>
              <a:rPr lang="es-ES" altLang="es-AR" sz="2400" cap="none" dirty="0" smtClean="0">
                <a:solidFill>
                  <a:schemeClr val="tx1"/>
                </a:solidFill>
              </a:rPr>
              <a:t>Registración.</a:t>
            </a:r>
            <a:endParaRPr lang="es-ES" altLang="es-AR" sz="2400" cap="none" dirty="0">
              <a:solidFill>
                <a:schemeClr val="tx1"/>
              </a:solidFill>
            </a:endParaRPr>
          </a:p>
          <a:p>
            <a:pPr algn="just">
              <a:spcBef>
                <a:spcPct val="0"/>
              </a:spcBef>
            </a:pPr>
            <a:r>
              <a:rPr lang="es-ES" altLang="es-AR" sz="2400" cap="none" dirty="0" smtClean="0">
                <a:solidFill>
                  <a:schemeClr val="tx1"/>
                </a:solidFill>
              </a:rPr>
              <a:t>Orden </a:t>
            </a:r>
            <a:r>
              <a:rPr lang="es-ES" altLang="es-AR" sz="2400" cap="none" dirty="0">
                <a:solidFill>
                  <a:schemeClr val="tx1"/>
                </a:solidFill>
              </a:rPr>
              <a:t>cronológico: </a:t>
            </a:r>
            <a:r>
              <a:rPr lang="es-ES" altLang="es-AR" sz="2400" cap="none" dirty="0" smtClean="0">
                <a:solidFill>
                  <a:schemeClr val="tx1"/>
                </a:solidFill>
              </a:rPr>
              <a:t>contrato – </a:t>
            </a:r>
            <a:r>
              <a:rPr lang="es-ES" altLang="es-AR" sz="2400" cap="none" dirty="0">
                <a:solidFill>
                  <a:schemeClr val="tx1"/>
                </a:solidFill>
              </a:rPr>
              <a:t>registración contractual – </a:t>
            </a:r>
            <a:r>
              <a:rPr lang="es-ES" altLang="es-AR" sz="2400" cap="none" dirty="0" smtClean="0">
                <a:solidFill>
                  <a:schemeClr val="tx1"/>
                </a:solidFill>
              </a:rPr>
              <a:t>CUIT </a:t>
            </a:r>
            <a:r>
              <a:rPr lang="es-ES" altLang="es-AR" sz="2400" cap="none" dirty="0">
                <a:solidFill>
                  <a:schemeClr val="tx1"/>
                </a:solidFill>
              </a:rPr>
              <a:t>– registración inmobiliaria</a:t>
            </a:r>
            <a:r>
              <a:rPr lang="es-ES" altLang="es-AR" sz="2400" cap="none" dirty="0" smtClean="0">
                <a:solidFill>
                  <a:schemeClr val="tx1"/>
                </a:solidFill>
              </a:rPr>
              <a:t>.</a:t>
            </a:r>
            <a:endParaRPr lang="es-ES" altLang="es-AR" sz="2400" cap="none" dirty="0">
              <a:solidFill>
                <a:schemeClr val="tx1"/>
              </a:solidFill>
            </a:endParaRPr>
          </a:p>
          <a:p>
            <a:pPr algn="just">
              <a:spcBef>
                <a:spcPct val="0"/>
              </a:spcBef>
            </a:pPr>
            <a:endParaRPr lang="es-ES" altLang="es-AR" sz="2400" cap="none" dirty="0">
              <a:solidFill>
                <a:schemeClr val="tx1"/>
              </a:solidFill>
            </a:endParaRPr>
          </a:p>
          <a:p>
            <a:pPr algn="just">
              <a:spcBef>
                <a:spcPct val="0"/>
              </a:spcBef>
            </a:pPr>
            <a:r>
              <a:rPr lang="es-ES" altLang="es-AR" sz="2400" b="1" cap="none" dirty="0">
                <a:solidFill>
                  <a:schemeClr val="tx1"/>
                </a:solidFill>
              </a:rPr>
              <a:t>H. </a:t>
            </a:r>
            <a:r>
              <a:rPr lang="es-ES" altLang="es-AR" sz="2400" b="1" cap="none" dirty="0" smtClean="0">
                <a:solidFill>
                  <a:schemeClr val="tx1"/>
                </a:solidFill>
              </a:rPr>
              <a:t>Dinamismo contractual</a:t>
            </a:r>
          </a:p>
          <a:p>
            <a:pPr algn="just">
              <a:spcBef>
                <a:spcPct val="0"/>
              </a:spcBef>
            </a:pPr>
            <a:r>
              <a:rPr lang="es-ES" altLang="es-AR" sz="2400" cap="none" dirty="0" smtClean="0">
                <a:solidFill>
                  <a:schemeClr val="tx1"/>
                </a:solidFill>
              </a:rPr>
              <a:t>Adhesiones </a:t>
            </a:r>
            <a:r>
              <a:rPr lang="es-ES" altLang="es-AR" sz="2400" cap="none" dirty="0">
                <a:solidFill>
                  <a:schemeClr val="tx1"/>
                </a:solidFill>
              </a:rPr>
              <a:t>a un contrato </a:t>
            </a:r>
            <a:r>
              <a:rPr lang="es-ES" altLang="es-AR" sz="2400" cap="none" dirty="0" smtClean="0">
                <a:solidFill>
                  <a:schemeClr val="tx1"/>
                </a:solidFill>
              </a:rPr>
              <a:t>previo.</a:t>
            </a:r>
          </a:p>
          <a:p>
            <a:pPr algn="just">
              <a:spcBef>
                <a:spcPct val="0"/>
              </a:spcBef>
            </a:pPr>
            <a:r>
              <a:rPr lang="es-ES" altLang="es-AR" sz="2400" cap="none" dirty="0" smtClean="0">
                <a:solidFill>
                  <a:schemeClr val="tx1"/>
                </a:solidFill>
              </a:rPr>
              <a:t>Cesiones </a:t>
            </a:r>
            <a:r>
              <a:rPr lang="es-ES" altLang="es-AR" sz="2400" cap="none" dirty="0">
                <a:solidFill>
                  <a:schemeClr val="tx1"/>
                </a:solidFill>
              </a:rPr>
              <a:t>de derechos </a:t>
            </a:r>
            <a:r>
              <a:rPr lang="es-ES" altLang="es-AR" sz="2400" cap="none" dirty="0" smtClean="0">
                <a:solidFill>
                  <a:schemeClr val="tx1"/>
                </a:solidFill>
              </a:rPr>
              <a:t>fiduciarios.</a:t>
            </a:r>
          </a:p>
          <a:p>
            <a:pPr algn="just">
              <a:spcBef>
                <a:spcPct val="0"/>
              </a:spcBef>
            </a:pPr>
            <a:r>
              <a:rPr lang="es-ES" altLang="es-AR" sz="2400" cap="none" dirty="0" smtClean="0">
                <a:solidFill>
                  <a:schemeClr val="tx1"/>
                </a:solidFill>
              </a:rPr>
              <a:t>Formas </a:t>
            </a:r>
            <a:r>
              <a:rPr lang="es-ES" altLang="es-AR" sz="2400" cap="none" dirty="0">
                <a:solidFill>
                  <a:schemeClr val="tx1"/>
                </a:solidFill>
              </a:rPr>
              <a:t>de instrumentación</a:t>
            </a:r>
            <a:r>
              <a:rPr lang="es-ES" altLang="es-AR" sz="2400" cap="none" dirty="0" smtClean="0">
                <a:solidFill>
                  <a:schemeClr val="tx1"/>
                </a:solidFill>
              </a:rPr>
              <a:t>.</a:t>
            </a:r>
          </a:p>
          <a:p>
            <a:pPr>
              <a:spcBef>
                <a:spcPct val="0"/>
              </a:spcBef>
              <a:buFontTx/>
              <a:buNone/>
            </a:pPr>
            <a:endParaRPr lang="es-ES" altLang="es-AR" sz="2400" cap="none" dirty="0" smtClean="0">
              <a:solidFill>
                <a:schemeClr val="bg1"/>
              </a:solidFill>
            </a:endParaRPr>
          </a:p>
          <a:p>
            <a:pPr algn="just">
              <a:spcBef>
                <a:spcPct val="0"/>
              </a:spcBef>
              <a:buFontTx/>
              <a:buNone/>
            </a:pPr>
            <a:endParaRPr lang="es-ES" altLang="es-AR" sz="2400" dirty="0" smtClean="0">
              <a:solidFill>
                <a:schemeClr val="bg1"/>
              </a:solidFill>
            </a:endParaRPr>
          </a:p>
          <a:p>
            <a:pPr algn="just">
              <a:spcBef>
                <a:spcPct val="0"/>
              </a:spcBef>
            </a:pPr>
            <a:endParaRPr lang="es-ES" altLang="es-AR" sz="2400" dirty="0" smtClean="0">
              <a:solidFill>
                <a:schemeClr val="bg1"/>
              </a:solidFill>
            </a:endParaRPr>
          </a:p>
          <a:p>
            <a:endParaRPr lang="es-ES_tradnl" altLang="es-AR" dirty="0" smtClean="0"/>
          </a:p>
        </p:txBody>
      </p:sp>
    </p:spTree>
    <p:extLst>
      <p:ext uri="{BB962C8B-B14F-4D97-AF65-F5344CB8AC3E}">
        <p14:creationId xmlns:p14="http://schemas.microsoft.com/office/powerpoint/2010/main" val="1717572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632637" y="1218868"/>
            <a:ext cx="10946218" cy="4852322"/>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just">
              <a:spcBef>
                <a:spcPct val="0"/>
              </a:spcBef>
            </a:pPr>
            <a:r>
              <a:rPr lang="es-ES" sz="2500" b="1" cap="none" dirty="0" smtClean="0">
                <a:solidFill>
                  <a:schemeClr val="tx1"/>
                </a:solidFill>
              </a:rPr>
              <a:t>III. ASPECTOS IMPOSITIVOS.- Análisis particular de los distintos supuestos</a:t>
            </a:r>
          </a:p>
          <a:p>
            <a:pPr algn="just">
              <a:spcBef>
                <a:spcPct val="0"/>
              </a:spcBef>
            </a:pPr>
            <a:endParaRPr lang="es-ES" sz="2500" b="1" cap="none" dirty="0" smtClean="0">
              <a:solidFill>
                <a:schemeClr val="tx1"/>
              </a:solidFill>
            </a:endParaRPr>
          </a:p>
          <a:p>
            <a:pPr algn="just">
              <a:spcBef>
                <a:spcPct val="0"/>
              </a:spcBef>
            </a:pPr>
            <a:r>
              <a:rPr lang="es-ES" altLang="es-AR" sz="2400" cap="none" dirty="0" smtClean="0">
                <a:solidFill>
                  <a:schemeClr val="tx1"/>
                </a:solidFill>
              </a:rPr>
              <a:t>* Se </a:t>
            </a:r>
            <a:r>
              <a:rPr lang="es-ES" altLang="es-AR" sz="2400" cap="none" dirty="0">
                <a:solidFill>
                  <a:schemeClr val="tx1"/>
                </a:solidFill>
              </a:rPr>
              <a:t>toman como presupuestos contratos en los que los </a:t>
            </a:r>
            <a:r>
              <a:rPr lang="es-ES" altLang="es-AR" sz="2400" cap="none" dirty="0" smtClean="0">
                <a:solidFill>
                  <a:schemeClr val="tx1"/>
                </a:solidFill>
              </a:rPr>
              <a:t>fiduciantes aportantes </a:t>
            </a:r>
            <a:r>
              <a:rPr lang="es-ES" altLang="es-AR" sz="2400" cap="none" dirty="0">
                <a:solidFill>
                  <a:schemeClr val="tx1"/>
                </a:solidFill>
              </a:rPr>
              <a:t>del lote o de dinero recibirán sus </a:t>
            </a:r>
            <a:r>
              <a:rPr lang="es-ES" altLang="es-AR" sz="2400" cap="none" dirty="0" smtClean="0">
                <a:solidFill>
                  <a:schemeClr val="tx1"/>
                </a:solidFill>
              </a:rPr>
              <a:t>respectivas contraprestaciones </a:t>
            </a:r>
            <a:r>
              <a:rPr lang="es-ES" altLang="es-AR" sz="2400" cap="none" dirty="0">
                <a:solidFill>
                  <a:schemeClr val="tx1"/>
                </a:solidFill>
              </a:rPr>
              <a:t>por la aportado, sean en dinero o en </a:t>
            </a:r>
            <a:r>
              <a:rPr lang="es-ES" altLang="es-AR" sz="2400" cap="none" dirty="0" smtClean="0">
                <a:solidFill>
                  <a:schemeClr val="tx1"/>
                </a:solidFill>
              </a:rPr>
              <a:t>metros construídos</a:t>
            </a:r>
            <a:r>
              <a:rPr lang="es-ES" altLang="es-AR" sz="2400" cap="none" dirty="0">
                <a:solidFill>
                  <a:schemeClr val="tx1"/>
                </a:solidFill>
              </a:rPr>
              <a:t>, es decir asumen en el mismo contrato el rol de beneficiarios</a:t>
            </a:r>
            <a:r>
              <a:rPr lang="es-ES" altLang="es-AR" sz="2400" cap="none" dirty="0" smtClean="0">
                <a:solidFill>
                  <a:schemeClr val="tx1"/>
                </a:solidFill>
              </a:rPr>
              <a:t>.</a:t>
            </a:r>
            <a:endParaRPr lang="es-ES" altLang="es-AR" sz="2400" cap="none" dirty="0">
              <a:solidFill>
                <a:schemeClr val="tx1"/>
              </a:solidFill>
            </a:endParaRPr>
          </a:p>
          <a:p>
            <a:pPr algn="just">
              <a:spcBef>
                <a:spcPct val="0"/>
              </a:spcBef>
            </a:pPr>
            <a:endParaRPr lang="es-ES" altLang="es-AR" sz="2400" cap="none" dirty="0">
              <a:solidFill>
                <a:schemeClr val="tx1"/>
              </a:solidFill>
            </a:endParaRPr>
          </a:p>
          <a:p>
            <a:pPr algn="just">
              <a:spcBef>
                <a:spcPct val="0"/>
              </a:spcBef>
            </a:pPr>
            <a:r>
              <a:rPr lang="es-ES" altLang="es-AR" sz="2400" cap="none" dirty="0" smtClean="0">
                <a:solidFill>
                  <a:schemeClr val="tx1"/>
                </a:solidFill>
              </a:rPr>
              <a:t>* Los </a:t>
            </a:r>
            <a:r>
              <a:rPr lang="es-ES" altLang="es-AR" sz="2400" cap="none" dirty="0">
                <a:solidFill>
                  <a:schemeClr val="tx1"/>
                </a:solidFill>
              </a:rPr>
              <a:t>criterios expuestos tratan de reflejar el contenido de la normativa vigente, los actuales dictámenes impositivos y las opiniones de algunos de los especialistas consultados</a:t>
            </a:r>
            <a:r>
              <a:rPr lang="es-ES" altLang="es-AR" sz="2400" cap="none" dirty="0" smtClean="0">
                <a:solidFill>
                  <a:schemeClr val="tx1"/>
                </a:solidFill>
              </a:rPr>
              <a:t>.</a:t>
            </a:r>
            <a:endParaRPr lang="es-ES" altLang="es-AR" sz="2400" cap="none" dirty="0">
              <a:solidFill>
                <a:schemeClr val="tx1"/>
              </a:solidFill>
            </a:endParaRPr>
          </a:p>
          <a:p>
            <a:pPr algn="just">
              <a:spcBef>
                <a:spcPct val="0"/>
              </a:spcBef>
            </a:pPr>
            <a:endParaRPr lang="es-ES" altLang="es-AR" sz="2400" cap="none" dirty="0">
              <a:solidFill>
                <a:schemeClr val="tx1"/>
              </a:solidFill>
            </a:endParaRPr>
          </a:p>
          <a:p>
            <a:pPr algn="just">
              <a:spcBef>
                <a:spcPct val="0"/>
              </a:spcBef>
            </a:pPr>
            <a:r>
              <a:rPr lang="es-ES" altLang="es-AR" sz="2400" cap="none" dirty="0" smtClean="0">
                <a:solidFill>
                  <a:schemeClr val="tx1"/>
                </a:solidFill>
              </a:rPr>
              <a:t>* Nunca </a:t>
            </a:r>
            <a:r>
              <a:rPr lang="es-ES" altLang="es-AR" sz="2400" cap="none" dirty="0">
                <a:solidFill>
                  <a:schemeClr val="tx1"/>
                </a:solidFill>
              </a:rPr>
              <a:t>prescindir del asesoramiento y labor del profesional contable en el proyecto concreto</a:t>
            </a:r>
            <a:r>
              <a:rPr lang="es-ES" altLang="es-AR" sz="2400" cap="none" dirty="0" smtClean="0">
                <a:solidFill>
                  <a:schemeClr val="tx1"/>
                </a:solidFill>
              </a:rPr>
              <a:t>.</a:t>
            </a:r>
            <a:endParaRPr lang="es-ES_tradnl" altLang="es-AR" sz="2400" cap="none" dirty="0">
              <a:solidFill>
                <a:schemeClr val="tx1"/>
              </a:solidFill>
            </a:endParaRPr>
          </a:p>
          <a:p>
            <a:pPr>
              <a:spcBef>
                <a:spcPct val="0"/>
              </a:spcBef>
            </a:pPr>
            <a:endParaRPr lang="es-ES" sz="2500" b="1" cap="none" dirty="0" smtClean="0">
              <a:solidFill>
                <a:schemeClr val="tx1"/>
              </a:solidFill>
            </a:endParaRPr>
          </a:p>
          <a:p>
            <a:pPr>
              <a:spcBef>
                <a:spcPct val="0"/>
              </a:spcBef>
            </a:pPr>
            <a:endParaRPr lang="es-ES" sz="2500" b="1" cap="none" dirty="0" smtClean="0">
              <a:solidFill>
                <a:schemeClr val="tx1"/>
              </a:solidFill>
            </a:endParaRPr>
          </a:p>
          <a:p>
            <a:pPr>
              <a:spcBef>
                <a:spcPct val="0"/>
              </a:spcBef>
            </a:pPr>
            <a:endParaRPr lang="es-ES" altLang="es-AR" sz="2500" b="1" cap="none" dirty="0">
              <a:solidFill>
                <a:schemeClr val="tx1"/>
              </a:solidFill>
            </a:endParaRPr>
          </a:p>
          <a:p>
            <a:pPr algn="just">
              <a:spcBef>
                <a:spcPct val="0"/>
              </a:spcBef>
            </a:pPr>
            <a:endParaRPr lang="es-ES" altLang="es-AR" sz="2400" dirty="0" smtClean="0">
              <a:solidFill>
                <a:schemeClr val="bg1"/>
              </a:solidFill>
            </a:endParaRPr>
          </a:p>
          <a:p>
            <a:endParaRPr lang="es-ES_tradnl" altLang="es-AR" dirty="0" smtClean="0"/>
          </a:p>
        </p:txBody>
      </p:sp>
    </p:spTree>
    <p:extLst>
      <p:ext uri="{BB962C8B-B14F-4D97-AF65-F5344CB8AC3E}">
        <p14:creationId xmlns:p14="http://schemas.microsoft.com/office/powerpoint/2010/main" val="1315747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632637" y="1218868"/>
            <a:ext cx="10946218" cy="4852322"/>
          </a:xfrm>
          <a:prstGeom prst="rect">
            <a:avLst/>
          </a:prstGeom>
        </p:spPr>
        <p:txBody>
          <a:bodyPr vert="horz" lIns="91440" tIns="45720" rIns="91440" bIns="45720" rtlCol="0" anchor="t">
            <a:normAutofit fontScale="92500" lnSpcReduction="200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just">
              <a:spcBef>
                <a:spcPct val="0"/>
              </a:spcBef>
            </a:pPr>
            <a:r>
              <a:rPr lang="es-ES" altLang="es-AR" sz="2500" b="1" cap="none" dirty="0" smtClean="0">
                <a:solidFill>
                  <a:schemeClr val="tx1"/>
                </a:solidFill>
              </a:rPr>
              <a:t>A. </a:t>
            </a:r>
            <a:r>
              <a:rPr lang="es-ES" altLang="es-AR" sz="2400" b="1" cap="none" dirty="0" smtClean="0">
                <a:solidFill>
                  <a:schemeClr val="tx1"/>
                </a:solidFill>
              </a:rPr>
              <a:t>Contrato de fideicomiso</a:t>
            </a:r>
          </a:p>
          <a:p>
            <a:pPr algn="just">
              <a:spcBef>
                <a:spcPct val="0"/>
              </a:spcBef>
            </a:pPr>
            <a:r>
              <a:rPr lang="es-ES" altLang="es-AR" sz="2400" cap="none" dirty="0" smtClean="0">
                <a:solidFill>
                  <a:schemeClr val="tx1"/>
                </a:solidFill>
              </a:rPr>
              <a:t>Impuesto </a:t>
            </a:r>
            <a:r>
              <a:rPr lang="es-ES" altLang="es-AR" sz="2400" cap="none" dirty="0">
                <a:solidFill>
                  <a:schemeClr val="tx1"/>
                </a:solidFill>
              </a:rPr>
              <a:t>de sellos: gravado con el 1% de los honorarios del </a:t>
            </a:r>
            <a:r>
              <a:rPr lang="es-ES" altLang="es-AR" sz="2400" cap="none" dirty="0" smtClean="0">
                <a:solidFill>
                  <a:schemeClr val="tx1"/>
                </a:solidFill>
              </a:rPr>
              <a:t>fiduciario.</a:t>
            </a:r>
          </a:p>
          <a:p>
            <a:pPr algn="just">
              <a:spcBef>
                <a:spcPct val="0"/>
              </a:spcBef>
            </a:pPr>
            <a:r>
              <a:rPr lang="es-ES" altLang="es-AR" sz="2400" cap="none" dirty="0" smtClean="0">
                <a:solidFill>
                  <a:schemeClr val="tx1"/>
                </a:solidFill>
              </a:rPr>
              <a:t>Impuesto </a:t>
            </a:r>
            <a:r>
              <a:rPr lang="es-ES" altLang="es-AR" sz="2400" cap="none" dirty="0">
                <a:solidFill>
                  <a:schemeClr val="tx1"/>
                </a:solidFill>
              </a:rPr>
              <a:t>a la transferencia de inmuebles o a las ganancias: el contrato no se encuentra gravado por ninguno de estos tributos</a:t>
            </a:r>
            <a:r>
              <a:rPr lang="es-ES" altLang="es-AR" sz="2400" cap="none" dirty="0" smtClean="0">
                <a:solidFill>
                  <a:schemeClr val="tx1"/>
                </a:solidFill>
              </a:rPr>
              <a:t>.</a:t>
            </a:r>
          </a:p>
          <a:p>
            <a:pPr algn="just">
              <a:spcBef>
                <a:spcPct val="0"/>
              </a:spcBef>
            </a:pPr>
            <a:endParaRPr lang="es-ES" sz="2400" b="1" cap="none" dirty="0">
              <a:solidFill>
                <a:schemeClr val="tx1"/>
              </a:solidFill>
            </a:endParaRPr>
          </a:p>
          <a:p>
            <a:pPr algn="just">
              <a:spcBef>
                <a:spcPct val="0"/>
              </a:spcBef>
            </a:pPr>
            <a:r>
              <a:rPr lang="es-ES" altLang="es-AR" sz="2500" b="1" cap="none" dirty="0" smtClean="0">
                <a:solidFill>
                  <a:schemeClr val="tx1"/>
                </a:solidFill>
              </a:rPr>
              <a:t>B. Transferencia fiduciaria del lote</a:t>
            </a:r>
          </a:p>
          <a:p>
            <a:pPr algn="just">
              <a:spcBef>
                <a:spcPct val="0"/>
              </a:spcBef>
            </a:pPr>
            <a:r>
              <a:rPr lang="es-ES" altLang="es-AR" sz="2500" cap="none" dirty="0" smtClean="0">
                <a:solidFill>
                  <a:schemeClr val="tx1"/>
                </a:solidFill>
              </a:rPr>
              <a:t>Impuesto </a:t>
            </a:r>
            <a:r>
              <a:rPr lang="es-ES" altLang="es-AR" sz="2500" cap="none" dirty="0">
                <a:solidFill>
                  <a:schemeClr val="tx1"/>
                </a:solidFill>
              </a:rPr>
              <a:t>de </a:t>
            </a:r>
            <a:r>
              <a:rPr lang="es-ES" altLang="es-AR" sz="2500" cap="none" dirty="0" smtClean="0">
                <a:solidFill>
                  <a:schemeClr val="tx1"/>
                </a:solidFill>
              </a:rPr>
              <a:t>sellos</a:t>
            </a:r>
            <a:r>
              <a:rPr lang="es-ES" altLang="es-AR" sz="2500" cap="none" dirty="0">
                <a:solidFill>
                  <a:schemeClr val="tx1"/>
                </a:solidFill>
              </a:rPr>
              <a:t>;</a:t>
            </a:r>
            <a:r>
              <a:rPr lang="es-ES" altLang="es-AR" sz="2500" cap="none" dirty="0" smtClean="0">
                <a:solidFill>
                  <a:schemeClr val="tx1"/>
                </a:solidFill>
              </a:rPr>
              <a:t> </a:t>
            </a:r>
            <a:r>
              <a:rPr lang="es-ES" altLang="es-AR" sz="2500" cap="none" dirty="0">
                <a:solidFill>
                  <a:schemeClr val="tx1"/>
                </a:solidFill>
              </a:rPr>
              <a:t>dicha transferencia no se halla </a:t>
            </a:r>
            <a:r>
              <a:rPr lang="es-ES" altLang="es-AR" sz="2500" cap="none" dirty="0" smtClean="0">
                <a:solidFill>
                  <a:schemeClr val="tx1"/>
                </a:solidFill>
              </a:rPr>
              <a:t>gravada.</a:t>
            </a:r>
            <a:endParaRPr lang="es-ES" altLang="es-AR" sz="2500" cap="none" dirty="0">
              <a:solidFill>
                <a:schemeClr val="tx1"/>
              </a:solidFill>
            </a:endParaRPr>
          </a:p>
          <a:p>
            <a:pPr algn="just">
              <a:spcBef>
                <a:spcPct val="0"/>
              </a:spcBef>
            </a:pPr>
            <a:r>
              <a:rPr lang="es-ES" altLang="es-AR" sz="2500" cap="none" dirty="0" smtClean="0">
                <a:solidFill>
                  <a:schemeClr val="tx1"/>
                </a:solidFill>
              </a:rPr>
              <a:t>Impuesto </a:t>
            </a:r>
            <a:r>
              <a:rPr lang="es-ES" altLang="es-AR" sz="2500" cap="none" dirty="0">
                <a:solidFill>
                  <a:schemeClr val="tx1"/>
                </a:solidFill>
              </a:rPr>
              <a:t>a la transferencia de inmuebles: retener el 1,5 % del valor asignado al </a:t>
            </a:r>
            <a:r>
              <a:rPr lang="es-ES" altLang="es-AR" sz="2500" cap="none" dirty="0" smtClean="0">
                <a:solidFill>
                  <a:schemeClr val="tx1"/>
                </a:solidFill>
              </a:rPr>
              <a:t>lote.- (si la compra del lote aportado resulta anterior al 1/1/2018).-</a:t>
            </a:r>
            <a:endParaRPr lang="es-ES" altLang="es-AR" sz="2500" cap="none" dirty="0">
              <a:solidFill>
                <a:schemeClr val="tx1"/>
              </a:solidFill>
            </a:endParaRPr>
          </a:p>
          <a:p>
            <a:pPr>
              <a:spcBef>
                <a:spcPct val="0"/>
              </a:spcBef>
            </a:pPr>
            <a:r>
              <a:rPr lang="es-ES" altLang="es-AR" sz="2500" cap="none" dirty="0">
                <a:solidFill>
                  <a:schemeClr val="tx1"/>
                </a:solidFill>
              </a:rPr>
              <a:t>Impuesto a las ganancias: habrá que retener el 3 % sobre </a:t>
            </a:r>
            <a:r>
              <a:rPr lang="es-ES" altLang="es-AR" sz="2500" cap="none" dirty="0" smtClean="0">
                <a:solidFill>
                  <a:schemeClr val="tx1"/>
                </a:solidFill>
              </a:rPr>
              <a:t>el valor asignado el inmueble o su valuación fiscal básica (el que resultare mayor) </a:t>
            </a:r>
            <a:r>
              <a:rPr lang="es-ES" altLang="es-AR" sz="2500" cap="none" dirty="0">
                <a:solidFill>
                  <a:schemeClr val="tx1"/>
                </a:solidFill>
              </a:rPr>
              <a:t>cuando se den los presupuestos viables para dicho impuesto</a:t>
            </a:r>
            <a:r>
              <a:rPr lang="es-ES" altLang="es-AR" sz="2500" cap="none" dirty="0" smtClean="0">
                <a:solidFill>
                  <a:schemeClr val="tx1"/>
                </a:solidFill>
              </a:rPr>
              <a:t>.</a:t>
            </a:r>
          </a:p>
          <a:p>
            <a:pPr>
              <a:spcBef>
                <a:spcPct val="0"/>
              </a:spcBef>
            </a:pPr>
            <a:endParaRPr lang="es-ES" altLang="es-AR" sz="2500" cap="none" dirty="0" smtClean="0">
              <a:solidFill>
                <a:schemeClr val="tx1"/>
              </a:solidFill>
            </a:endParaRPr>
          </a:p>
          <a:p>
            <a:pPr>
              <a:spcBef>
                <a:spcPct val="0"/>
              </a:spcBef>
            </a:pPr>
            <a:r>
              <a:rPr lang="es-ES" altLang="es-AR" sz="2500" cap="none" dirty="0" smtClean="0">
                <a:solidFill>
                  <a:schemeClr val="tx1"/>
                </a:solidFill>
              </a:rPr>
              <a:t>Aclaración</a:t>
            </a:r>
            <a:r>
              <a:rPr lang="es-ES" altLang="es-AR" sz="2500" cap="none" dirty="0">
                <a:solidFill>
                  <a:schemeClr val="tx1"/>
                </a:solidFill>
              </a:rPr>
              <a:t>: AGENTE DE </a:t>
            </a:r>
            <a:r>
              <a:rPr lang="es-ES" altLang="es-AR" sz="2500" cap="none" dirty="0" smtClean="0">
                <a:solidFill>
                  <a:schemeClr val="tx1"/>
                </a:solidFill>
              </a:rPr>
              <a:t>INFORMACIÓN – AUTORETENCIÓN (Dictamen </a:t>
            </a:r>
            <a:r>
              <a:rPr lang="es-ES" altLang="es-AR" sz="2500" cap="none" dirty="0">
                <a:solidFill>
                  <a:schemeClr val="tx1"/>
                </a:solidFill>
              </a:rPr>
              <a:t>60/07 AFIP 16/8/07</a:t>
            </a:r>
            <a:r>
              <a:rPr lang="es-ES" altLang="es-AR" sz="2500" cap="none" dirty="0" smtClean="0">
                <a:solidFill>
                  <a:schemeClr val="tx1"/>
                </a:solidFill>
              </a:rPr>
              <a:t>). Existe </a:t>
            </a:r>
            <a:r>
              <a:rPr lang="es-ES" altLang="es-AR" sz="2500" cap="none" dirty="0">
                <a:solidFill>
                  <a:schemeClr val="tx1"/>
                </a:solidFill>
              </a:rPr>
              <a:t>hecho imponible</a:t>
            </a:r>
            <a:r>
              <a:rPr lang="es-ES" altLang="es-AR" sz="2500" cap="none" dirty="0" smtClean="0">
                <a:solidFill>
                  <a:schemeClr val="tx1"/>
                </a:solidFill>
              </a:rPr>
              <a:t>.</a:t>
            </a:r>
            <a:endParaRPr lang="es-ES_tradnl" altLang="es-AR" sz="2500" cap="none" dirty="0">
              <a:solidFill>
                <a:schemeClr val="tx1"/>
              </a:solidFill>
            </a:endParaRPr>
          </a:p>
        </p:txBody>
      </p:sp>
    </p:spTree>
    <p:extLst>
      <p:ext uri="{BB962C8B-B14F-4D97-AF65-F5344CB8AC3E}">
        <p14:creationId xmlns:p14="http://schemas.microsoft.com/office/powerpoint/2010/main" val="12166112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242</TotalTime>
  <Words>2273</Words>
  <Application>Microsoft Office PowerPoint</Application>
  <PresentationFormat>Panorámica</PresentationFormat>
  <Paragraphs>194</Paragraphs>
  <Slides>26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26</vt:i4>
      </vt:variant>
    </vt:vector>
  </HeadingPairs>
  <TitlesOfParts>
    <vt:vector size="30" baseType="lpstr">
      <vt:lpstr>Arial</vt:lpstr>
      <vt:lpstr>Century Gothic</vt:lpstr>
      <vt:lpstr>Wingdings 3</vt:lpstr>
      <vt:lpstr>Ion</vt:lpstr>
      <vt:lpstr>Presentación de PowerPoint</vt:lpstr>
      <vt:lpstr>CAMPEON FIDUCIARIO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 Hoz, Catalina (BUE-MRM)</dc:creator>
  <cp:lastModifiedBy>Marcelo</cp:lastModifiedBy>
  <cp:revision>30</cp:revision>
  <dcterms:created xsi:type="dcterms:W3CDTF">2016-09-07T16:51:24Z</dcterms:created>
  <dcterms:modified xsi:type="dcterms:W3CDTF">2023-03-27T19:38:29Z</dcterms:modified>
</cp:coreProperties>
</file>