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7559675" cy="106918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s-AR" sz="4400" b="0" strike="noStrike" spc="-1">
                <a:latin typeface="Arial"/>
              </a:rPr>
              <a:t>Pulse para desplazar la página</a:t>
            </a:r>
          </a:p>
        </p:txBody>
      </p:sp>
      <p:sp>
        <p:nvSpPr>
          <p:cNvPr id="39" name="PlaceHolder 2"/>
          <p:cNvSpPr>
            <a:spLocks noGrp="1"/>
          </p:cNvSpPr>
          <p:nvPr>
            <p:ph type="body"/>
          </p:nvPr>
        </p:nvSpPr>
        <p:spPr>
          <a:xfrm>
            <a:off x="756000" y="5078520"/>
            <a:ext cx="6047640" cy="4811040"/>
          </a:xfrm>
          <a:prstGeom prst="rect">
            <a:avLst/>
          </a:prstGeom>
        </p:spPr>
        <p:txBody>
          <a:bodyPr lIns="0" tIns="0" rIns="0" bIns="0"/>
          <a:lstStyle/>
          <a:p>
            <a:r>
              <a:rPr lang="es-AR" sz="2000" b="0" strike="noStrike" spc="-1">
                <a:latin typeface="Arial"/>
              </a:rPr>
              <a:t>Pulse para editar el formato de las notas</a:t>
            </a:r>
          </a:p>
        </p:txBody>
      </p:sp>
      <p:sp>
        <p:nvSpPr>
          <p:cNvPr id="40" name="PlaceHolder 3"/>
          <p:cNvSpPr>
            <a:spLocks noGrp="1"/>
          </p:cNvSpPr>
          <p:nvPr>
            <p:ph type="hdr"/>
          </p:nvPr>
        </p:nvSpPr>
        <p:spPr>
          <a:xfrm>
            <a:off x="0" y="0"/>
            <a:ext cx="3280680" cy="534240"/>
          </a:xfrm>
          <a:prstGeom prst="rect">
            <a:avLst/>
          </a:prstGeom>
        </p:spPr>
        <p:txBody>
          <a:bodyPr lIns="0" tIns="0" rIns="0" bIns="0"/>
          <a:lstStyle/>
          <a:p>
            <a:r>
              <a:rPr lang="es-AR" sz="1400" b="0" strike="noStrike" spc="-1">
                <a:latin typeface="Times New Roman"/>
              </a:rPr>
              <a:t>&lt;cabecera&gt;</a:t>
            </a:r>
          </a:p>
        </p:txBody>
      </p:sp>
      <p:sp>
        <p:nvSpPr>
          <p:cNvPr id="41" name="PlaceHolder 4"/>
          <p:cNvSpPr>
            <a:spLocks noGrp="1"/>
          </p:cNvSpPr>
          <p:nvPr>
            <p:ph type="dt"/>
          </p:nvPr>
        </p:nvSpPr>
        <p:spPr>
          <a:xfrm>
            <a:off x="4278960" y="0"/>
            <a:ext cx="3280680" cy="534240"/>
          </a:xfrm>
          <a:prstGeom prst="rect">
            <a:avLst/>
          </a:prstGeom>
        </p:spPr>
        <p:txBody>
          <a:bodyPr lIns="0" tIns="0" rIns="0" bIns="0"/>
          <a:lstStyle/>
          <a:p>
            <a:pPr algn="r"/>
            <a:r>
              <a:rPr lang="es-AR" sz="1400" b="0" strike="noStrike" spc="-1">
                <a:latin typeface="Times New Roman"/>
              </a:rPr>
              <a:t>&lt;fecha/hora&gt;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lstStyle/>
          <a:p>
            <a:r>
              <a:rPr lang="es-AR" sz="1400" b="0" strike="noStrike" spc="-1">
                <a:latin typeface="Times New Roman"/>
              </a:rPr>
              <a:t>&lt;pie de página&gt;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lstStyle/>
          <a:p>
            <a:pPr algn="r"/>
            <a:fld id="{CDD0F87D-FC60-4971-915F-53220C30E2C8}" type="slidenum">
              <a:rPr lang="es-AR" sz="1400" b="0" strike="noStrike" spc="-1">
                <a:latin typeface="Times New Roman"/>
              </a:rPr>
              <a:t>‹Nº›</a:t>
            </a:fld>
            <a:endParaRPr lang="es-A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573088" y="1336675"/>
            <a:ext cx="6411912" cy="3606800"/>
          </a:xfrm>
          <a:prstGeom prst="rect">
            <a:avLst/>
          </a:prstGeom>
        </p:spPr>
      </p:sp>
      <p:sp>
        <p:nvSpPr>
          <p:cNvPr id="212" name="PlaceHolder 2"/>
          <p:cNvSpPr>
            <a:spLocks noGrp="1"/>
          </p:cNvSpPr>
          <p:nvPr>
            <p:ph type="body"/>
          </p:nvPr>
        </p:nvSpPr>
        <p:spPr>
          <a:xfrm>
            <a:off x="755640" y="5145120"/>
            <a:ext cx="6047280" cy="4209120"/>
          </a:xfrm>
          <a:prstGeom prst="rect">
            <a:avLst/>
          </a:prstGeom>
        </p:spPr>
        <p:txBody>
          <a:bodyPr lIns="0" tIns="0" rIns="0" bIns="0"/>
          <a:lstStyle/>
          <a:p>
            <a:endParaRPr lang="es-AR" sz="2000" b="0" strike="noStrike" spc="-1">
              <a:latin typeface="Arial"/>
            </a:endParaRPr>
          </a:p>
        </p:txBody>
      </p:sp>
      <p:sp>
        <p:nvSpPr>
          <p:cNvPr id="213" name="CustomShape 3"/>
          <p:cNvSpPr/>
          <p:nvPr/>
        </p:nvSpPr>
        <p:spPr>
          <a:xfrm>
            <a:off x="4281480" y="10155240"/>
            <a:ext cx="3275640" cy="5353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AR"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AR"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AR"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AR"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AR"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AR"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AR"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AR"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AR"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AR"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s-AR"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AR"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AR"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A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s-AR" sz="4400" b="0" strike="noStrike" spc="-1">
                <a:latin typeface="Arial"/>
              </a:rPr>
              <a:t>Pulse para editar el formato del texto de título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AR"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AR"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AR" sz="2400" b="0" strike="noStrike" spc="-1">
                <a:latin typeface="Arial"/>
              </a:rPr>
              <a:t>Tercer nivel del esquema</a:t>
            </a:r>
          </a:p>
          <a:p>
            <a:pPr marL="1728000" lvl="3" indent="-216000">
              <a:spcBef>
                <a:spcPts val="567"/>
              </a:spcBef>
              <a:buClr>
                <a:srgbClr val="000000"/>
              </a:buClr>
              <a:buSzPct val="75000"/>
              <a:buFont typeface="Symbol" charset="2"/>
              <a:buChar char=""/>
            </a:pPr>
            <a:r>
              <a:rPr lang="es-AR" sz="2000" b="0" strike="noStrike" spc="-1">
                <a:latin typeface="Arial"/>
              </a:rPr>
              <a:t>Cuarto nivel del esquema</a:t>
            </a:r>
          </a:p>
          <a:p>
            <a:pPr marL="2160000" lvl="4" indent="-216000">
              <a:spcBef>
                <a:spcPts val="283"/>
              </a:spcBef>
              <a:buClr>
                <a:srgbClr val="000000"/>
              </a:buClr>
              <a:buSzPct val="45000"/>
              <a:buFont typeface="Wingdings" charset="2"/>
              <a:buChar char=""/>
            </a:pPr>
            <a:r>
              <a:rPr lang="es-AR" sz="2000" b="0" strike="noStrike" spc="-1">
                <a:latin typeface="Arial"/>
              </a:rPr>
              <a:t>Quinto nivel del esquema</a:t>
            </a:r>
          </a:p>
          <a:p>
            <a:pPr marL="2592000" lvl="5" indent="-216000">
              <a:spcBef>
                <a:spcPts val="283"/>
              </a:spcBef>
              <a:buClr>
                <a:srgbClr val="000000"/>
              </a:buClr>
              <a:buSzPct val="45000"/>
              <a:buFont typeface="Wingdings" charset="2"/>
              <a:buChar char=""/>
            </a:pPr>
            <a:r>
              <a:rPr lang="es-AR" sz="2000" b="0" strike="noStrike" spc="-1">
                <a:latin typeface="Arial"/>
              </a:rPr>
              <a:t>Sexto nivel del esquema</a:t>
            </a:r>
          </a:p>
          <a:p>
            <a:pPr marL="3024000" lvl="6" indent="-216000">
              <a:spcBef>
                <a:spcPts val="283"/>
              </a:spcBef>
              <a:buClr>
                <a:srgbClr val="000000"/>
              </a:buClr>
              <a:buSzPct val="45000"/>
              <a:buFont typeface="Wingdings" charset="2"/>
              <a:buChar char=""/>
            </a:pPr>
            <a:r>
              <a:rPr lang="es-A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wmf"/><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wmf"/><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2386800" y="5150880"/>
            <a:ext cx="7416720" cy="46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500" b="0" strike="noStrike" spc="-1">
                <a:solidFill>
                  <a:srgbClr val="FFFFFF"/>
                </a:solidFill>
                <a:latin typeface="Calibri"/>
                <a:ea typeface="Calibri"/>
              </a:rPr>
              <a:t>NOMBRE DE LA PRESENTACIÓN</a:t>
            </a:r>
            <a:endParaRPr lang="es-AR" sz="2500" b="0" strike="noStrike" spc="-1">
              <a:latin typeface="Arial"/>
            </a:endParaRPr>
          </a:p>
        </p:txBody>
      </p:sp>
      <p:sp>
        <p:nvSpPr>
          <p:cNvPr id="45" name="CustomShape 2"/>
          <p:cNvSpPr/>
          <p:nvPr/>
        </p:nvSpPr>
        <p:spPr>
          <a:xfrm>
            <a:off x="8728200" y="2752200"/>
            <a:ext cx="2358000" cy="3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strike="noStrike" spc="-1">
                <a:solidFill>
                  <a:srgbClr val="FFFFFF"/>
                </a:solidFill>
                <a:latin typeface="Calibri"/>
                <a:ea typeface="Calibri"/>
              </a:rPr>
              <a:t>ESPACIO PARA OTRO LOGO</a:t>
            </a:r>
            <a:endParaRPr lang="es-AR" sz="1400" b="0" strike="noStrike" spc="-1">
              <a:latin typeface="Arial"/>
            </a:endParaRPr>
          </a:p>
        </p:txBody>
      </p:sp>
      <p:pic>
        <p:nvPicPr>
          <p:cNvPr id="46" name="Imagen 2"/>
          <p:cNvPicPr/>
          <p:nvPr/>
        </p:nvPicPr>
        <p:blipFill>
          <a:blip r:embed="rId2"/>
          <a:stretch/>
        </p:blipFill>
        <p:spPr>
          <a:xfrm>
            <a:off x="0" y="0"/>
            <a:ext cx="12190320" cy="68562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RESGUARDO DE CLAVES PERSONALES</a:t>
            </a:r>
            <a:endParaRPr lang="es-AR" sz="2000" b="0" strike="noStrike" spc="-1">
              <a:latin typeface="Arial"/>
            </a:endParaRPr>
          </a:p>
        </p:txBody>
      </p:sp>
      <p:sp>
        <p:nvSpPr>
          <p:cNvPr id="102" name="CustomShape 2"/>
          <p:cNvSpPr/>
          <p:nvPr/>
        </p:nvSpPr>
        <p:spPr>
          <a:xfrm>
            <a:off x="505080" y="1410840"/>
            <a:ext cx="10423800" cy="19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gn="just">
              <a:lnSpc>
                <a:spcPct val="100000"/>
              </a:lnSpc>
              <a:buClr>
                <a:srgbClr val="808080"/>
              </a:buClr>
              <a:buFont typeface="Courier New"/>
              <a:buChar char="o"/>
            </a:pPr>
            <a:r>
              <a:rPr lang="es-AR" sz="1400" b="0" strike="noStrike" spc="-1">
                <a:solidFill>
                  <a:srgbClr val="808080"/>
                </a:solidFill>
                <a:latin typeface="Calibri"/>
                <a:ea typeface="DejaVu Sans"/>
              </a:rPr>
              <a:t>La condición sine qua non para el </a:t>
            </a:r>
            <a:r>
              <a:rPr lang="es-AR" sz="1400" b="0" i="1" strike="noStrike" spc="-1">
                <a:solidFill>
                  <a:srgbClr val="808080"/>
                </a:solidFill>
                <a:latin typeface="Calibri"/>
                <a:ea typeface="DejaVu Sans"/>
              </a:rPr>
              <a:t>no-repudio</a:t>
            </a:r>
            <a:r>
              <a:rPr lang="es-AR" sz="1400" b="0" strike="noStrike" spc="-1">
                <a:solidFill>
                  <a:srgbClr val="808080"/>
                </a:solidFill>
                <a:latin typeface="Calibri"/>
                <a:ea typeface="DejaVu Sans"/>
              </a:rPr>
              <a:t> es que sólo el firmante tenga </a:t>
            </a:r>
            <a:r>
              <a:rPr lang="es-AR" sz="1400" b="0" i="1" u="sng" strike="noStrike" spc="-1">
                <a:solidFill>
                  <a:srgbClr val="808080"/>
                </a:solidFill>
                <a:uFillTx/>
                <a:latin typeface="Calibri"/>
                <a:ea typeface="DejaVu Sans"/>
              </a:rPr>
              <a:t>acceso exclusivo</a:t>
            </a:r>
            <a:r>
              <a:rPr lang="es-AR" sz="1400" b="0" i="1" strike="noStrike" spc="-1">
                <a:solidFill>
                  <a:srgbClr val="808080"/>
                </a:solidFill>
                <a:latin typeface="Calibri"/>
                <a:ea typeface="DejaVu Sans"/>
              </a:rPr>
              <a:t> a su clave privada</a:t>
            </a:r>
            <a:br/>
            <a:r>
              <a:rPr lang="es-AR" sz="1400" b="0" i="1" strike="noStrike" spc="-1">
                <a:solidFill>
                  <a:srgbClr val="808080"/>
                </a:solidFill>
                <a:latin typeface="Calibri"/>
                <a:ea typeface="DejaVu Sans"/>
              </a:rPr>
              <a:t> </a:t>
            </a:r>
            <a:endParaRPr lang="es-AR" sz="1400" b="0" strike="noStrike" spc="-1">
              <a:latin typeface="Arial"/>
            </a:endParaRPr>
          </a:p>
          <a:p>
            <a:pPr marL="216000" indent="-215280" algn="just">
              <a:lnSpc>
                <a:spcPct val="100000"/>
              </a:lnSpc>
              <a:buClr>
                <a:srgbClr val="808080"/>
              </a:buClr>
              <a:buFont typeface="Courier New"/>
              <a:buChar char="o"/>
            </a:pPr>
            <a:r>
              <a:rPr lang="es-AR" sz="1400" b="0" strike="noStrike" spc="-1">
                <a:solidFill>
                  <a:srgbClr val="808080"/>
                </a:solidFill>
                <a:latin typeface="Calibri"/>
                <a:ea typeface="DejaVu Sans"/>
              </a:rPr>
              <a:t>Como los mecanismos de control de acceso a archivos sensibles de los sistemas operativos de propósitos generales (MS Windows, Mac     OS, Linux) son insuficientes para garantizar tal exclusividad de acceso, se recurre a dispositivos especiales conocidos como </a:t>
            </a:r>
            <a:r>
              <a:rPr lang="es-AR" sz="1400" b="0" i="1" u="sng" strike="noStrike" spc="-1">
                <a:solidFill>
                  <a:srgbClr val="0070C0"/>
                </a:solidFill>
                <a:uFillTx/>
                <a:latin typeface="Calibri"/>
                <a:ea typeface="DejaVu Sans"/>
              </a:rPr>
              <a:t>tokens</a:t>
            </a:r>
            <a:br/>
            <a:r>
              <a:rPr lang="es-AR" sz="1400" b="0" i="1" u="sng" strike="noStrike" spc="-1">
                <a:solidFill>
                  <a:srgbClr val="0070C0"/>
                </a:solidFill>
                <a:uFillTx/>
                <a:latin typeface="Calibri"/>
                <a:ea typeface="DejaVu Sans"/>
              </a:rPr>
              <a:t> </a:t>
            </a:r>
            <a:endParaRPr lang="es-AR" sz="1400" b="0" strike="noStrike" spc="-1">
              <a:latin typeface="Arial"/>
            </a:endParaRPr>
          </a:p>
          <a:p>
            <a:pPr marL="216000" indent="-215280" algn="just">
              <a:lnSpc>
                <a:spcPct val="100000"/>
              </a:lnSpc>
              <a:buClr>
                <a:srgbClr val="808080"/>
              </a:buClr>
              <a:buFont typeface="Courier New"/>
              <a:buChar char="o"/>
            </a:pPr>
            <a:r>
              <a:rPr lang="es-AR" sz="1400" b="0" strike="noStrike" spc="-1">
                <a:solidFill>
                  <a:srgbClr val="808080"/>
                </a:solidFill>
                <a:latin typeface="Calibri"/>
                <a:ea typeface="DejaVu Sans"/>
              </a:rPr>
              <a:t>Tienen el aspecto físico de un pendrive USB, pero su funcionamiento es muy diferente, permitiendo además del resguardo seguro de los tres archivos con las </a:t>
            </a:r>
            <a:r>
              <a:rPr lang="es-AR" sz="1400" b="0" i="1" strike="noStrike" spc="-1">
                <a:solidFill>
                  <a:srgbClr val="808080"/>
                </a:solidFill>
                <a:latin typeface="Calibri"/>
                <a:ea typeface="DejaVu Sans"/>
              </a:rPr>
              <a:t>claves pública </a:t>
            </a:r>
            <a:r>
              <a:rPr lang="es-AR" sz="1400" b="0" strike="noStrike" spc="-1">
                <a:solidFill>
                  <a:srgbClr val="808080"/>
                </a:solidFill>
                <a:latin typeface="Calibri"/>
                <a:ea typeface="DejaVu Sans"/>
              </a:rPr>
              <a:t>y </a:t>
            </a:r>
            <a:r>
              <a:rPr lang="es-AR" sz="1400" b="0" i="1" strike="noStrike" spc="-1">
                <a:solidFill>
                  <a:srgbClr val="808080"/>
                </a:solidFill>
                <a:latin typeface="Calibri"/>
                <a:ea typeface="DejaVu Sans"/>
              </a:rPr>
              <a:t>privada</a:t>
            </a:r>
            <a:r>
              <a:rPr lang="es-AR" sz="1400" b="0" strike="noStrike" spc="-1">
                <a:solidFill>
                  <a:srgbClr val="808080"/>
                </a:solidFill>
                <a:latin typeface="Calibri"/>
                <a:ea typeface="DejaVu Sans"/>
              </a:rPr>
              <a:t> y el </a:t>
            </a:r>
            <a:r>
              <a:rPr lang="es-AR" sz="1400" b="0" i="1" strike="noStrike" spc="-1">
                <a:solidFill>
                  <a:srgbClr val="808080"/>
                </a:solidFill>
                <a:latin typeface="Calibri"/>
                <a:ea typeface="DejaVu Sans"/>
              </a:rPr>
              <a:t>certificado</a:t>
            </a:r>
            <a:r>
              <a:rPr lang="es-AR" sz="1400" b="0" strike="noStrike" spc="-1">
                <a:solidFill>
                  <a:srgbClr val="808080"/>
                </a:solidFill>
                <a:latin typeface="Calibri"/>
                <a:ea typeface="DejaVu Sans"/>
              </a:rPr>
              <a:t>, hacer ciertas operaciones restringidas con tales archivos</a:t>
            </a:r>
            <a:br/>
            <a:r>
              <a:rPr lang="es-AR" sz="1400" b="0" strike="noStrike" spc="-1">
                <a:solidFill>
                  <a:srgbClr val="808080"/>
                </a:solidFill>
                <a:latin typeface="Calibri"/>
                <a:ea typeface="DejaVu Sans"/>
              </a:rPr>
              <a:t> </a:t>
            </a:r>
            <a:endParaRPr lang="es-AR" sz="1400" b="0" strike="noStrike" spc="-1">
              <a:latin typeface="Arial"/>
            </a:endParaRPr>
          </a:p>
          <a:p>
            <a:pPr marL="216000" indent="-215280" algn="just">
              <a:lnSpc>
                <a:spcPct val="100000"/>
              </a:lnSpc>
              <a:buClr>
                <a:srgbClr val="808080"/>
              </a:buClr>
              <a:buFont typeface="Courier New"/>
              <a:buChar char="o"/>
            </a:pPr>
            <a:r>
              <a:rPr lang="es-AR" sz="1400" b="0" strike="noStrike" spc="-1">
                <a:solidFill>
                  <a:srgbClr val="808080"/>
                </a:solidFill>
                <a:latin typeface="Calibri"/>
                <a:ea typeface="DejaVu Sans"/>
              </a:rPr>
              <a:t>Como factor adicional de seguridad, se exige al propietario una contraseña (passphrase) para poder realizar tales operaciones. Es decir, para firmar se deberá poseer el </a:t>
            </a:r>
            <a:r>
              <a:rPr lang="es-AR" sz="1400" b="0" i="1" u="sng" strike="noStrike" spc="-1">
                <a:solidFill>
                  <a:srgbClr val="0070C0"/>
                </a:solidFill>
                <a:uFillTx/>
                <a:latin typeface="Calibri"/>
                <a:ea typeface="DejaVu Sans"/>
              </a:rPr>
              <a:t>token</a:t>
            </a:r>
            <a:r>
              <a:rPr lang="es-AR" sz="1400" b="0" strike="noStrike" spc="-1">
                <a:solidFill>
                  <a:srgbClr val="808080"/>
                </a:solidFill>
                <a:latin typeface="Calibri"/>
                <a:ea typeface="DejaVu Sans"/>
              </a:rPr>
              <a:t> y conocer la contraseña que lo protege</a:t>
            </a:r>
            <a:endParaRPr lang="es-AR" sz="1400" b="0" strike="noStrike" spc="-1">
              <a:latin typeface="Arial"/>
            </a:endParaRPr>
          </a:p>
        </p:txBody>
      </p:sp>
      <p:pic>
        <p:nvPicPr>
          <p:cNvPr id="103"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04" name="Imagen 14"/>
          <p:cNvPicPr/>
          <p:nvPr/>
        </p:nvPicPr>
        <p:blipFill>
          <a:blip r:embed="rId3"/>
          <a:stretch/>
        </p:blipFill>
        <p:spPr>
          <a:xfrm>
            <a:off x="3524400" y="5884560"/>
            <a:ext cx="5145840" cy="709920"/>
          </a:xfrm>
          <a:prstGeom prst="rect">
            <a:avLst/>
          </a:prstGeom>
          <a:ln>
            <a:noFill/>
          </a:ln>
        </p:spPr>
      </p:pic>
      <p:pic>
        <p:nvPicPr>
          <p:cNvPr id="105" name="Imagen 1"/>
          <p:cNvPicPr/>
          <p:nvPr/>
        </p:nvPicPr>
        <p:blipFill>
          <a:blip r:embed="rId4"/>
          <a:stretch/>
        </p:blipFill>
        <p:spPr>
          <a:xfrm rot="10800000">
            <a:off x="1054800" y="4228200"/>
            <a:ext cx="2118600" cy="586800"/>
          </a:xfrm>
          <a:prstGeom prst="rect">
            <a:avLst/>
          </a:prstGeom>
          <a:ln>
            <a:noFill/>
          </a:ln>
        </p:spPr>
      </p:pic>
      <p:sp>
        <p:nvSpPr>
          <p:cNvPr id="106" name="CustomShape 3"/>
          <p:cNvSpPr/>
          <p:nvPr/>
        </p:nvSpPr>
        <p:spPr>
          <a:xfrm>
            <a:off x="4021200" y="4451400"/>
            <a:ext cx="6150960" cy="3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800" b="1" i="1" strike="noStrike" spc="-1">
                <a:solidFill>
                  <a:srgbClr val="103447"/>
                </a:solidFill>
                <a:latin typeface="Calibri"/>
                <a:ea typeface="DejaVu Sans"/>
              </a:rPr>
              <a:t>Token: </a:t>
            </a:r>
            <a:r>
              <a:rPr lang="es-AR" sz="1800" b="0" i="1" strike="noStrike" spc="-1">
                <a:solidFill>
                  <a:srgbClr val="103447"/>
                </a:solidFill>
                <a:latin typeface="Calibri"/>
                <a:ea typeface="DejaVu Sans"/>
              </a:rPr>
              <a:t>dispositivo de resguardo seguro de claves y certificados</a:t>
            </a:r>
            <a:endParaRPr lang="es-AR"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 VS FIRMA ELECTRÓNICA</a:t>
            </a:r>
            <a:endParaRPr lang="es-AR" sz="2000" b="0" strike="noStrike" spc="-1">
              <a:latin typeface="Arial"/>
            </a:endParaRPr>
          </a:p>
        </p:txBody>
      </p:sp>
      <p:sp>
        <p:nvSpPr>
          <p:cNvPr id="108" name="CustomShape 2"/>
          <p:cNvSpPr/>
          <p:nvPr/>
        </p:nvSpPr>
        <p:spPr>
          <a:xfrm>
            <a:off x="505080" y="1410840"/>
            <a:ext cx="10423800" cy="128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Si la </a:t>
            </a:r>
            <a:r>
              <a:rPr lang="es-AR" sz="1400" b="1" strike="noStrike" spc="-1">
                <a:solidFill>
                  <a:srgbClr val="808080"/>
                </a:solidFill>
                <a:latin typeface="Calibri"/>
                <a:ea typeface="DejaVu Sans"/>
              </a:rPr>
              <a:t>AR</a:t>
            </a:r>
            <a:r>
              <a:rPr lang="es-AR" sz="1400" b="0" strike="noStrike" spc="-1">
                <a:solidFill>
                  <a:srgbClr val="808080"/>
                </a:solidFill>
                <a:latin typeface="Calibri"/>
                <a:ea typeface="DejaVu Sans"/>
              </a:rPr>
              <a:t> (que valida los datos identificatorios del firmante) y la </a:t>
            </a:r>
            <a:r>
              <a:rPr lang="es-AR" sz="1400" b="1" strike="noStrike" spc="-1">
                <a:solidFill>
                  <a:srgbClr val="808080"/>
                </a:solidFill>
                <a:latin typeface="Calibri"/>
                <a:ea typeface="DejaVu Sans"/>
              </a:rPr>
              <a:t>AC</a:t>
            </a:r>
            <a:r>
              <a:rPr lang="es-AR" sz="1400" b="0" strike="noStrike" spc="-1">
                <a:solidFill>
                  <a:srgbClr val="808080"/>
                </a:solidFill>
                <a:latin typeface="Calibri"/>
                <a:ea typeface="DejaVu Sans"/>
              </a:rPr>
              <a:t> (que emite el certificado digital que prueba la identidad lógica del firmante) no están licenciadas por el Ente Licenciante, entonces, según el marco legal vigente en la República Argentina, se habla de </a:t>
            </a:r>
            <a:r>
              <a:rPr lang="es-AR" sz="1400" b="1" i="1" strike="noStrike" spc="-1">
                <a:solidFill>
                  <a:srgbClr val="808080"/>
                </a:solidFill>
                <a:latin typeface="Calibri"/>
                <a:ea typeface="DejaVu Sans"/>
              </a:rPr>
              <a:t>Firma Electrónica.</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En un documento firmado con firma electrónica, </a:t>
            </a:r>
            <a:r>
              <a:rPr lang="es-AR" sz="1400" b="1" i="1" strike="noStrike" spc="-1">
                <a:solidFill>
                  <a:srgbClr val="808080"/>
                </a:solidFill>
                <a:latin typeface="Calibri"/>
                <a:ea typeface="DejaVu Sans"/>
              </a:rPr>
              <a:t>se invierte la carga probatoria: </a:t>
            </a:r>
            <a:r>
              <a:rPr lang="es-AR" sz="1400" b="0" strike="noStrike" spc="-1">
                <a:solidFill>
                  <a:srgbClr val="808080"/>
                </a:solidFill>
                <a:latin typeface="Calibri"/>
                <a:ea typeface="DejaVu Sans"/>
              </a:rPr>
              <a:t>el firmante es quien debe probar la autenticidad del documento (integridad de contenido y autoría)</a:t>
            </a:r>
            <a:endParaRPr lang="es-AR" sz="1400" b="0" strike="noStrike" spc="-1">
              <a:latin typeface="Arial"/>
            </a:endParaRPr>
          </a:p>
        </p:txBody>
      </p:sp>
      <p:pic>
        <p:nvPicPr>
          <p:cNvPr id="109"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10" name="Imagen 14"/>
          <p:cNvPicPr/>
          <p:nvPr/>
        </p:nvPicPr>
        <p:blipFill>
          <a:blip r:embed="rId3"/>
          <a:stretch/>
        </p:blipFill>
        <p:spPr>
          <a:xfrm>
            <a:off x="3524400" y="5884560"/>
            <a:ext cx="5145840" cy="709920"/>
          </a:xfrm>
          <a:prstGeom prst="rect">
            <a:avLst/>
          </a:prstGeom>
          <a:ln>
            <a:noFill/>
          </a:ln>
        </p:spPr>
      </p:pic>
      <p:sp>
        <p:nvSpPr>
          <p:cNvPr id="111" name="CustomShape 3"/>
          <p:cNvSpPr/>
          <p:nvPr/>
        </p:nvSpPr>
        <p:spPr>
          <a:xfrm>
            <a:off x="3021120" y="3677760"/>
            <a:ext cx="615276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000" b="1" strike="noStrike" spc="-1">
                <a:solidFill>
                  <a:srgbClr val="103447"/>
                </a:solidFill>
                <a:latin typeface="Corbel"/>
                <a:ea typeface="DejaVu Sans"/>
              </a:rPr>
              <a:t>FIRMA DIGITAL ≠ FIRMA ELECTRÓNICA</a:t>
            </a:r>
            <a:endParaRPr lang="es-AR"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PROCESOS DE HABILITACIÓN</a:t>
            </a:r>
            <a:endParaRPr lang="es-AR" sz="2000" b="0" strike="noStrike" spc="-1">
              <a:latin typeface="Arial"/>
            </a:endParaRPr>
          </a:p>
        </p:txBody>
      </p:sp>
      <p:sp>
        <p:nvSpPr>
          <p:cNvPr id="113" name="CustomShape 2"/>
          <p:cNvSpPr/>
          <p:nvPr/>
        </p:nvSpPr>
        <p:spPr>
          <a:xfrm>
            <a:off x="505080" y="1410840"/>
            <a:ext cx="10423800" cy="333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gn="just">
              <a:lnSpc>
                <a:spcPct val="100000"/>
              </a:lnSpc>
              <a:buClr>
                <a:srgbClr val="808080"/>
              </a:buClr>
              <a:buFont typeface="Corbel"/>
              <a:buAutoNum type="arabicPeriod"/>
            </a:pPr>
            <a:r>
              <a:rPr lang="es-AR" sz="1400" b="0" strike="noStrike" spc="-1" dirty="0">
                <a:solidFill>
                  <a:srgbClr val="808080"/>
                </a:solidFill>
                <a:latin typeface="Calibri"/>
                <a:ea typeface="DejaVu Sans"/>
              </a:rPr>
              <a:t>El escribano usa un software para crear su par de </a:t>
            </a:r>
            <a:r>
              <a:rPr lang="es-AR" sz="1400" b="0" i="1" strike="noStrike" spc="-1" dirty="0">
                <a:solidFill>
                  <a:srgbClr val="808080"/>
                </a:solidFill>
                <a:latin typeface="Calibri"/>
                <a:ea typeface="DejaVu Sans"/>
              </a:rPr>
              <a:t>claves pública </a:t>
            </a:r>
            <a:r>
              <a:rPr lang="es-AR" sz="1400" b="0" strike="noStrike" spc="-1" dirty="0">
                <a:solidFill>
                  <a:srgbClr val="808080"/>
                </a:solidFill>
                <a:latin typeface="Calibri"/>
                <a:ea typeface="DejaVu Sans"/>
              </a:rPr>
              <a:t>y </a:t>
            </a:r>
            <a:r>
              <a:rPr lang="es-AR" sz="1400" b="0" i="1" strike="noStrike" spc="-1" dirty="0">
                <a:solidFill>
                  <a:srgbClr val="808080"/>
                </a:solidFill>
                <a:latin typeface="Calibri"/>
                <a:ea typeface="DejaVu Sans"/>
              </a:rPr>
              <a:t>privada</a:t>
            </a:r>
            <a:r>
              <a:rPr lang="es-AR" sz="1400" b="0" strike="noStrike" spc="-1" dirty="0">
                <a:solidFill>
                  <a:srgbClr val="808080"/>
                </a:solidFill>
                <a:latin typeface="Calibri"/>
                <a:ea typeface="DejaVu Sans"/>
              </a:rPr>
              <a:t> y las resguarda en un </a:t>
            </a:r>
            <a:r>
              <a:rPr lang="es-AR" sz="1400" b="0" u="sng" strike="noStrike" spc="-1" dirty="0">
                <a:solidFill>
                  <a:srgbClr val="808080"/>
                </a:solidFill>
                <a:uFillTx/>
                <a:latin typeface="Calibri"/>
                <a:ea typeface="DejaVu Sans"/>
              </a:rPr>
              <a:t>token</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2.  Una vez generadas las claves, genera el </a:t>
            </a:r>
            <a:r>
              <a:rPr lang="es-AR" sz="1400" b="0" strike="noStrike" spc="-1" dirty="0" err="1">
                <a:solidFill>
                  <a:srgbClr val="808080"/>
                </a:solidFill>
                <a:latin typeface="Calibri"/>
                <a:ea typeface="DejaVu Sans"/>
              </a:rPr>
              <a:t>pre-certificado</a:t>
            </a:r>
            <a:r>
              <a:rPr lang="es-AR" sz="1400" b="0" strike="noStrike" spc="-1" dirty="0">
                <a:solidFill>
                  <a:srgbClr val="808080"/>
                </a:solidFill>
                <a:latin typeface="Calibri"/>
                <a:ea typeface="DejaVu Sans"/>
              </a:rPr>
              <a:t> (CSR)</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3.  Se presenta ante la AR con prueba documental de su identificación y el </a:t>
            </a:r>
            <a:r>
              <a:rPr lang="es-AR" sz="1400" b="0" strike="noStrike" spc="-1" dirty="0" err="1">
                <a:solidFill>
                  <a:srgbClr val="808080"/>
                </a:solidFill>
                <a:latin typeface="Calibri"/>
                <a:ea typeface="DejaVu Sans"/>
              </a:rPr>
              <a:t>pre-certificado</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4.  El oficial de registro valida la identidad del solicitante y luego envía el CSR solicitado a la AC</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5.  </a:t>
            </a:r>
            <a:r>
              <a:rPr lang="es-AR" sz="1400" b="0" strike="noStrike" spc="-1">
                <a:solidFill>
                  <a:srgbClr val="808080"/>
                </a:solidFill>
                <a:latin typeface="Calibri"/>
                <a:ea typeface="DejaVu Sans"/>
              </a:rPr>
              <a:t>La AC </a:t>
            </a:r>
            <a:r>
              <a:rPr lang="es-AR" sz="1400" b="0" strike="noStrike" spc="-1" dirty="0">
                <a:solidFill>
                  <a:srgbClr val="808080"/>
                </a:solidFill>
                <a:latin typeface="Calibri"/>
                <a:ea typeface="DejaVu Sans"/>
              </a:rPr>
              <a:t>firma el CSR, transformándolo en un certificado digital emitido al solicitante</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6.  El solicitante resguarda el certificado digital emitido, junto a sus claves en el </a:t>
            </a:r>
            <a:r>
              <a:rPr lang="es-AR" sz="1400" b="0" u="sng" strike="noStrike" spc="-1" dirty="0">
                <a:solidFill>
                  <a:srgbClr val="808080"/>
                </a:solidFill>
                <a:uFillTx/>
                <a:latin typeface="Calibri"/>
                <a:ea typeface="DejaVu Sans"/>
              </a:rPr>
              <a:t>token</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DejaVu Sans"/>
              </a:rPr>
              <a:t>7.  El escribano está en condiciones de firmar documentos</a:t>
            </a:r>
            <a:endParaRPr lang="es-AR" sz="1400" b="0" strike="noStrike" spc="-1" dirty="0">
              <a:latin typeface="Arial"/>
            </a:endParaRPr>
          </a:p>
        </p:txBody>
      </p:sp>
      <p:pic>
        <p:nvPicPr>
          <p:cNvPr id="114"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15" name="Imagen 14"/>
          <p:cNvPicPr/>
          <p:nvPr/>
        </p:nvPicPr>
        <p:blipFill>
          <a:blip r:embed="rId3"/>
          <a:stretch/>
        </p:blipFill>
        <p:spPr>
          <a:xfrm>
            <a:off x="3524400" y="58845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PROCESOS DE REGISTRO</a:t>
            </a:r>
            <a:endParaRPr lang="es-AR" sz="2000" b="0" strike="noStrike" spc="-1">
              <a:latin typeface="Arial"/>
            </a:endParaRPr>
          </a:p>
        </p:txBody>
      </p:sp>
      <p:pic>
        <p:nvPicPr>
          <p:cNvPr id="117"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18" name="Imagen 14"/>
          <p:cNvPicPr/>
          <p:nvPr/>
        </p:nvPicPr>
        <p:blipFill>
          <a:blip r:embed="rId3"/>
          <a:stretch/>
        </p:blipFill>
        <p:spPr>
          <a:xfrm>
            <a:off x="3524400" y="5884560"/>
            <a:ext cx="5145840" cy="709920"/>
          </a:xfrm>
          <a:prstGeom prst="rect">
            <a:avLst/>
          </a:prstGeom>
          <a:ln>
            <a:noFill/>
          </a:ln>
        </p:spPr>
      </p:pic>
      <p:pic>
        <p:nvPicPr>
          <p:cNvPr id="119" name="Imagen 1"/>
          <p:cNvPicPr/>
          <p:nvPr/>
        </p:nvPicPr>
        <p:blipFill>
          <a:blip r:embed="rId4"/>
          <a:stretch/>
        </p:blipFill>
        <p:spPr>
          <a:xfrm>
            <a:off x="3453120" y="1152000"/>
            <a:ext cx="2465280" cy="1893600"/>
          </a:xfrm>
          <a:prstGeom prst="rect">
            <a:avLst/>
          </a:prstGeom>
          <a:ln>
            <a:noFill/>
          </a:ln>
        </p:spPr>
      </p:pic>
      <p:pic>
        <p:nvPicPr>
          <p:cNvPr id="120" name="Imagen 4"/>
          <p:cNvPicPr/>
          <p:nvPr/>
        </p:nvPicPr>
        <p:blipFill>
          <a:blip r:embed="rId5"/>
          <a:stretch/>
        </p:blipFill>
        <p:spPr>
          <a:xfrm>
            <a:off x="809640" y="3345480"/>
            <a:ext cx="2467440" cy="1900440"/>
          </a:xfrm>
          <a:prstGeom prst="rect">
            <a:avLst/>
          </a:prstGeom>
          <a:ln>
            <a:noFill/>
          </a:ln>
        </p:spPr>
      </p:pic>
      <p:pic>
        <p:nvPicPr>
          <p:cNvPr id="121" name="Imagen 7"/>
          <p:cNvPicPr/>
          <p:nvPr/>
        </p:nvPicPr>
        <p:blipFill>
          <a:blip r:embed="rId6"/>
          <a:stretch/>
        </p:blipFill>
        <p:spPr>
          <a:xfrm>
            <a:off x="9262080" y="4339080"/>
            <a:ext cx="2118600" cy="586800"/>
          </a:xfrm>
          <a:prstGeom prst="rect">
            <a:avLst/>
          </a:prstGeom>
          <a:ln>
            <a:noFill/>
          </a:ln>
        </p:spPr>
      </p:pic>
      <p:pic>
        <p:nvPicPr>
          <p:cNvPr id="122" name="Imagen 8"/>
          <p:cNvPicPr/>
          <p:nvPr/>
        </p:nvPicPr>
        <p:blipFill>
          <a:blip r:embed="rId7"/>
          <a:stretch/>
        </p:blipFill>
        <p:spPr>
          <a:xfrm>
            <a:off x="9429480" y="1003320"/>
            <a:ext cx="1068120" cy="2468160"/>
          </a:xfrm>
          <a:prstGeom prst="rect">
            <a:avLst/>
          </a:prstGeom>
          <a:ln>
            <a:noFill/>
          </a:ln>
        </p:spPr>
      </p:pic>
      <p:pic>
        <p:nvPicPr>
          <p:cNvPr id="123" name="Imagen 9"/>
          <p:cNvPicPr/>
          <p:nvPr/>
        </p:nvPicPr>
        <p:blipFill>
          <a:blip r:embed="rId8"/>
          <a:stretch/>
        </p:blipFill>
        <p:spPr>
          <a:xfrm>
            <a:off x="5844240" y="1101240"/>
            <a:ext cx="1454400" cy="2624760"/>
          </a:xfrm>
          <a:prstGeom prst="rect">
            <a:avLst/>
          </a:prstGeom>
          <a:ln>
            <a:noFill/>
          </a:ln>
        </p:spPr>
      </p:pic>
      <p:pic>
        <p:nvPicPr>
          <p:cNvPr id="124" name="Imagen 11"/>
          <p:cNvPicPr/>
          <p:nvPr/>
        </p:nvPicPr>
        <p:blipFill>
          <a:blip r:embed="rId9"/>
          <a:stretch/>
        </p:blipFill>
        <p:spPr>
          <a:xfrm>
            <a:off x="2437920" y="4261320"/>
            <a:ext cx="1392120" cy="1415520"/>
          </a:xfrm>
          <a:prstGeom prst="rect">
            <a:avLst/>
          </a:prstGeom>
          <a:ln>
            <a:noFill/>
          </a:ln>
        </p:spPr>
      </p:pic>
      <p:sp>
        <p:nvSpPr>
          <p:cNvPr id="125" name="CustomShape 2"/>
          <p:cNvSpPr/>
          <p:nvPr/>
        </p:nvSpPr>
        <p:spPr>
          <a:xfrm>
            <a:off x="2354400" y="2098440"/>
            <a:ext cx="121932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Autoridad de Registro</a:t>
            </a:r>
            <a:endParaRPr lang="es-AR" sz="1600" b="0" strike="noStrike" spc="-1">
              <a:latin typeface="Arial"/>
            </a:endParaRPr>
          </a:p>
        </p:txBody>
      </p:sp>
      <p:sp>
        <p:nvSpPr>
          <p:cNvPr id="126" name="CustomShape 3"/>
          <p:cNvSpPr/>
          <p:nvPr/>
        </p:nvSpPr>
        <p:spPr>
          <a:xfrm>
            <a:off x="7174080" y="1924920"/>
            <a:ext cx="121932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Oficial de Registro</a:t>
            </a:r>
            <a:endParaRPr lang="es-AR" sz="1600" b="0" strike="noStrike" spc="-1">
              <a:latin typeface="Arial"/>
            </a:endParaRPr>
          </a:p>
        </p:txBody>
      </p:sp>
      <p:sp>
        <p:nvSpPr>
          <p:cNvPr id="127" name="CustomShape 4"/>
          <p:cNvSpPr/>
          <p:nvPr/>
        </p:nvSpPr>
        <p:spPr>
          <a:xfrm>
            <a:off x="9450000" y="64584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Solicitante</a:t>
            </a:r>
            <a:endParaRPr lang="es-AR" sz="1600" b="0" strike="noStrike" spc="-1">
              <a:latin typeface="Arial"/>
            </a:endParaRPr>
          </a:p>
        </p:txBody>
      </p:sp>
      <p:sp>
        <p:nvSpPr>
          <p:cNvPr id="128" name="CustomShape 5"/>
          <p:cNvSpPr/>
          <p:nvPr/>
        </p:nvSpPr>
        <p:spPr>
          <a:xfrm>
            <a:off x="472320" y="2946240"/>
            <a:ext cx="145440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Autoridad de Certificación</a:t>
            </a:r>
            <a:endParaRPr lang="es-AR" sz="1600" b="0" strike="noStrike" spc="-1">
              <a:latin typeface="Arial"/>
            </a:endParaRPr>
          </a:p>
        </p:txBody>
      </p:sp>
      <p:sp>
        <p:nvSpPr>
          <p:cNvPr id="129" name="CustomShape 6"/>
          <p:cNvSpPr/>
          <p:nvPr/>
        </p:nvSpPr>
        <p:spPr>
          <a:xfrm>
            <a:off x="7882560" y="372636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PASO 1 Y 2</a:t>
            </a:r>
            <a:endParaRPr lang="es-AR" sz="1600" b="0" strike="noStrike" spc="-1">
              <a:latin typeface="Arial"/>
            </a:endParaRPr>
          </a:p>
        </p:txBody>
      </p:sp>
      <p:sp>
        <p:nvSpPr>
          <p:cNvPr id="130" name="CustomShape 7"/>
          <p:cNvSpPr/>
          <p:nvPr/>
        </p:nvSpPr>
        <p:spPr>
          <a:xfrm>
            <a:off x="7882560" y="129096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PASO 3</a:t>
            </a:r>
            <a:endParaRPr lang="es-AR" sz="1600" b="0" strike="noStrike" spc="-1">
              <a:latin typeface="Arial"/>
            </a:endParaRPr>
          </a:p>
        </p:txBody>
      </p:sp>
      <p:sp>
        <p:nvSpPr>
          <p:cNvPr id="131" name="CustomShape 8"/>
          <p:cNvSpPr/>
          <p:nvPr/>
        </p:nvSpPr>
        <p:spPr>
          <a:xfrm>
            <a:off x="3242880" y="335772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PASO 4</a:t>
            </a:r>
            <a:endParaRPr lang="es-AR" sz="1600" b="0" strike="noStrike" spc="-1">
              <a:latin typeface="Arial"/>
            </a:endParaRPr>
          </a:p>
        </p:txBody>
      </p:sp>
      <p:sp>
        <p:nvSpPr>
          <p:cNvPr id="132" name="CustomShape 9"/>
          <p:cNvSpPr/>
          <p:nvPr/>
        </p:nvSpPr>
        <p:spPr>
          <a:xfrm>
            <a:off x="3831840" y="447156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PASO 5</a:t>
            </a:r>
            <a:endParaRPr lang="es-AR" sz="1600" b="0" strike="noStrike" spc="-1">
              <a:latin typeface="Arial"/>
            </a:endParaRPr>
          </a:p>
        </p:txBody>
      </p:sp>
      <p:sp>
        <p:nvSpPr>
          <p:cNvPr id="133" name="CustomShape 10"/>
          <p:cNvSpPr/>
          <p:nvPr/>
        </p:nvSpPr>
        <p:spPr>
          <a:xfrm>
            <a:off x="6212880" y="468792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PASO 6</a:t>
            </a:r>
            <a:endParaRPr lang="es-AR" sz="1600" b="0" strike="noStrike" spc="-1">
              <a:latin typeface="Arial"/>
            </a:endParaRPr>
          </a:p>
        </p:txBody>
      </p:sp>
      <p:sp>
        <p:nvSpPr>
          <p:cNvPr id="134" name="CustomShape 11"/>
          <p:cNvSpPr/>
          <p:nvPr/>
        </p:nvSpPr>
        <p:spPr>
          <a:xfrm>
            <a:off x="9270720" y="2227680"/>
            <a:ext cx="360" cy="11995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35" name="CustomShape 12"/>
          <p:cNvSpPr/>
          <p:nvPr/>
        </p:nvSpPr>
        <p:spPr>
          <a:xfrm flipH="1" flipV="1">
            <a:off x="8393400" y="2201040"/>
            <a:ext cx="874080" cy="1908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36" name="CustomShape 13"/>
          <p:cNvSpPr/>
          <p:nvPr/>
        </p:nvSpPr>
        <p:spPr>
          <a:xfrm flipV="1">
            <a:off x="3967200" y="5200920"/>
            <a:ext cx="5460480" cy="1044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37" name="CustomShape 14"/>
          <p:cNvSpPr/>
          <p:nvPr/>
        </p:nvSpPr>
        <p:spPr>
          <a:xfrm flipH="1">
            <a:off x="3573000" y="3291840"/>
            <a:ext cx="2640600" cy="90396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38" name="CustomShape 15"/>
          <p:cNvSpPr/>
          <p:nvPr/>
        </p:nvSpPr>
        <p:spPr>
          <a:xfrm>
            <a:off x="3575160" y="4197600"/>
            <a:ext cx="389880" cy="1048320"/>
          </a:xfrm>
          <a:custGeom>
            <a:avLst/>
            <a:gdLst/>
            <a:ahLst/>
            <a:cxnLst/>
            <a:rect l="l" t="t" r="r" b="b"/>
            <a:pathLst>
              <a:path w="21600" h="21600">
                <a:moveTo>
                  <a:pt x="0" y="0"/>
                </a:moveTo>
                <a:lnTo>
                  <a:pt x="21600" y="21600"/>
                </a:lnTo>
              </a:path>
            </a:pathLst>
          </a:custGeom>
          <a:noFill/>
          <a:ln>
            <a:solidFill>
              <a:srgbClr val="4A7EBB"/>
            </a:solidFill>
            <a:round/>
            <a:headEnd type="triangle" w="med" len="med"/>
            <a:tailEnd type="triangle"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PROCESO DE FIRMA</a:t>
            </a:r>
            <a:endParaRPr lang="es-AR" sz="2000" b="0" strike="noStrike" spc="-1">
              <a:latin typeface="Arial"/>
            </a:endParaRPr>
          </a:p>
        </p:txBody>
      </p:sp>
      <p:sp>
        <p:nvSpPr>
          <p:cNvPr id="140" name="CustomShape 2"/>
          <p:cNvSpPr/>
          <p:nvPr/>
        </p:nvSpPr>
        <p:spPr>
          <a:xfrm>
            <a:off x="505080" y="1410840"/>
            <a:ext cx="10423800" cy="147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808080"/>
              </a:buClr>
              <a:buFont typeface="Corbel"/>
              <a:buAutoNum type="arabicPeriod"/>
            </a:pPr>
            <a:r>
              <a:rPr lang="es-AR" sz="1400" b="0" strike="noStrike" spc="-1">
                <a:solidFill>
                  <a:srgbClr val="808080"/>
                </a:solidFill>
                <a:latin typeface="Corbel"/>
                <a:ea typeface="DejaVu Sans"/>
              </a:rPr>
              <a:t>El escribano usa un software específico para firmar un documento</a:t>
            </a:r>
            <a:br/>
            <a:r>
              <a:rPr lang="es-AR" sz="1400" b="0" strike="noStrike" spc="-1">
                <a:solidFill>
                  <a:srgbClr val="808080"/>
                </a:solidFill>
                <a:latin typeface="Corbel"/>
                <a:ea typeface="DejaVu Sans"/>
              </a:rPr>
              <a:t> </a:t>
            </a:r>
            <a:endParaRPr lang="es-AR" sz="1400" b="0" strike="noStrike" spc="-1">
              <a:latin typeface="Arial"/>
            </a:endParaRPr>
          </a:p>
          <a:p>
            <a:pPr marL="216000" indent="-215280">
              <a:lnSpc>
                <a:spcPct val="100000"/>
              </a:lnSpc>
              <a:buClr>
                <a:srgbClr val="808080"/>
              </a:buClr>
              <a:buFont typeface="Corbel"/>
              <a:buAutoNum type="arabicPeriod"/>
            </a:pPr>
            <a:r>
              <a:rPr lang="es-AR" sz="1400" b="0" strike="noStrike" spc="-1">
                <a:solidFill>
                  <a:srgbClr val="808080"/>
                </a:solidFill>
                <a:latin typeface="Corbel"/>
                <a:ea typeface="DejaVu Sans"/>
              </a:rPr>
              <a:t>El software le solicita al escribano acceso al token donde se encuentra su clave privada</a:t>
            </a:r>
            <a:br/>
            <a:r>
              <a:rPr lang="es-AR" sz="1400" b="0" strike="noStrike" spc="-1">
                <a:solidFill>
                  <a:srgbClr val="808080"/>
                </a:solidFill>
                <a:latin typeface="Corbel"/>
                <a:ea typeface="DejaVu Sans"/>
              </a:rPr>
              <a:t> </a:t>
            </a:r>
            <a:endParaRPr lang="es-AR" sz="1400" b="0" strike="noStrike" spc="-1">
              <a:latin typeface="Arial"/>
            </a:endParaRPr>
          </a:p>
          <a:p>
            <a:pPr marL="216000" indent="-215280">
              <a:lnSpc>
                <a:spcPct val="100000"/>
              </a:lnSpc>
              <a:buClr>
                <a:srgbClr val="808080"/>
              </a:buClr>
              <a:buFont typeface="Corbel"/>
              <a:buAutoNum type="arabicPeriod"/>
            </a:pPr>
            <a:r>
              <a:rPr lang="es-AR" sz="1400" b="0" strike="noStrike" spc="-1">
                <a:solidFill>
                  <a:srgbClr val="808080"/>
                </a:solidFill>
                <a:latin typeface="Corbel"/>
                <a:ea typeface="DejaVu Sans"/>
              </a:rPr>
              <a:t>El escribano ingresa en el software la contraseña que protege al token</a:t>
            </a:r>
            <a:br/>
            <a:r>
              <a:rPr lang="es-AR" sz="1400" b="0" strike="noStrike" spc="-1">
                <a:solidFill>
                  <a:srgbClr val="808080"/>
                </a:solidFill>
                <a:latin typeface="Corbel"/>
                <a:ea typeface="DejaVu Sans"/>
              </a:rPr>
              <a:t> </a:t>
            </a:r>
            <a:endParaRPr lang="es-AR" sz="1400" b="0" strike="noStrike" spc="-1">
              <a:latin typeface="Arial"/>
            </a:endParaRPr>
          </a:p>
          <a:p>
            <a:pPr marL="216000" indent="-215280">
              <a:lnSpc>
                <a:spcPct val="100000"/>
              </a:lnSpc>
              <a:buClr>
                <a:srgbClr val="808080"/>
              </a:buClr>
              <a:buFont typeface="Corbel"/>
              <a:buAutoNum type="arabicPeriod"/>
            </a:pPr>
            <a:r>
              <a:rPr lang="es-AR" sz="1400" b="0" strike="noStrike" spc="-1">
                <a:solidFill>
                  <a:srgbClr val="808080"/>
                </a:solidFill>
                <a:latin typeface="Corbel"/>
                <a:ea typeface="DejaVu Sans"/>
              </a:rPr>
              <a:t>El software firma el documento (computa su digesto y lo procesa criptográficamente con la clave privada antes provista), produciendo      como resultado el documento firmado digitalmente</a:t>
            </a:r>
            <a:endParaRPr lang="es-AR" sz="1400" b="0" strike="noStrike" spc="-1">
              <a:latin typeface="Arial"/>
            </a:endParaRPr>
          </a:p>
        </p:txBody>
      </p:sp>
      <p:pic>
        <p:nvPicPr>
          <p:cNvPr id="141" name="Imagen 13"/>
          <p:cNvPicPr/>
          <p:nvPr/>
        </p:nvPicPr>
        <p:blipFill>
          <a:blip r:embed="rId2"/>
          <a:stretch/>
        </p:blipFill>
        <p:spPr>
          <a:xfrm>
            <a:off x="0" y="5648940"/>
            <a:ext cx="12192000" cy="1209060"/>
          </a:xfrm>
          <a:prstGeom prst="rect">
            <a:avLst/>
          </a:prstGeom>
          <a:ln>
            <a:noFill/>
          </a:ln>
          <a:effectLst>
            <a:outerShdw blurRad="50800" dist="38100" dir="16200000" rotWithShape="0">
              <a:schemeClr val="bg1">
                <a:lumMod val="50000"/>
                <a:alpha val="38000"/>
              </a:schemeClr>
            </a:outerShdw>
          </a:effectLst>
        </p:spPr>
      </p:pic>
      <p:pic>
        <p:nvPicPr>
          <p:cNvPr id="142" name="Imagen 14"/>
          <p:cNvPicPr/>
          <p:nvPr/>
        </p:nvPicPr>
        <p:blipFill>
          <a:blip r:embed="rId3"/>
          <a:stretch/>
        </p:blipFill>
        <p:spPr>
          <a:xfrm>
            <a:off x="3524400" y="5884560"/>
            <a:ext cx="5145840" cy="709920"/>
          </a:xfrm>
          <a:prstGeom prst="rect">
            <a:avLst/>
          </a:prstGeom>
          <a:ln>
            <a:noFill/>
          </a:ln>
        </p:spPr>
      </p:pic>
      <p:pic>
        <p:nvPicPr>
          <p:cNvPr id="143" name="Imagen 3"/>
          <p:cNvPicPr/>
          <p:nvPr/>
        </p:nvPicPr>
        <p:blipFill>
          <a:blip r:embed="rId4"/>
          <a:stretch/>
        </p:blipFill>
        <p:spPr>
          <a:xfrm>
            <a:off x="2922480" y="3209525"/>
            <a:ext cx="5084640" cy="2303280"/>
          </a:xfrm>
          <a:prstGeom prst="rect">
            <a:avLst/>
          </a:prstGeom>
          <a:ln>
            <a:noFill/>
          </a:ln>
        </p:spPr>
      </p:pic>
      <p:sp>
        <p:nvSpPr>
          <p:cNvPr id="144" name="CustomShape 3"/>
          <p:cNvSpPr/>
          <p:nvPr/>
        </p:nvSpPr>
        <p:spPr>
          <a:xfrm>
            <a:off x="6516360" y="5257800"/>
            <a:ext cx="121932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FIRMA</a:t>
            </a:r>
            <a:endParaRPr lang="es-AR"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PROCESO DE VALIDACIÓN DE FIRMA</a:t>
            </a:r>
            <a:endParaRPr lang="es-AR" sz="2000" b="0" strike="noStrike" spc="-1">
              <a:latin typeface="Arial"/>
            </a:endParaRPr>
          </a:p>
        </p:txBody>
      </p:sp>
      <p:sp>
        <p:nvSpPr>
          <p:cNvPr id="146" name="CustomShape 2"/>
          <p:cNvSpPr/>
          <p:nvPr/>
        </p:nvSpPr>
        <p:spPr>
          <a:xfrm>
            <a:off x="505080" y="1410840"/>
            <a:ext cx="10423800" cy="228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gn="just">
              <a:lnSpc>
                <a:spcPct val="100000"/>
              </a:lnSpc>
              <a:buClr>
                <a:srgbClr val="808080"/>
              </a:buClr>
              <a:buFont typeface="Corbel"/>
              <a:buAutoNum type="arabicPeriod"/>
            </a:pPr>
            <a:r>
              <a:rPr lang="es-AR" sz="1400" b="0" strike="noStrike" spc="-1">
                <a:solidFill>
                  <a:srgbClr val="808080"/>
                </a:solidFill>
                <a:latin typeface="Corbel"/>
                <a:ea typeface="DejaVu Sans"/>
              </a:rPr>
              <a:t>El interesado usa un software para validación de firma digital</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orbel"/>
                <a:ea typeface="DejaVu Sans"/>
              </a:rPr>
              <a:t>2.  Carga en dicho software el documento firmado</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orbel"/>
                <a:ea typeface="DejaVu Sans"/>
              </a:rPr>
              <a:t>3.  El software solicita la clave pública del firmante, que el validador deberá conocer o consultar en el momento</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orbel"/>
                <a:ea typeface="DejaVu Sans"/>
              </a:rPr>
              <a:t>4. El software valida la aptitud de la firma (computa el digesto del mensaje original sin firma, y lo compara con el procesamiento criptográfico de la firma digital con la clave pública del firmante) e informa si es válida o no, indicando los motivos correspondientes</a:t>
            </a:r>
            <a:endParaRPr lang="es-AR" sz="1400" b="0" strike="noStrike" spc="-1">
              <a:latin typeface="Arial"/>
            </a:endParaRPr>
          </a:p>
        </p:txBody>
      </p:sp>
      <p:pic>
        <p:nvPicPr>
          <p:cNvPr id="147"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48" name="Imagen 14"/>
          <p:cNvPicPr/>
          <p:nvPr/>
        </p:nvPicPr>
        <p:blipFill>
          <a:blip r:embed="rId3"/>
          <a:stretch/>
        </p:blipFill>
        <p:spPr>
          <a:xfrm>
            <a:off x="3524400" y="58845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n 13"/>
          <p:cNvPicPr/>
          <p:nvPr/>
        </p:nvPicPr>
        <p:blipFill>
          <a:blip r:embed="rId3"/>
          <a:stretch/>
        </p:blipFill>
        <p:spPr>
          <a:xfrm>
            <a:off x="32760" y="5839920"/>
            <a:ext cx="12190320" cy="1038240"/>
          </a:xfrm>
          <a:prstGeom prst="rect">
            <a:avLst/>
          </a:prstGeom>
          <a:ln>
            <a:noFill/>
          </a:ln>
          <a:effectLst>
            <a:outerShdw blurRad="50800" dist="38100" dir="16200000" rotWithShape="0">
              <a:schemeClr val="bg1">
                <a:lumMod val="50000"/>
                <a:alpha val="38000"/>
              </a:schemeClr>
            </a:outerShdw>
          </a:effectLst>
        </p:spPr>
      </p:pic>
      <p:pic>
        <p:nvPicPr>
          <p:cNvPr id="150" name="Imagen 14"/>
          <p:cNvPicPr/>
          <p:nvPr/>
        </p:nvPicPr>
        <p:blipFill>
          <a:blip r:embed="rId4"/>
          <a:stretch/>
        </p:blipFill>
        <p:spPr>
          <a:xfrm>
            <a:off x="6162480" y="7082280"/>
            <a:ext cx="360" cy="360"/>
          </a:xfrm>
          <a:prstGeom prst="rect">
            <a:avLst/>
          </a:prstGeom>
          <a:ln>
            <a:noFill/>
          </a:ln>
        </p:spPr>
      </p:pic>
      <p:pic>
        <p:nvPicPr>
          <p:cNvPr id="151" name="Imagen 3"/>
          <p:cNvPicPr/>
          <p:nvPr/>
        </p:nvPicPr>
        <p:blipFill>
          <a:blip r:embed="rId5"/>
          <a:stretch/>
        </p:blipFill>
        <p:spPr>
          <a:xfrm rot="20621400">
            <a:off x="2005560" y="506880"/>
            <a:ext cx="1076760" cy="297720"/>
          </a:xfrm>
          <a:prstGeom prst="rect">
            <a:avLst/>
          </a:prstGeom>
          <a:ln>
            <a:noFill/>
          </a:ln>
        </p:spPr>
      </p:pic>
      <p:pic>
        <p:nvPicPr>
          <p:cNvPr id="152" name="Imagen 4"/>
          <p:cNvPicPr/>
          <p:nvPr/>
        </p:nvPicPr>
        <p:blipFill>
          <a:blip r:embed="rId6"/>
          <a:stretch/>
        </p:blipFill>
        <p:spPr>
          <a:xfrm>
            <a:off x="6781320" y="2978640"/>
            <a:ext cx="1483200" cy="1004040"/>
          </a:xfrm>
          <a:prstGeom prst="rect">
            <a:avLst/>
          </a:prstGeom>
          <a:ln>
            <a:noFill/>
          </a:ln>
        </p:spPr>
      </p:pic>
      <p:pic>
        <p:nvPicPr>
          <p:cNvPr id="153" name="Imagen 10"/>
          <p:cNvPicPr/>
          <p:nvPr/>
        </p:nvPicPr>
        <p:blipFill>
          <a:blip r:embed="rId7"/>
          <a:stretch/>
        </p:blipFill>
        <p:spPr>
          <a:xfrm>
            <a:off x="804960" y="1176120"/>
            <a:ext cx="2040120" cy="2502720"/>
          </a:xfrm>
          <a:prstGeom prst="rect">
            <a:avLst/>
          </a:prstGeom>
          <a:ln>
            <a:noFill/>
          </a:ln>
        </p:spPr>
      </p:pic>
      <p:pic>
        <p:nvPicPr>
          <p:cNvPr id="154" name="Imagen 15"/>
          <p:cNvPicPr/>
          <p:nvPr/>
        </p:nvPicPr>
        <p:blipFill>
          <a:blip r:embed="rId8"/>
          <a:stretch/>
        </p:blipFill>
        <p:spPr>
          <a:xfrm>
            <a:off x="9082080" y="3181680"/>
            <a:ext cx="666720" cy="833040"/>
          </a:xfrm>
          <a:prstGeom prst="rect">
            <a:avLst/>
          </a:prstGeom>
          <a:ln>
            <a:noFill/>
          </a:ln>
        </p:spPr>
      </p:pic>
      <p:pic>
        <p:nvPicPr>
          <p:cNvPr id="155" name="Imagen 16"/>
          <p:cNvPicPr/>
          <p:nvPr/>
        </p:nvPicPr>
        <p:blipFill>
          <a:blip r:embed="rId9"/>
          <a:stretch/>
        </p:blipFill>
        <p:spPr>
          <a:xfrm>
            <a:off x="9646200" y="4134780"/>
            <a:ext cx="1663920" cy="1383840"/>
          </a:xfrm>
          <a:prstGeom prst="rect">
            <a:avLst/>
          </a:prstGeom>
          <a:ln>
            <a:noFill/>
          </a:ln>
        </p:spPr>
      </p:pic>
      <p:pic>
        <p:nvPicPr>
          <p:cNvPr id="156" name="Imagen 25"/>
          <p:cNvPicPr/>
          <p:nvPr/>
        </p:nvPicPr>
        <p:blipFill>
          <a:blip r:embed="rId10"/>
          <a:stretch/>
        </p:blipFill>
        <p:spPr>
          <a:xfrm>
            <a:off x="4416840" y="1086840"/>
            <a:ext cx="784440" cy="316800"/>
          </a:xfrm>
          <a:prstGeom prst="rect">
            <a:avLst/>
          </a:prstGeom>
          <a:ln>
            <a:noFill/>
          </a:ln>
        </p:spPr>
      </p:pic>
      <p:pic>
        <p:nvPicPr>
          <p:cNvPr id="157" name="Imagen 27"/>
          <p:cNvPicPr/>
          <p:nvPr/>
        </p:nvPicPr>
        <p:blipFill>
          <a:blip r:embed="rId10"/>
          <a:stretch/>
        </p:blipFill>
        <p:spPr>
          <a:xfrm>
            <a:off x="6145920" y="1086840"/>
            <a:ext cx="784440" cy="316800"/>
          </a:xfrm>
          <a:prstGeom prst="rect">
            <a:avLst/>
          </a:prstGeom>
          <a:ln>
            <a:noFill/>
          </a:ln>
        </p:spPr>
      </p:pic>
      <p:pic>
        <p:nvPicPr>
          <p:cNvPr id="158" name="Imagen 1"/>
          <p:cNvPicPr/>
          <p:nvPr/>
        </p:nvPicPr>
        <p:blipFill>
          <a:blip r:embed="rId11"/>
          <a:srcRect l="65334"/>
          <a:stretch/>
        </p:blipFill>
        <p:spPr>
          <a:xfrm>
            <a:off x="7484040" y="676080"/>
            <a:ext cx="1013040" cy="1323720"/>
          </a:xfrm>
          <a:prstGeom prst="rect">
            <a:avLst/>
          </a:prstGeom>
          <a:ln>
            <a:noFill/>
          </a:ln>
        </p:spPr>
      </p:pic>
      <p:pic>
        <p:nvPicPr>
          <p:cNvPr id="159" name="Imagen 2"/>
          <p:cNvPicPr/>
          <p:nvPr/>
        </p:nvPicPr>
        <p:blipFill>
          <a:blip r:embed="rId11"/>
          <a:srcRect r="65695"/>
          <a:stretch/>
        </p:blipFill>
        <p:spPr>
          <a:xfrm>
            <a:off x="3669480" y="676080"/>
            <a:ext cx="1013040" cy="1337760"/>
          </a:xfrm>
          <a:prstGeom prst="rect">
            <a:avLst/>
          </a:prstGeom>
          <a:ln>
            <a:noFill/>
          </a:ln>
        </p:spPr>
      </p:pic>
      <p:pic>
        <p:nvPicPr>
          <p:cNvPr id="160" name="Imagen 29"/>
          <p:cNvPicPr/>
          <p:nvPr/>
        </p:nvPicPr>
        <p:blipFill>
          <a:blip r:embed="rId10"/>
          <a:stretch/>
        </p:blipFill>
        <p:spPr>
          <a:xfrm>
            <a:off x="4600440" y="4680360"/>
            <a:ext cx="738720" cy="298440"/>
          </a:xfrm>
          <a:prstGeom prst="rect">
            <a:avLst/>
          </a:prstGeom>
          <a:ln>
            <a:noFill/>
          </a:ln>
        </p:spPr>
      </p:pic>
      <p:pic>
        <p:nvPicPr>
          <p:cNvPr id="161" name="Imagen 31"/>
          <p:cNvPicPr/>
          <p:nvPr/>
        </p:nvPicPr>
        <p:blipFill>
          <a:blip r:embed="rId10"/>
          <a:stretch/>
        </p:blipFill>
        <p:spPr>
          <a:xfrm>
            <a:off x="6210720" y="4974480"/>
            <a:ext cx="784440" cy="316800"/>
          </a:xfrm>
          <a:prstGeom prst="rect">
            <a:avLst/>
          </a:prstGeom>
          <a:ln>
            <a:noFill/>
          </a:ln>
        </p:spPr>
      </p:pic>
      <p:pic>
        <p:nvPicPr>
          <p:cNvPr id="162" name="Imagen 33"/>
          <p:cNvPicPr/>
          <p:nvPr/>
        </p:nvPicPr>
        <p:blipFill>
          <a:blip r:embed="rId10"/>
          <a:stretch/>
        </p:blipFill>
        <p:spPr>
          <a:xfrm>
            <a:off x="8193600" y="4644720"/>
            <a:ext cx="738720" cy="298440"/>
          </a:xfrm>
          <a:prstGeom prst="rect">
            <a:avLst/>
          </a:prstGeom>
          <a:ln>
            <a:noFill/>
          </a:ln>
        </p:spPr>
      </p:pic>
      <p:pic>
        <p:nvPicPr>
          <p:cNvPr id="163" name="Imagen 20"/>
          <p:cNvPicPr/>
          <p:nvPr/>
        </p:nvPicPr>
        <p:blipFill>
          <a:blip r:embed="rId11"/>
          <a:srcRect l="65334"/>
          <a:stretch/>
        </p:blipFill>
        <p:spPr>
          <a:xfrm>
            <a:off x="3716280" y="4441680"/>
            <a:ext cx="889200" cy="1011960"/>
          </a:xfrm>
          <a:prstGeom prst="rect">
            <a:avLst/>
          </a:prstGeom>
          <a:ln>
            <a:noFill/>
          </a:ln>
        </p:spPr>
      </p:pic>
      <p:sp>
        <p:nvSpPr>
          <p:cNvPr id="164" name="CustomShape 1"/>
          <p:cNvSpPr/>
          <p:nvPr/>
        </p:nvSpPr>
        <p:spPr>
          <a:xfrm>
            <a:off x="4994280" y="281520"/>
            <a:ext cx="1483200" cy="2001600"/>
          </a:xfrm>
          <a:prstGeom prst="roundRect">
            <a:avLst>
              <a:gd name="adj" fmla="val 14400"/>
            </a:avLst>
          </a:prstGeom>
          <a:ln>
            <a:round/>
          </a:ln>
        </p:spPr>
        <p:style>
          <a:lnRef idx="2">
            <a:schemeClr val="accent1">
              <a:shade val="50000"/>
            </a:schemeClr>
          </a:lnRef>
          <a:fillRef idx="1">
            <a:schemeClr val="accent1"/>
          </a:fillRef>
          <a:effectRef idx="0">
            <a:schemeClr val="accent1"/>
          </a:effectRef>
          <a:fontRef idx="minor"/>
        </p:style>
      </p:sp>
      <p:pic>
        <p:nvPicPr>
          <p:cNvPr id="165" name="Imagen 8"/>
          <p:cNvPicPr/>
          <p:nvPr/>
        </p:nvPicPr>
        <p:blipFill>
          <a:blip r:embed="rId12"/>
          <a:stretch/>
        </p:blipFill>
        <p:spPr>
          <a:xfrm>
            <a:off x="5203080" y="608040"/>
            <a:ext cx="1163160" cy="1459440"/>
          </a:xfrm>
          <a:prstGeom prst="rect">
            <a:avLst/>
          </a:prstGeom>
          <a:ln>
            <a:noFill/>
          </a:ln>
        </p:spPr>
      </p:pic>
      <p:sp>
        <p:nvSpPr>
          <p:cNvPr id="166" name="CustomShape 2"/>
          <p:cNvSpPr/>
          <p:nvPr/>
        </p:nvSpPr>
        <p:spPr>
          <a:xfrm>
            <a:off x="5317200" y="4124160"/>
            <a:ext cx="3105720" cy="1467720"/>
          </a:xfrm>
          <a:prstGeom prst="roundRect">
            <a:avLst>
              <a:gd name="adj" fmla="val 14400"/>
            </a:avLst>
          </a:prstGeom>
          <a:ln>
            <a:round/>
          </a:ln>
        </p:spPr>
        <p:style>
          <a:lnRef idx="2">
            <a:schemeClr val="accent1">
              <a:shade val="50000"/>
            </a:schemeClr>
          </a:lnRef>
          <a:fillRef idx="1">
            <a:schemeClr val="accent1"/>
          </a:fillRef>
          <a:effectRef idx="0">
            <a:schemeClr val="accent1"/>
          </a:effectRef>
          <a:fontRef idx="minor"/>
        </p:style>
      </p:sp>
      <p:pic>
        <p:nvPicPr>
          <p:cNvPr id="167" name="Imagen 22"/>
          <p:cNvPicPr/>
          <p:nvPr/>
        </p:nvPicPr>
        <p:blipFill>
          <a:blip r:embed="rId11"/>
          <a:srcRect r="65695"/>
          <a:stretch/>
        </p:blipFill>
        <p:spPr>
          <a:xfrm>
            <a:off x="5513400" y="4283640"/>
            <a:ext cx="865080" cy="947880"/>
          </a:xfrm>
          <a:prstGeom prst="rect">
            <a:avLst/>
          </a:prstGeom>
          <a:ln>
            <a:noFill/>
          </a:ln>
        </p:spPr>
      </p:pic>
      <p:pic>
        <p:nvPicPr>
          <p:cNvPr id="168" name="Imagen 24"/>
          <p:cNvPicPr/>
          <p:nvPr/>
        </p:nvPicPr>
        <p:blipFill>
          <a:blip r:embed="rId12"/>
          <a:stretch/>
        </p:blipFill>
        <p:spPr>
          <a:xfrm>
            <a:off x="7090560" y="4272840"/>
            <a:ext cx="1039680" cy="1042200"/>
          </a:xfrm>
          <a:prstGeom prst="rect">
            <a:avLst/>
          </a:prstGeom>
          <a:ln>
            <a:noFill/>
          </a:ln>
        </p:spPr>
      </p:pic>
      <p:sp>
        <p:nvSpPr>
          <p:cNvPr id="169" name="CustomShape 3"/>
          <p:cNvSpPr/>
          <p:nvPr/>
        </p:nvSpPr>
        <p:spPr>
          <a:xfrm>
            <a:off x="7751160" y="58680"/>
            <a:ext cx="18399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Proceso de firma</a:t>
            </a:r>
            <a:endParaRPr lang="es-AR" sz="1600" b="0" strike="noStrike" spc="-1">
              <a:latin typeface="Arial"/>
            </a:endParaRPr>
          </a:p>
        </p:txBody>
      </p:sp>
      <p:sp>
        <p:nvSpPr>
          <p:cNvPr id="170" name="CustomShape 4"/>
          <p:cNvSpPr/>
          <p:nvPr/>
        </p:nvSpPr>
        <p:spPr>
          <a:xfrm>
            <a:off x="899640" y="2160"/>
            <a:ext cx="1439640" cy="81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TOKEN CON</a:t>
            </a:r>
            <a:endParaRPr lang="es-AR" sz="1600" b="0" strike="noStrike" spc="-1">
              <a:latin typeface="Arial"/>
            </a:endParaRPr>
          </a:p>
          <a:p>
            <a:pPr algn="ctr">
              <a:lnSpc>
                <a:spcPct val="100000"/>
              </a:lnSpc>
            </a:pPr>
            <a:r>
              <a:rPr lang="es-AR" sz="1600" b="1" strike="noStrike" spc="-1">
                <a:solidFill>
                  <a:srgbClr val="103447"/>
                </a:solidFill>
                <a:latin typeface="Calibri"/>
                <a:ea typeface="Calibri"/>
              </a:rPr>
              <a:t>CLAVES PUB. Y PRIV.</a:t>
            </a:r>
            <a:endParaRPr lang="es-AR" sz="1600" b="0" strike="noStrike" spc="-1">
              <a:latin typeface="Arial"/>
            </a:endParaRPr>
          </a:p>
        </p:txBody>
      </p:sp>
      <p:sp>
        <p:nvSpPr>
          <p:cNvPr id="171" name="CustomShape 5"/>
          <p:cNvSpPr/>
          <p:nvPr/>
        </p:nvSpPr>
        <p:spPr>
          <a:xfrm>
            <a:off x="3105000" y="1976040"/>
            <a:ext cx="200124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DOCUMENTO</a:t>
            </a:r>
            <a:endParaRPr lang="es-AR" sz="1600" b="0" strike="noStrike" spc="-1">
              <a:latin typeface="Arial"/>
            </a:endParaRPr>
          </a:p>
          <a:p>
            <a:pPr algn="ctr">
              <a:lnSpc>
                <a:spcPct val="100000"/>
              </a:lnSpc>
            </a:pPr>
            <a:r>
              <a:rPr lang="es-AR" sz="1600" b="1" strike="noStrike" spc="-1">
                <a:solidFill>
                  <a:srgbClr val="103447"/>
                </a:solidFill>
                <a:latin typeface="Calibri"/>
                <a:ea typeface="Calibri"/>
              </a:rPr>
              <a:t>A FIRMAR</a:t>
            </a:r>
            <a:endParaRPr lang="es-AR" sz="1600" b="0" strike="noStrike" spc="-1">
              <a:latin typeface="Arial"/>
            </a:endParaRPr>
          </a:p>
        </p:txBody>
      </p:sp>
      <p:sp>
        <p:nvSpPr>
          <p:cNvPr id="172" name="CustomShape 6"/>
          <p:cNvSpPr/>
          <p:nvPr/>
        </p:nvSpPr>
        <p:spPr>
          <a:xfrm>
            <a:off x="4761000" y="1968120"/>
            <a:ext cx="200124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DIGESTO</a:t>
            </a:r>
            <a:endParaRPr lang="es-AR" sz="1600" b="0" strike="noStrike" spc="-1">
              <a:latin typeface="Arial"/>
            </a:endParaRPr>
          </a:p>
        </p:txBody>
      </p:sp>
      <p:sp>
        <p:nvSpPr>
          <p:cNvPr id="173" name="CustomShape 7"/>
          <p:cNvSpPr/>
          <p:nvPr/>
        </p:nvSpPr>
        <p:spPr>
          <a:xfrm>
            <a:off x="6984360" y="1973520"/>
            <a:ext cx="200124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DOCUMENTO</a:t>
            </a:r>
            <a:endParaRPr lang="es-AR" sz="1600" b="0" strike="noStrike" spc="-1">
              <a:latin typeface="Arial"/>
            </a:endParaRPr>
          </a:p>
          <a:p>
            <a:pPr algn="ctr">
              <a:lnSpc>
                <a:spcPct val="100000"/>
              </a:lnSpc>
            </a:pPr>
            <a:r>
              <a:rPr lang="es-AR" sz="1600" b="1" strike="noStrike" spc="-1">
                <a:solidFill>
                  <a:srgbClr val="103447"/>
                </a:solidFill>
                <a:latin typeface="Calibri"/>
                <a:ea typeface="Calibri"/>
              </a:rPr>
              <a:t>FIRMADO</a:t>
            </a:r>
            <a:endParaRPr lang="es-AR" sz="1600" b="0" strike="noStrike" spc="-1">
              <a:latin typeface="Arial"/>
            </a:endParaRPr>
          </a:p>
        </p:txBody>
      </p:sp>
      <p:sp>
        <p:nvSpPr>
          <p:cNvPr id="174" name="CustomShape 8"/>
          <p:cNvSpPr/>
          <p:nvPr/>
        </p:nvSpPr>
        <p:spPr>
          <a:xfrm>
            <a:off x="6590520" y="635400"/>
            <a:ext cx="101304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Firma digital</a:t>
            </a:r>
            <a:endParaRPr lang="es-AR" sz="1600" b="0" strike="noStrike" spc="-1">
              <a:latin typeface="Arial"/>
            </a:endParaRPr>
          </a:p>
        </p:txBody>
      </p:sp>
      <p:sp>
        <p:nvSpPr>
          <p:cNvPr id="175" name="CustomShape 9"/>
          <p:cNvSpPr/>
          <p:nvPr/>
        </p:nvSpPr>
        <p:spPr>
          <a:xfrm>
            <a:off x="5059080" y="2352600"/>
            <a:ext cx="135396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Software de firma digital</a:t>
            </a:r>
            <a:endParaRPr lang="es-AR" sz="1600" b="0" strike="noStrike" spc="-1">
              <a:latin typeface="Arial"/>
            </a:endParaRPr>
          </a:p>
        </p:txBody>
      </p:sp>
      <p:sp>
        <p:nvSpPr>
          <p:cNvPr id="176" name="CustomShape 10"/>
          <p:cNvSpPr/>
          <p:nvPr/>
        </p:nvSpPr>
        <p:spPr>
          <a:xfrm>
            <a:off x="7893000" y="3472560"/>
            <a:ext cx="9291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AC</a:t>
            </a:r>
            <a:endParaRPr lang="es-AR" sz="1600" b="0" strike="noStrike" spc="-1">
              <a:latin typeface="Arial"/>
            </a:endParaRPr>
          </a:p>
        </p:txBody>
      </p:sp>
      <p:sp>
        <p:nvSpPr>
          <p:cNvPr id="177" name="CustomShape 11"/>
          <p:cNvSpPr/>
          <p:nvPr/>
        </p:nvSpPr>
        <p:spPr>
          <a:xfrm>
            <a:off x="9416160" y="3294000"/>
            <a:ext cx="183996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Llavero de</a:t>
            </a:r>
            <a:endParaRPr lang="es-AR" sz="1600" b="0" strike="noStrike" spc="-1">
              <a:latin typeface="Arial"/>
            </a:endParaRPr>
          </a:p>
          <a:p>
            <a:pPr algn="ctr">
              <a:lnSpc>
                <a:spcPct val="100000"/>
              </a:lnSpc>
            </a:pPr>
            <a:r>
              <a:rPr lang="es-AR" sz="1600" b="0" i="1" strike="noStrike" spc="-1">
                <a:solidFill>
                  <a:srgbClr val="103447"/>
                </a:solidFill>
                <a:latin typeface="Calibri"/>
                <a:ea typeface="Calibri"/>
              </a:rPr>
              <a:t>Claves pub.</a:t>
            </a:r>
            <a:endParaRPr lang="es-AR" sz="1600" b="0" strike="noStrike" spc="-1">
              <a:latin typeface="Arial"/>
            </a:endParaRPr>
          </a:p>
        </p:txBody>
      </p:sp>
      <p:sp>
        <p:nvSpPr>
          <p:cNvPr id="178" name="CustomShape 12"/>
          <p:cNvSpPr/>
          <p:nvPr/>
        </p:nvSpPr>
        <p:spPr>
          <a:xfrm>
            <a:off x="1419840" y="4386600"/>
            <a:ext cx="183996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Proceso de</a:t>
            </a:r>
            <a:endParaRPr lang="es-AR" sz="1600" b="0" strike="noStrike" spc="-1">
              <a:latin typeface="Arial"/>
            </a:endParaRPr>
          </a:p>
          <a:p>
            <a:pPr algn="ctr">
              <a:lnSpc>
                <a:spcPct val="100000"/>
              </a:lnSpc>
            </a:pPr>
            <a:r>
              <a:rPr lang="es-AR" sz="1600" b="0" i="1" strike="noStrike" spc="-1">
                <a:solidFill>
                  <a:srgbClr val="103447"/>
                </a:solidFill>
                <a:latin typeface="Calibri"/>
                <a:ea typeface="Calibri"/>
              </a:rPr>
              <a:t>validación</a:t>
            </a:r>
            <a:endParaRPr lang="es-AR" sz="1600" b="0" strike="noStrike" spc="-1">
              <a:latin typeface="Arial"/>
            </a:endParaRPr>
          </a:p>
        </p:txBody>
      </p:sp>
      <p:sp>
        <p:nvSpPr>
          <p:cNvPr id="179" name="CustomShape 13"/>
          <p:cNvSpPr/>
          <p:nvPr/>
        </p:nvSpPr>
        <p:spPr>
          <a:xfrm>
            <a:off x="3244320" y="3846960"/>
            <a:ext cx="2001240" cy="57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DOCUMENTO</a:t>
            </a:r>
            <a:endParaRPr lang="es-AR" sz="1600" b="0" strike="noStrike" spc="-1">
              <a:latin typeface="Arial"/>
            </a:endParaRPr>
          </a:p>
          <a:p>
            <a:pPr algn="ctr">
              <a:lnSpc>
                <a:spcPct val="100000"/>
              </a:lnSpc>
            </a:pPr>
            <a:r>
              <a:rPr lang="es-AR" sz="1600" b="1" strike="noStrike" spc="-1">
                <a:solidFill>
                  <a:srgbClr val="103447"/>
                </a:solidFill>
                <a:latin typeface="Calibri"/>
                <a:ea typeface="Calibri"/>
              </a:rPr>
              <a:t>FIRMADO</a:t>
            </a:r>
            <a:endParaRPr lang="es-AR" sz="1600" b="0" strike="noStrike" spc="-1">
              <a:latin typeface="Arial"/>
            </a:endParaRPr>
          </a:p>
        </p:txBody>
      </p:sp>
      <p:sp>
        <p:nvSpPr>
          <p:cNvPr id="180" name="CustomShape 14"/>
          <p:cNvSpPr/>
          <p:nvPr/>
        </p:nvSpPr>
        <p:spPr>
          <a:xfrm>
            <a:off x="6531120" y="5277240"/>
            <a:ext cx="200124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1" strike="noStrike" spc="-1">
                <a:solidFill>
                  <a:srgbClr val="103447"/>
                </a:solidFill>
                <a:latin typeface="Calibri"/>
                <a:ea typeface="Calibri"/>
              </a:rPr>
              <a:t>DIGESTO</a:t>
            </a:r>
            <a:endParaRPr lang="es-AR" sz="1600" b="0" strike="noStrike" spc="-1">
              <a:latin typeface="Arial"/>
            </a:endParaRPr>
          </a:p>
        </p:txBody>
      </p:sp>
      <p:sp>
        <p:nvSpPr>
          <p:cNvPr id="181" name="CustomShape 15"/>
          <p:cNvSpPr/>
          <p:nvPr/>
        </p:nvSpPr>
        <p:spPr>
          <a:xfrm>
            <a:off x="7954920" y="5286600"/>
            <a:ext cx="18399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Firma ok!</a:t>
            </a:r>
            <a:endParaRPr lang="es-AR" sz="1600" b="0" strike="noStrike" spc="-1">
              <a:latin typeface="Arial"/>
            </a:endParaRPr>
          </a:p>
        </p:txBody>
      </p:sp>
      <p:sp>
        <p:nvSpPr>
          <p:cNvPr id="182" name="CustomShape 16"/>
          <p:cNvSpPr/>
          <p:nvPr/>
        </p:nvSpPr>
        <p:spPr>
          <a:xfrm>
            <a:off x="5212440" y="5546880"/>
            <a:ext cx="315648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Software de firma digital</a:t>
            </a:r>
            <a:endParaRPr lang="es-AR" sz="1600" b="0" strike="noStrike" spc="-1">
              <a:latin typeface="Arial"/>
            </a:endParaRPr>
          </a:p>
        </p:txBody>
      </p:sp>
      <p:sp>
        <p:nvSpPr>
          <p:cNvPr id="183" name="CustomShape 17"/>
          <p:cNvSpPr/>
          <p:nvPr/>
        </p:nvSpPr>
        <p:spPr>
          <a:xfrm>
            <a:off x="5022000" y="3689280"/>
            <a:ext cx="18399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¿Revocado?</a:t>
            </a:r>
            <a:endParaRPr lang="es-AR" sz="1600" b="0" strike="noStrike" spc="-1">
              <a:latin typeface="Arial"/>
            </a:endParaRPr>
          </a:p>
        </p:txBody>
      </p:sp>
      <p:sp>
        <p:nvSpPr>
          <p:cNvPr id="184" name="CustomShape 18"/>
          <p:cNvSpPr/>
          <p:nvPr/>
        </p:nvSpPr>
        <p:spPr>
          <a:xfrm rot="10800000" flipV="1">
            <a:off x="6381065" y="3722580"/>
            <a:ext cx="354960" cy="307080"/>
          </a:xfrm>
          <a:prstGeom prst="curvedConnector3">
            <a:avLst>
              <a:gd name="adj1" fmla="val 50000"/>
            </a:avLst>
          </a:prstGeom>
          <a:noFill/>
          <a:ln>
            <a:solidFill>
              <a:srgbClr val="4A7EBB"/>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185" name="CustomShape 19"/>
          <p:cNvSpPr/>
          <p:nvPr/>
        </p:nvSpPr>
        <p:spPr>
          <a:xfrm rot="10800000" flipV="1">
            <a:off x="8562960" y="3884642"/>
            <a:ext cx="444960" cy="503640"/>
          </a:xfrm>
          <a:prstGeom prst="curvedConnector3">
            <a:avLst>
              <a:gd name="adj1" fmla="val 50000"/>
            </a:avLst>
          </a:prstGeom>
          <a:noFill/>
          <a:ln>
            <a:solidFill>
              <a:srgbClr val="4A7EBB"/>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186" name="CustomShape 20"/>
          <p:cNvSpPr/>
          <p:nvPr/>
        </p:nvSpPr>
        <p:spPr>
          <a:xfrm flipV="1">
            <a:off x="2051640" y="1023229"/>
            <a:ext cx="287640" cy="44100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87" name="CustomShape 21"/>
          <p:cNvSpPr/>
          <p:nvPr/>
        </p:nvSpPr>
        <p:spPr>
          <a:xfrm>
            <a:off x="3155400" y="319680"/>
            <a:ext cx="1726200" cy="4320"/>
          </a:xfrm>
          <a:custGeom>
            <a:avLst/>
            <a:gdLst/>
            <a:ahLst/>
            <a:cxnLst/>
            <a:rect l="l" t="t" r="r" b="b"/>
            <a:pathLst>
              <a:path w="21600" h="21600">
                <a:moveTo>
                  <a:pt x="0" y="0"/>
                </a:moveTo>
                <a:lnTo>
                  <a:pt x="21600" y="21600"/>
                </a:lnTo>
              </a:path>
            </a:pathLst>
          </a:custGeom>
          <a:noFill/>
          <a:ln>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188" name="CustomShape 22"/>
          <p:cNvSpPr/>
          <p:nvPr/>
        </p:nvSpPr>
        <p:spPr>
          <a:xfrm>
            <a:off x="366840" y="3679920"/>
            <a:ext cx="18399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Firmante</a:t>
            </a:r>
            <a:endParaRPr lang="es-AR" sz="1600" b="0" strike="noStrike" spc="-1">
              <a:latin typeface="Arial"/>
            </a:endParaRPr>
          </a:p>
        </p:txBody>
      </p:sp>
      <p:sp>
        <p:nvSpPr>
          <p:cNvPr id="189" name="CustomShape 23"/>
          <p:cNvSpPr/>
          <p:nvPr/>
        </p:nvSpPr>
        <p:spPr>
          <a:xfrm>
            <a:off x="9592200" y="5475240"/>
            <a:ext cx="1839960" cy="33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1600" b="0" i="1" strike="noStrike" spc="-1">
                <a:solidFill>
                  <a:srgbClr val="103447"/>
                </a:solidFill>
                <a:latin typeface="Calibri"/>
                <a:ea typeface="Calibri"/>
              </a:rPr>
              <a:t>Verificador</a:t>
            </a:r>
            <a:endParaRPr lang="es-AR" sz="1600" b="0" strike="noStrike" spc="-1">
              <a:latin typeface="Arial"/>
            </a:endParaRPr>
          </a:p>
        </p:txBody>
      </p:sp>
      <p:pic>
        <p:nvPicPr>
          <p:cNvPr id="190" name="Imagen 1"/>
          <p:cNvPicPr/>
          <p:nvPr/>
        </p:nvPicPr>
        <p:blipFill>
          <a:blip r:embed="rId4"/>
          <a:stretch/>
        </p:blipFill>
        <p:spPr>
          <a:xfrm>
            <a:off x="3522720" y="5980681"/>
            <a:ext cx="5146560" cy="710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1" u="sng" strike="noStrike" spc="-1">
                <a:solidFill>
                  <a:srgbClr val="5B9BD5"/>
                </a:solidFill>
                <a:uFillTx/>
                <a:latin typeface="Calibri"/>
                <a:ea typeface="Calibri"/>
              </a:rPr>
              <a:t>NO</a:t>
            </a:r>
            <a:r>
              <a:rPr lang="es-AR" sz="2000" b="0" strike="noStrike" spc="-1">
                <a:solidFill>
                  <a:srgbClr val="5B9BD5"/>
                </a:solidFill>
                <a:latin typeface="Calibri"/>
                <a:ea typeface="Calibri"/>
              </a:rPr>
              <a:t> ES FIRMA DIGITAL</a:t>
            </a:r>
            <a:endParaRPr lang="es-AR" sz="2000" b="0" strike="noStrike" spc="-1">
              <a:latin typeface="Arial"/>
            </a:endParaRPr>
          </a:p>
        </p:txBody>
      </p:sp>
      <p:sp>
        <p:nvSpPr>
          <p:cNvPr id="192" name="CustomShape 2"/>
          <p:cNvSpPr/>
          <p:nvPr/>
        </p:nvSpPr>
        <p:spPr>
          <a:xfrm>
            <a:off x="505080" y="1410840"/>
            <a:ext cx="5589360" cy="195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gn="just">
              <a:lnSpc>
                <a:spcPct val="300000"/>
              </a:lnSpc>
              <a:buClr>
                <a:srgbClr val="808080"/>
              </a:buClr>
              <a:buFont typeface="Corbel"/>
              <a:buAutoNum type="arabicPeriod"/>
            </a:pPr>
            <a:r>
              <a:rPr lang="es-AR" sz="1400" b="0" strike="noStrike" spc="-1">
                <a:solidFill>
                  <a:srgbClr val="808080"/>
                </a:solidFill>
                <a:latin typeface="Corbel"/>
                <a:ea typeface="DejaVu Sans"/>
              </a:rPr>
              <a:t>  Incorporar una firma ológrafa digitalizada en un documento</a:t>
            </a:r>
            <a:endParaRPr lang="es-AR" sz="1400" b="0" strike="noStrike" spc="-1">
              <a:latin typeface="Arial"/>
            </a:endParaRPr>
          </a:p>
          <a:p>
            <a:pPr marL="216000" indent="-215280" algn="just">
              <a:lnSpc>
                <a:spcPct val="300000"/>
              </a:lnSpc>
              <a:buClr>
                <a:srgbClr val="808080"/>
              </a:buClr>
              <a:buFont typeface="Corbel"/>
              <a:buAutoNum type="arabicPeriod"/>
            </a:pPr>
            <a:r>
              <a:rPr lang="es-AR" sz="1400" b="0" strike="noStrike" spc="-1">
                <a:solidFill>
                  <a:srgbClr val="808080"/>
                </a:solidFill>
                <a:latin typeface="Corbel"/>
                <a:ea typeface="DejaVu Sans"/>
              </a:rPr>
              <a:t>  Usar firma electrónica</a:t>
            </a:r>
            <a:endParaRPr lang="es-AR" sz="1400" b="0" strike="noStrike" spc="-1">
              <a:latin typeface="Arial"/>
            </a:endParaRPr>
          </a:p>
          <a:p>
            <a:pPr marL="216000" indent="-215280" algn="just">
              <a:lnSpc>
                <a:spcPct val="300000"/>
              </a:lnSpc>
              <a:buClr>
                <a:srgbClr val="808080"/>
              </a:buClr>
              <a:buFont typeface="Corbel"/>
              <a:buAutoNum type="arabicPeriod"/>
            </a:pPr>
            <a:r>
              <a:rPr lang="es-AR" sz="1400" b="0" strike="noStrike" spc="-1">
                <a:solidFill>
                  <a:srgbClr val="808080"/>
                </a:solidFill>
                <a:latin typeface="Corbel"/>
                <a:ea typeface="DejaVu Sans"/>
              </a:rPr>
              <a:t>  Aplicar cifrado para confidencialidad</a:t>
            </a:r>
            <a:endParaRPr lang="es-AR" sz="1400" b="0" strike="noStrike" spc="-1">
              <a:latin typeface="Arial"/>
            </a:endParaRPr>
          </a:p>
        </p:txBody>
      </p:sp>
      <p:pic>
        <p:nvPicPr>
          <p:cNvPr id="193"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94" name="Imagen 14"/>
          <p:cNvPicPr/>
          <p:nvPr/>
        </p:nvPicPr>
        <p:blipFill>
          <a:blip r:embed="rId3"/>
          <a:stretch/>
        </p:blipFill>
        <p:spPr>
          <a:xfrm>
            <a:off x="3524400" y="5884560"/>
            <a:ext cx="5145840" cy="709920"/>
          </a:xfrm>
          <a:prstGeom prst="rect">
            <a:avLst/>
          </a:prstGeom>
          <a:ln>
            <a:noFill/>
          </a:ln>
        </p:spPr>
      </p:pic>
      <p:pic>
        <p:nvPicPr>
          <p:cNvPr id="195" name="Picture 2"/>
          <p:cNvPicPr/>
          <p:nvPr/>
        </p:nvPicPr>
        <p:blipFill>
          <a:blip r:embed="rId4"/>
          <a:srcRect l="11665" r="10457"/>
          <a:stretch/>
        </p:blipFill>
        <p:spPr>
          <a:xfrm>
            <a:off x="6386760" y="1037880"/>
            <a:ext cx="4640400" cy="3931920"/>
          </a:xfrm>
          <a:prstGeom prst="rect">
            <a:avLst/>
          </a:prstGeom>
          <a:ln>
            <a:noFill/>
          </a:ln>
        </p:spPr>
      </p:pic>
      <p:sp>
        <p:nvSpPr>
          <p:cNvPr id="196" name="CustomShape 3"/>
          <p:cNvSpPr/>
          <p:nvPr/>
        </p:nvSpPr>
        <p:spPr>
          <a:xfrm>
            <a:off x="5850720" y="3061080"/>
            <a:ext cx="1552320" cy="2291400"/>
          </a:xfrm>
          <a:prstGeom prst="mathMultiply">
            <a:avLst>
              <a:gd name="adj1" fmla="val 23520"/>
            </a:avLst>
          </a:prstGeom>
          <a:solidFill>
            <a:srgbClr val="C00000"/>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 VS FIRMA OLÓGRAFA</a:t>
            </a:r>
            <a:endParaRPr lang="es-AR" sz="2000" b="0" strike="noStrike" spc="-1">
              <a:latin typeface="Arial"/>
            </a:endParaRPr>
          </a:p>
        </p:txBody>
      </p:sp>
      <p:pic>
        <p:nvPicPr>
          <p:cNvPr id="198"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199" name="Imagen 14"/>
          <p:cNvPicPr/>
          <p:nvPr/>
        </p:nvPicPr>
        <p:blipFill>
          <a:blip r:embed="rId3"/>
          <a:stretch/>
        </p:blipFill>
        <p:spPr>
          <a:xfrm>
            <a:off x="3524400" y="5884560"/>
            <a:ext cx="5145840" cy="709920"/>
          </a:xfrm>
          <a:prstGeom prst="rect">
            <a:avLst/>
          </a:prstGeom>
          <a:ln>
            <a:noFill/>
          </a:ln>
        </p:spPr>
      </p:pic>
      <p:graphicFrame>
        <p:nvGraphicFramePr>
          <p:cNvPr id="200" name="Table 2"/>
          <p:cNvGraphicFramePr/>
          <p:nvPr>
            <p:extLst>
              <p:ext uri="{D42A27DB-BD31-4B8C-83A1-F6EECF244321}">
                <p14:modId xmlns:p14="http://schemas.microsoft.com/office/powerpoint/2010/main" val="3432183798"/>
              </p:ext>
            </p:extLst>
          </p:nvPr>
        </p:nvGraphicFramePr>
        <p:xfrm>
          <a:off x="1833810" y="1509300"/>
          <a:ext cx="8127720" cy="3749040"/>
        </p:xfrm>
        <a:graphic>
          <a:graphicData uri="http://schemas.openxmlformats.org/drawingml/2006/table">
            <a:tbl>
              <a:tblPr/>
              <a:tblGrid>
                <a:gridCol w="2709000">
                  <a:extLst>
                    <a:ext uri="{9D8B030D-6E8A-4147-A177-3AD203B41FA5}">
                      <a16:colId xmlns:a16="http://schemas.microsoft.com/office/drawing/2014/main" val="20000"/>
                    </a:ext>
                  </a:extLst>
                </a:gridCol>
                <a:gridCol w="2709000">
                  <a:extLst>
                    <a:ext uri="{9D8B030D-6E8A-4147-A177-3AD203B41FA5}">
                      <a16:colId xmlns:a16="http://schemas.microsoft.com/office/drawing/2014/main" val="20001"/>
                    </a:ext>
                  </a:extLst>
                </a:gridCol>
                <a:gridCol w="2709720">
                  <a:extLst>
                    <a:ext uri="{9D8B030D-6E8A-4147-A177-3AD203B41FA5}">
                      <a16:colId xmlns:a16="http://schemas.microsoft.com/office/drawing/2014/main" val="20002"/>
                    </a:ext>
                  </a:extLst>
                </a:gridCol>
              </a:tblGrid>
              <a:tr h="396720">
                <a:tc>
                  <a:txBody>
                    <a:bodyPr/>
                    <a:lstStyle/>
                    <a:p>
                      <a:pPr algn="ctr">
                        <a:lnSpc>
                          <a:spcPct val="100000"/>
                        </a:lnSpc>
                      </a:pPr>
                      <a:r>
                        <a:rPr lang="es-AR" sz="2400" b="1" strike="noStrike" spc="-1">
                          <a:solidFill>
                            <a:srgbClr val="FFFFFF"/>
                          </a:solidFill>
                          <a:latin typeface="Calibri"/>
                        </a:rPr>
                        <a:t>TIPO DE FIRMA</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solidFill>
                      <a:srgbClr val="4472C4"/>
                    </a:solidFill>
                  </a:tcPr>
                </a:tc>
                <a:tc>
                  <a:txBody>
                    <a:bodyPr/>
                    <a:lstStyle/>
                    <a:p>
                      <a:pPr algn="ctr">
                        <a:lnSpc>
                          <a:spcPct val="100000"/>
                        </a:lnSpc>
                      </a:pPr>
                      <a:r>
                        <a:rPr lang="es-AR" sz="2400" b="1" strike="noStrike" spc="-1">
                          <a:solidFill>
                            <a:srgbClr val="FFFFFF"/>
                          </a:solidFill>
                          <a:latin typeface="Calibri"/>
                        </a:rPr>
                        <a:t>Firma Digital</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solidFill>
                      <a:srgbClr val="4472C4"/>
                    </a:solidFill>
                  </a:tcPr>
                </a:tc>
                <a:tc>
                  <a:txBody>
                    <a:bodyPr/>
                    <a:lstStyle/>
                    <a:p>
                      <a:pPr algn="ctr">
                        <a:lnSpc>
                          <a:spcPct val="100000"/>
                        </a:lnSpc>
                      </a:pPr>
                      <a:r>
                        <a:rPr lang="es-AR" sz="2400" b="1" strike="noStrike" spc="-1">
                          <a:solidFill>
                            <a:srgbClr val="FFFFFF"/>
                          </a:solidFill>
                          <a:latin typeface="Calibri"/>
                        </a:rPr>
                        <a:t>Firma Ológrafa</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solidFill>
                      <a:srgbClr val="4472C4"/>
                    </a:solidFill>
                  </a:tcPr>
                </a:tc>
                <a:extLst>
                  <a:ext uri="{0D108BD9-81ED-4DB2-BD59-A6C34878D82A}">
                    <a16:rowId xmlns:a16="http://schemas.microsoft.com/office/drawing/2014/main" val="10000"/>
                  </a:ext>
                </a:extLst>
              </a:tr>
              <a:tr h="701640">
                <a:tc>
                  <a:txBody>
                    <a:bodyPr/>
                    <a:lstStyle/>
                    <a:p>
                      <a:pPr algn="ctr">
                        <a:lnSpc>
                          <a:spcPct val="100000"/>
                        </a:lnSpc>
                      </a:pPr>
                      <a:r>
                        <a:rPr lang="es-AR" sz="2400" b="0" strike="noStrike" spc="-1">
                          <a:solidFill>
                            <a:srgbClr val="808080"/>
                          </a:solidFill>
                          <a:latin typeface="Calibri"/>
                        </a:rPr>
                        <a:t>Formato en el que se aplica y verifica</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Digital</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Impreso</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extLst>
                  <a:ext uri="{0D108BD9-81ED-4DB2-BD59-A6C34878D82A}">
                    <a16:rowId xmlns:a16="http://schemas.microsoft.com/office/drawing/2014/main" val="10001"/>
                  </a:ext>
                </a:extLst>
              </a:tr>
              <a:tr h="701640">
                <a:tc>
                  <a:txBody>
                    <a:bodyPr/>
                    <a:lstStyle/>
                    <a:p>
                      <a:pPr algn="ctr">
                        <a:lnSpc>
                          <a:spcPct val="100000"/>
                        </a:lnSpc>
                      </a:pPr>
                      <a:r>
                        <a:rPr lang="es-AR" sz="2400" b="0" strike="noStrike" spc="-1">
                          <a:solidFill>
                            <a:srgbClr val="808080"/>
                          </a:solidFill>
                          <a:latin typeface="Calibri"/>
                        </a:rPr>
                        <a:t>Falsificación/No Repudio</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dirty="0">
                          <a:solidFill>
                            <a:srgbClr val="808080"/>
                          </a:solidFill>
                          <a:latin typeface="Calibri"/>
                        </a:rPr>
                        <a:t>Imposible</a:t>
                      </a:r>
                      <a:endParaRPr lang="es-AR" sz="2400" b="0" strike="noStrike" spc="-1" dirty="0">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Posible</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extLst>
                  <a:ext uri="{0D108BD9-81ED-4DB2-BD59-A6C34878D82A}">
                    <a16:rowId xmlns:a16="http://schemas.microsoft.com/office/drawing/2014/main" val="10002"/>
                  </a:ext>
                </a:extLst>
              </a:tr>
              <a:tr h="1006560">
                <a:tc>
                  <a:txBody>
                    <a:bodyPr/>
                    <a:lstStyle/>
                    <a:p>
                      <a:pPr algn="ctr">
                        <a:lnSpc>
                          <a:spcPct val="100000"/>
                        </a:lnSpc>
                      </a:pPr>
                      <a:r>
                        <a:rPr lang="es-AR" sz="2400" b="0" strike="noStrike" spc="-1">
                          <a:solidFill>
                            <a:srgbClr val="808080"/>
                          </a:solidFill>
                          <a:latin typeface="Calibri"/>
                        </a:rPr>
                        <a:t>Legitimación</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Al alcance de cualquiera, con software adecuado</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Peritos caligráficos</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extLst>
                  <a:ext uri="{0D108BD9-81ED-4DB2-BD59-A6C34878D82A}">
                    <a16:rowId xmlns:a16="http://schemas.microsoft.com/office/drawing/2014/main" val="10003"/>
                  </a:ext>
                </a:extLst>
              </a:tr>
              <a:tr h="396720">
                <a:tc>
                  <a:txBody>
                    <a:bodyPr/>
                    <a:lstStyle/>
                    <a:p>
                      <a:pPr algn="ctr">
                        <a:lnSpc>
                          <a:spcPct val="100000"/>
                        </a:lnSpc>
                      </a:pPr>
                      <a:r>
                        <a:rPr lang="es-AR" sz="2400" b="0" strike="noStrike" spc="-1">
                          <a:solidFill>
                            <a:srgbClr val="808080"/>
                          </a:solidFill>
                          <a:latin typeface="Calibri"/>
                        </a:rPr>
                        <a:t>Edición post-firma</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a:solidFill>
                            <a:srgbClr val="808080"/>
                          </a:solidFill>
                          <a:latin typeface="Calibri"/>
                        </a:rPr>
                        <a:t>Imposible</a:t>
                      </a:r>
                      <a:endParaRPr lang="es-AR" sz="2400" b="0" strike="noStrike" spc="-1">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tc>
                  <a:txBody>
                    <a:bodyPr/>
                    <a:lstStyle/>
                    <a:p>
                      <a:pPr algn="ctr">
                        <a:lnSpc>
                          <a:spcPct val="100000"/>
                        </a:lnSpc>
                      </a:pPr>
                      <a:r>
                        <a:rPr lang="es-AR" sz="2400" b="0" strike="noStrike" spc="-1" dirty="0">
                          <a:solidFill>
                            <a:srgbClr val="808080"/>
                          </a:solidFill>
                          <a:latin typeface="Calibri"/>
                        </a:rPr>
                        <a:t>Posible</a:t>
                      </a:r>
                      <a:endParaRPr lang="es-AR" sz="2400" b="0" strike="noStrike" spc="-1" dirty="0">
                        <a:latin typeface="Arial"/>
                      </a:endParaRPr>
                    </a:p>
                  </a:txBody>
                  <a:tcPr>
                    <a:lnL w="720">
                      <a:solidFill>
                        <a:srgbClr val="DDDDDD"/>
                      </a:solidFill>
                    </a:lnL>
                    <a:lnR w="720">
                      <a:solidFill>
                        <a:srgbClr val="DDDDDD"/>
                      </a:solidFill>
                    </a:lnR>
                    <a:lnT w="720">
                      <a:solidFill>
                        <a:srgbClr val="DDDDDD"/>
                      </a:solidFill>
                    </a:lnT>
                    <a:lnB w="720">
                      <a:solidFill>
                        <a:srgbClr val="DDDDDD"/>
                      </a:solidFill>
                    </a:lnB>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PROCESO DE REVOCACIÓN</a:t>
            </a:r>
            <a:endParaRPr lang="es-AR" sz="2000" b="0" strike="noStrike" spc="-1">
              <a:latin typeface="Arial"/>
            </a:endParaRPr>
          </a:p>
        </p:txBody>
      </p:sp>
      <p:sp>
        <p:nvSpPr>
          <p:cNvPr id="202" name="CustomShape 2"/>
          <p:cNvSpPr/>
          <p:nvPr/>
        </p:nvSpPr>
        <p:spPr>
          <a:xfrm>
            <a:off x="471960" y="1031760"/>
            <a:ext cx="10423800" cy="4109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dirty="0">
                <a:solidFill>
                  <a:srgbClr val="808080"/>
                </a:solidFill>
                <a:latin typeface="Calibri"/>
                <a:ea typeface="DejaVu Sans"/>
              </a:rPr>
              <a:t>Si un individuo pierde o compromete el acceso exclusivo a su clave privada (</a:t>
            </a:r>
            <a:r>
              <a:rPr lang="es-AR" sz="1400" b="0" strike="noStrike" spc="-1" dirty="0" err="1">
                <a:solidFill>
                  <a:srgbClr val="808080"/>
                </a:solidFill>
                <a:latin typeface="Calibri"/>
                <a:ea typeface="DejaVu Sans"/>
              </a:rPr>
              <a:t>ej</a:t>
            </a:r>
            <a:r>
              <a:rPr lang="es-AR" sz="1400" b="0" strike="noStrike" spc="-1" dirty="0">
                <a:solidFill>
                  <a:srgbClr val="808080"/>
                </a:solidFill>
                <a:latin typeface="Calibri"/>
                <a:ea typeface="DejaVu Sans"/>
              </a:rPr>
              <a:t>: extravía el token, </a:t>
            </a:r>
            <a:r>
              <a:rPr lang="es-AR" sz="1400" b="0" strike="noStrike" spc="-1" dirty="0" err="1">
                <a:solidFill>
                  <a:srgbClr val="808080"/>
                </a:solidFill>
                <a:latin typeface="Calibri"/>
                <a:ea typeface="DejaVu Sans"/>
              </a:rPr>
              <a:t>etc</a:t>
            </a:r>
            <a:r>
              <a:rPr lang="es-AR" sz="1400" b="0" strike="noStrike" spc="-1" dirty="0">
                <a:solidFill>
                  <a:srgbClr val="808080"/>
                </a:solidFill>
                <a:latin typeface="Calibri"/>
                <a:ea typeface="DejaVu Sans"/>
              </a:rPr>
              <a:t>) debe solicitar la </a:t>
            </a:r>
            <a:r>
              <a:rPr lang="es-AR" sz="1400" b="0" i="1" u="sng" strike="noStrike" spc="-1" dirty="0">
                <a:solidFill>
                  <a:srgbClr val="808080"/>
                </a:solidFill>
                <a:uFillTx/>
                <a:latin typeface="Calibri"/>
                <a:ea typeface="DejaVu Sans"/>
              </a:rPr>
              <a:t>revocación con carácter de urgente </a:t>
            </a:r>
            <a:r>
              <a:rPr lang="es-AR" sz="1400" b="0" strike="noStrike" spc="-1" dirty="0">
                <a:solidFill>
                  <a:srgbClr val="808080"/>
                </a:solidFill>
                <a:latin typeface="Calibri"/>
                <a:ea typeface="DejaVu Sans"/>
              </a:rPr>
              <a:t>de su certificado digital.</a:t>
            </a:r>
            <a:endParaRPr lang="es-AR" sz="1400" b="0" strike="noStrike" spc="-1" dirty="0">
              <a:latin typeface="Arial"/>
            </a:endParaRPr>
          </a:p>
          <a:p>
            <a:pPr algn="just">
              <a:lnSpc>
                <a:spcPct val="100000"/>
              </a:lnSpc>
            </a:pPr>
            <a:endParaRPr lang="es-AR" sz="1400" b="0" strike="noStrike" spc="-1" dirty="0">
              <a:latin typeface="Arial"/>
            </a:endParaRPr>
          </a:p>
          <a:p>
            <a:pPr algn="just">
              <a:lnSpc>
                <a:spcPct val="100000"/>
              </a:lnSpc>
            </a:pPr>
            <a:r>
              <a:rPr lang="es-AR" sz="1400" b="0" strike="noStrike" spc="-1" dirty="0">
                <a:solidFill>
                  <a:srgbClr val="808080"/>
                </a:solidFill>
                <a:latin typeface="Calibri"/>
                <a:ea typeface="Times New Roman"/>
              </a:rPr>
              <a:t>La </a:t>
            </a:r>
            <a:r>
              <a:rPr lang="es-AR" sz="1400" b="1" i="1" strike="noStrike" spc="-1" dirty="0">
                <a:solidFill>
                  <a:srgbClr val="808080"/>
                </a:solidFill>
                <a:latin typeface="Calibri"/>
                <a:ea typeface="Times New Roman"/>
              </a:rPr>
              <a:t>AC MODERNIZACIÓN-PFDR </a:t>
            </a:r>
            <a:r>
              <a:rPr lang="es-AR" sz="1400" b="0" strike="noStrike" spc="-1" dirty="0">
                <a:solidFill>
                  <a:srgbClr val="808080"/>
                </a:solidFill>
                <a:latin typeface="Calibri"/>
                <a:ea typeface="Times New Roman"/>
              </a:rPr>
              <a:t>procederá a revocar los certificados digitales que hubiera emitido en los siguientes casos:</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A solicitud del titular del certificado digital</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Si determinara que el certificado fue emitido en base a información falsa, que al momento de la emisión hubiera sido objeto de verificación</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Si determinara que los procedimientos de emisión y/o verificación han dejado de ser seguros</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Por Resolución Judicial</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Por Resolución de la Autoridad de Aplicación</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Por fallecimiento del titular</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Por declaración judicial de ausencia con presunción de fallecimiento del titular</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Por declaración judicial de incapacidad del titular</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Si se determina que la información contenida en el certificado ha dejado de ser válida</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Calibri"/>
              </a:rPr>
              <a:t>  Cuando la clave privada asociada al certificado, o el medio en que se encuentre almacenada, se encuentren comprometidos o corran peligro de estarlo</a:t>
            </a:r>
            <a:endParaRPr lang="es-AR" sz="1400" b="0" strike="noStrike" spc="-1" dirty="0">
              <a:latin typeface="Arial"/>
            </a:endParaRPr>
          </a:p>
        </p:txBody>
      </p:sp>
      <p:pic>
        <p:nvPicPr>
          <p:cNvPr id="2" name="Imagen 13">
            <a:extLst>
              <a:ext uri="{FF2B5EF4-FFF2-40B4-BE49-F238E27FC236}">
                <a16:creationId xmlns:a16="http://schemas.microsoft.com/office/drawing/2014/main" id="{91E6D647-75BC-444E-AC5F-1CCBB0365D96}"/>
              </a:ext>
            </a:extLst>
          </p:cNvPr>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3" name="Imagen 14">
            <a:extLst>
              <a:ext uri="{FF2B5EF4-FFF2-40B4-BE49-F238E27FC236}">
                <a16:creationId xmlns:a16="http://schemas.microsoft.com/office/drawing/2014/main" id="{355D79E9-844F-4400-91CE-118E3CE78401}"/>
              </a:ext>
            </a:extLst>
          </p:cNvPr>
          <p:cNvPicPr/>
          <p:nvPr/>
        </p:nvPicPr>
        <p:blipFill>
          <a:blip r:embed="rId3"/>
          <a:stretch/>
        </p:blipFill>
        <p:spPr>
          <a:xfrm>
            <a:off x="3524400" y="58845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a:t>
            </a:r>
            <a:endParaRPr lang="es-AR" sz="2000" b="0" strike="noStrike" spc="-1">
              <a:latin typeface="Arial"/>
            </a:endParaRPr>
          </a:p>
        </p:txBody>
      </p:sp>
      <p:sp>
        <p:nvSpPr>
          <p:cNvPr id="48" name="CustomShape 2"/>
          <p:cNvSpPr/>
          <p:nvPr/>
        </p:nvSpPr>
        <p:spPr>
          <a:xfrm>
            <a:off x="471960" y="1578240"/>
            <a:ext cx="10878840" cy="11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El 14 de diciembre de 2001 se incorporó en el Boletín Oficial la </a:t>
            </a:r>
            <a:r>
              <a:rPr lang="es-AR" sz="1400" b="1" i="1" strike="noStrike" spc="-1">
                <a:solidFill>
                  <a:srgbClr val="808080"/>
                </a:solidFill>
                <a:latin typeface="Calibri"/>
                <a:ea typeface="DejaVu Sans"/>
              </a:rPr>
              <a:t>ley 25506 </a:t>
            </a:r>
            <a:r>
              <a:rPr lang="es-AR" sz="1400" b="0" i="1" strike="noStrike" spc="-1">
                <a:solidFill>
                  <a:srgbClr val="808080"/>
                </a:solidFill>
                <a:latin typeface="Calibri"/>
                <a:ea typeface="DejaVu Sans"/>
              </a:rPr>
              <a:t>(ley de Firma Digital)</a:t>
            </a:r>
            <a:r>
              <a:rPr lang="es-AR" sz="1400" b="0" strike="noStrike" spc="-1">
                <a:solidFill>
                  <a:srgbClr val="808080"/>
                </a:solidFill>
                <a:latin typeface="Calibri"/>
                <a:ea typeface="DejaVu Sans"/>
              </a:rPr>
              <a:t>, la cual sufrió a  lo largo de estos años ciertas modificaciones.</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La misma r</a:t>
            </a:r>
            <a:r>
              <a:rPr lang="es-AR" sz="1400" b="0" strike="noStrike" spc="-1">
                <a:solidFill>
                  <a:srgbClr val="808080"/>
                </a:solidFill>
                <a:latin typeface="Calibri"/>
                <a:ea typeface="Calibri"/>
              </a:rPr>
              <a:t>econoce y establece las condiciones para el empleo de la firma electrónica y de la firma digital y su eficacia jurídica, y crea la Infraestructura de Firma Digital de la República Argentina.</a:t>
            </a:r>
            <a:endParaRPr lang="es-AR" sz="1400" b="0" strike="noStrike" spc="-1">
              <a:latin typeface="Arial"/>
            </a:endParaRPr>
          </a:p>
        </p:txBody>
      </p:sp>
      <p:pic>
        <p:nvPicPr>
          <p:cNvPr id="49"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50" name="Imagen 14"/>
          <p:cNvPicPr/>
          <p:nvPr/>
        </p:nvPicPr>
        <p:blipFill>
          <a:blip r:embed="rId3"/>
          <a:stretch/>
        </p:blipFill>
        <p:spPr>
          <a:xfrm>
            <a:off x="3524400" y="5884560"/>
            <a:ext cx="5145840" cy="709920"/>
          </a:xfrm>
          <a:prstGeom prst="rect">
            <a:avLst/>
          </a:prstGeom>
          <a:ln>
            <a:noFill/>
          </a:ln>
        </p:spPr>
      </p:pic>
      <p:sp>
        <p:nvSpPr>
          <p:cNvPr id="51" name="CustomShape 3"/>
          <p:cNvSpPr/>
          <p:nvPr/>
        </p:nvSpPr>
        <p:spPr>
          <a:xfrm>
            <a:off x="471960" y="973440"/>
            <a:ext cx="6561360" cy="3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strike="noStrike" spc="-1">
                <a:solidFill>
                  <a:srgbClr val="103447"/>
                </a:solidFill>
                <a:latin typeface="Calibri"/>
                <a:ea typeface="Calibri"/>
              </a:rPr>
              <a:t>MARCO LEGAL</a:t>
            </a:r>
            <a:endParaRPr lang="es-AR"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CONSULTAS </a:t>
            </a:r>
            <a:endParaRPr lang="es-AR" sz="2000" b="0" strike="noStrike" spc="-1">
              <a:latin typeface="Arial"/>
            </a:endParaRPr>
          </a:p>
        </p:txBody>
      </p:sp>
      <p:sp>
        <p:nvSpPr>
          <p:cNvPr id="205" name="CustomShape 2"/>
          <p:cNvSpPr/>
          <p:nvPr/>
        </p:nvSpPr>
        <p:spPr>
          <a:xfrm>
            <a:off x="471960" y="1410840"/>
            <a:ext cx="10423800" cy="91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5000" b="0" strike="noStrike" spc="-1">
                <a:solidFill>
                  <a:srgbClr val="808080"/>
                </a:solidFill>
                <a:latin typeface="Calibri"/>
                <a:ea typeface="DejaVu Sans"/>
              </a:rPr>
              <a:t>digital@cescribanos.org.ar</a:t>
            </a:r>
            <a:endParaRPr lang="es-AR" sz="5000" b="0" strike="noStrike" spc="-1">
              <a:latin typeface="Arial"/>
            </a:endParaRPr>
          </a:p>
        </p:txBody>
      </p:sp>
      <p:pic>
        <p:nvPicPr>
          <p:cNvPr id="206"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207" name="Imagen 14"/>
          <p:cNvPicPr/>
          <p:nvPr/>
        </p:nvPicPr>
        <p:blipFill>
          <a:blip r:embed="rId3"/>
          <a:stretch/>
        </p:blipFill>
        <p:spPr>
          <a:xfrm>
            <a:off x="3522240" y="586512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n 7"/>
          <p:cNvPicPr/>
          <p:nvPr/>
        </p:nvPicPr>
        <p:blipFill>
          <a:blip r:embed="rId2"/>
          <a:stretch/>
        </p:blipFill>
        <p:spPr>
          <a:xfrm>
            <a:off x="0" y="0"/>
            <a:ext cx="12190320" cy="6878160"/>
          </a:xfrm>
          <a:prstGeom prst="rect">
            <a:avLst/>
          </a:prstGeom>
          <a:ln>
            <a:noFill/>
          </a:ln>
          <a:effectLst>
            <a:outerShdw blurRad="50800" dist="38100" dir="16200000" rotWithShape="0">
              <a:schemeClr val="bg1">
                <a:lumMod val="50000"/>
                <a:alpha val="38000"/>
              </a:schemeClr>
            </a:outerShdw>
          </a:effectLst>
        </p:spPr>
      </p:pic>
      <p:pic>
        <p:nvPicPr>
          <p:cNvPr id="209" name="Imagen 4"/>
          <p:cNvPicPr/>
          <p:nvPr/>
        </p:nvPicPr>
        <p:blipFill>
          <a:blip r:embed="rId3"/>
          <a:stretch/>
        </p:blipFill>
        <p:spPr>
          <a:xfrm>
            <a:off x="4568040" y="1380600"/>
            <a:ext cx="3054240" cy="3054240"/>
          </a:xfrm>
          <a:prstGeom prst="rect">
            <a:avLst/>
          </a:prstGeom>
          <a:ln>
            <a:noFill/>
          </a:ln>
        </p:spPr>
      </p:pic>
      <p:sp>
        <p:nvSpPr>
          <p:cNvPr id="210" name="CustomShape 1"/>
          <p:cNvSpPr/>
          <p:nvPr/>
        </p:nvSpPr>
        <p:spPr>
          <a:xfrm>
            <a:off x="2386800" y="5139000"/>
            <a:ext cx="7416720" cy="80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AR" sz="2000" b="0" strike="noStrike" spc="-1" dirty="0">
                <a:solidFill>
                  <a:srgbClr val="2C2C2C"/>
                </a:solidFill>
                <a:latin typeface="Corbel"/>
                <a:ea typeface="DejaVu Sans"/>
              </a:rPr>
              <a:t>Colegio de Escribanos de la Prov. de Santa Fe </a:t>
            </a:r>
            <a:endParaRPr lang="es-AR" sz="2000" b="0" strike="noStrike" spc="-1" dirty="0">
              <a:latin typeface="Arial"/>
            </a:endParaRPr>
          </a:p>
          <a:p>
            <a:pPr algn="ctr">
              <a:lnSpc>
                <a:spcPct val="100000"/>
              </a:lnSpc>
            </a:pPr>
            <a:r>
              <a:rPr lang="es-AR" sz="2000" b="0" strike="noStrike" spc="-1" dirty="0">
                <a:solidFill>
                  <a:srgbClr val="2C2C2C"/>
                </a:solidFill>
                <a:latin typeface="Corbel"/>
                <a:ea typeface="DejaVu Sans"/>
              </a:rPr>
              <a:t>Segunda Circunscripción</a:t>
            </a:r>
            <a:endParaRPr lang="es-A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AUTORIDADES DE APLICACIÓN</a:t>
            </a:r>
            <a:endParaRPr lang="es-AR" sz="2000" b="0" strike="noStrike" spc="-1">
              <a:latin typeface="Arial"/>
            </a:endParaRPr>
          </a:p>
        </p:txBody>
      </p:sp>
      <p:sp>
        <p:nvSpPr>
          <p:cNvPr id="53" name="CustomShape 2"/>
          <p:cNvSpPr/>
          <p:nvPr/>
        </p:nvSpPr>
        <p:spPr>
          <a:xfrm>
            <a:off x="471960" y="1578240"/>
            <a:ext cx="10485000" cy="285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La </a:t>
            </a:r>
            <a:r>
              <a:rPr lang="es-AR" sz="1400" b="1" strike="noStrike" spc="-1">
                <a:solidFill>
                  <a:srgbClr val="808080"/>
                </a:solidFill>
                <a:latin typeface="Calibri"/>
                <a:ea typeface="DejaVu Sans"/>
              </a:rPr>
              <a:t>Infraestructura de Firma Digital de la REPÚBLICA ARGENTINA (IFD-RA)</a:t>
            </a:r>
            <a:r>
              <a:rPr lang="es-AR" sz="1400" b="0" strike="noStrike" spc="-1">
                <a:solidFill>
                  <a:srgbClr val="808080"/>
                </a:solidFill>
                <a:latin typeface="Calibri"/>
                <a:ea typeface="DejaVu Sans"/>
              </a:rPr>
              <a:t> está conformada por un conjunto de componentes que interactúan entre sí, permitiendo la emisión de certificados digitales para verificar firmas en condiciones seguras, tanto desde el punto de vista técnico como legal.</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La </a:t>
            </a:r>
            <a:r>
              <a:rPr lang="es-AR" sz="1400" b="1" strike="noStrike" spc="-1">
                <a:solidFill>
                  <a:srgbClr val="808080"/>
                </a:solidFill>
                <a:latin typeface="Calibri"/>
                <a:ea typeface="DejaVu Sans"/>
              </a:rPr>
              <a:t>autoridad de aplicación</a:t>
            </a:r>
            <a:r>
              <a:rPr lang="es-AR" sz="1400" b="0" strike="noStrike" spc="-1">
                <a:solidFill>
                  <a:srgbClr val="808080"/>
                </a:solidFill>
                <a:latin typeface="Calibri"/>
                <a:ea typeface="DejaVu Sans"/>
              </a:rPr>
              <a:t> de la Infraestructura de firma digital argentina es el </a:t>
            </a:r>
            <a:r>
              <a:rPr lang="es-AR" sz="1400" b="1" i="1" strike="noStrike" spc="-1">
                <a:solidFill>
                  <a:srgbClr val="808080"/>
                </a:solidFill>
                <a:latin typeface="Calibri"/>
                <a:ea typeface="DejaVu Sans"/>
              </a:rPr>
              <a:t>MINISTERIO DE MODERNIZACIÓN</a:t>
            </a:r>
            <a:r>
              <a:rPr lang="es-AR" sz="1400" b="0" strike="noStrike" spc="-1">
                <a:solidFill>
                  <a:srgbClr val="808080"/>
                </a:solidFill>
                <a:latin typeface="Calibri"/>
                <a:ea typeface="DejaVu Sans"/>
              </a:rPr>
              <a:t>, siendo dicho organismo y la </a:t>
            </a:r>
            <a:r>
              <a:rPr lang="es-AR" sz="1400" b="1" i="1" strike="noStrike" spc="-1">
                <a:solidFill>
                  <a:srgbClr val="808080"/>
                </a:solidFill>
                <a:latin typeface="Calibri"/>
                <a:ea typeface="DejaVu Sans"/>
              </a:rPr>
              <a:t>SECRETARÍA DE MODERNIZACIÓN ADMINISTRATIVA</a:t>
            </a:r>
            <a:r>
              <a:rPr lang="es-AR" sz="1400" b="0" strike="noStrike" spc="-1">
                <a:solidFill>
                  <a:srgbClr val="808080"/>
                </a:solidFill>
                <a:latin typeface="Calibri"/>
                <a:ea typeface="DejaVu Sans"/>
              </a:rPr>
              <a:t>, quienes asumen las funciones de </a:t>
            </a:r>
            <a:r>
              <a:rPr lang="es-AR" sz="1400" b="1" i="1" strike="noStrike" spc="-1">
                <a:solidFill>
                  <a:srgbClr val="808080"/>
                </a:solidFill>
                <a:latin typeface="Calibri"/>
                <a:ea typeface="DejaVu Sans"/>
              </a:rPr>
              <a:t>Ente Licenciante</a:t>
            </a:r>
            <a:r>
              <a:rPr lang="es-AR" sz="1400" b="0" strike="noStrike" spc="-1">
                <a:solidFill>
                  <a:srgbClr val="808080"/>
                </a:solidFill>
                <a:latin typeface="Calibri"/>
                <a:ea typeface="DejaVu Sans"/>
              </a:rPr>
              <a:t>, otorgando, denegando o revocando las licencias de los certificadores licenciados y supervisando su accionar.</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Los </a:t>
            </a:r>
            <a:r>
              <a:rPr lang="es-AR" sz="1400" b="1" strike="noStrike" spc="-1">
                <a:solidFill>
                  <a:srgbClr val="808080"/>
                </a:solidFill>
                <a:latin typeface="Calibri"/>
                <a:ea typeface="DejaVu Sans"/>
              </a:rPr>
              <a:t>certificadores licenciados</a:t>
            </a:r>
            <a:r>
              <a:rPr lang="es-AR" sz="1400" b="0" strike="noStrike" spc="-1">
                <a:solidFill>
                  <a:srgbClr val="808080"/>
                </a:solidFill>
                <a:latin typeface="Calibri"/>
                <a:ea typeface="DejaVu Sans"/>
              </a:rPr>
              <a:t> son entidades públicas o privadas que se encuentran habilitados por el </a:t>
            </a:r>
            <a:r>
              <a:rPr lang="es-AR" sz="1400" b="1" i="1" strike="noStrike" spc="-1">
                <a:solidFill>
                  <a:srgbClr val="808080"/>
                </a:solidFill>
                <a:latin typeface="Calibri"/>
                <a:ea typeface="DejaVu Sans"/>
              </a:rPr>
              <a:t>Ente Licenciante </a:t>
            </a:r>
            <a:r>
              <a:rPr lang="es-AR" sz="1400" b="0" strike="noStrike" spc="-1">
                <a:solidFill>
                  <a:srgbClr val="808080"/>
                </a:solidFill>
                <a:latin typeface="Calibri"/>
                <a:ea typeface="DejaVu Sans"/>
              </a:rPr>
              <a:t>para emitir certificados digitales, en el marco de la </a:t>
            </a:r>
            <a:r>
              <a:rPr lang="es-AR" sz="1400" b="1" strike="noStrike" spc="-1">
                <a:solidFill>
                  <a:srgbClr val="808080"/>
                </a:solidFill>
                <a:latin typeface="Calibri"/>
                <a:ea typeface="DejaVu Sans"/>
              </a:rPr>
              <a:t>Ley 25.506 de Firma Digital</a:t>
            </a:r>
            <a:r>
              <a:rPr lang="es-AR" sz="1400" b="0" strike="noStrike" spc="-1">
                <a:solidFill>
                  <a:srgbClr val="808080"/>
                </a:solidFill>
                <a:latin typeface="Calibri"/>
                <a:ea typeface="DejaVu Sans"/>
              </a:rPr>
              <a:t>. </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Calibri"/>
              </a:rPr>
              <a:t>El </a:t>
            </a:r>
            <a:r>
              <a:rPr lang="es-AR" sz="1400" b="1" i="1" strike="noStrike" spc="-1">
                <a:solidFill>
                  <a:srgbClr val="808080"/>
                </a:solidFill>
                <a:latin typeface="Calibri"/>
                <a:ea typeface="Calibri"/>
              </a:rPr>
              <a:t>Ente Licenciante </a:t>
            </a:r>
            <a:r>
              <a:rPr lang="es-AR" sz="1400" b="0" strike="noStrike" spc="-1">
                <a:solidFill>
                  <a:srgbClr val="808080"/>
                </a:solidFill>
                <a:latin typeface="Calibri"/>
                <a:ea typeface="Calibri"/>
              </a:rPr>
              <a:t>y los </a:t>
            </a:r>
            <a:r>
              <a:rPr lang="es-AR" sz="1400" b="1" i="1" strike="noStrike" spc="-1">
                <a:solidFill>
                  <a:srgbClr val="808080"/>
                </a:solidFill>
                <a:latin typeface="Calibri"/>
                <a:ea typeface="Calibri"/>
              </a:rPr>
              <a:t>certificadores licenciados</a:t>
            </a:r>
            <a:r>
              <a:rPr lang="es-AR" sz="1400" b="0" strike="noStrike" spc="-1">
                <a:solidFill>
                  <a:srgbClr val="808080"/>
                </a:solidFill>
                <a:latin typeface="Calibri"/>
                <a:ea typeface="Calibri"/>
              </a:rPr>
              <a:t>, representan a la tercera parte confiable (TTP) en la IFD-RA.</a:t>
            </a:r>
            <a:endParaRPr lang="es-AR" sz="1400" b="0" strike="noStrike" spc="-1">
              <a:latin typeface="Arial"/>
            </a:endParaRPr>
          </a:p>
          <a:p>
            <a:pPr>
              <a:lnSpc>
                <a:spcPct val="100000"/>
              </a:lnSpc>
            </a:pPr>
            <a:endParaRPr lang="es-AR" sz="1400" b="0" strike="noStrike" spc="-1">
              <a:latin typeface="Arial"/>
            </a:endParaRPr>
          </a:p>
        </p:txBody>
      </p:sp>
      <p:pic>
        <p:nvPicPr>
          <p:cNvPr id="54"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55" name="Imagen 14"/>
          <p:cNvPicPr/>
          <p:nvPr/>
        </p:nvPicPr>
        <p:blipFill>
          <a:blip r:embed="rId3"/>
          <a:stretch/>
        </p:blipFill>
        <p:spPr>
          <a:xfrm>
            <a:off x="3524400" y="58971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 TECNOLOGÍA</a:t>
            </a:r>
            <a:endParaRPr lang="es-AR" sz="2000" b="0" strike="noStrike" spc="-1">
              <a:latin typeface="Arial"/>
            </a:endParaRPr>
          </a:p>
        </p:txBody>
      </p:sp>
      <p:sp>
        <p:nvSpPr>
          <p:cNvPr id="57" name="CustomShape 2"/>
          <p:cNvSpPr/>
          <p:nvPr/>
        </p:nvSpPr>
        <p:spPr>
          <a:xfrm rot="7800">
            <a:off x="467280" y="1537560"/>
            <a:ext cx="9822600" cy="264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La firma digital se basa en tecnología conocida como </a:t>
            </a:r>
            <a:r>
              <a:rPr lang="es-AR" sz="1400" b="1" i="1" strike="noStrike" spc="-1">
                <a:solidFill>
                  <a:srgbClr val="808080"/>
                </a:solidFill>
                <a:latin typeface="Calibri"/>
                <a:ea typeface="DejaVu Sans"/>
              </a:rPr>
              <a:t>criptografía de clave pública</a:t>
            </a:r>
            <a:r>
              <a:rPr lang="es-AR" sz="1400" b="0" strike="noStrike" spc="-1">
                <a:solidFill>
                  <a:srgbClr val="808080"/>
                </a:solidFill>
                <a:latin typeface="Calibri"/>
                <a:ea typeface="DejaVu Sans"/>
              </a:rPr>
              <a:t>, descubierta a fines de los ‘70 y perfeccionada desde entonces.</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Dicha tecnología se basa en un </a:t>
            </a:r>
            <a:r>
              <a:rPr lang="es-AR" sz="1400" b="1" i="1" strike="noStrike" spc="-1">
                <a:solidFill>
                  <a:srgbClr val="808080"/>
                </a:solidFill>
                <a:latin typeface="Calibri"/>
                <a:ea typeface="DejaVu Sans"/>
              </a:rPr>
              <a:t>par de claves complementarias</a:t>
            </a:r>
            <a:r>
              <a:rPr lang="es-AR" sz="1400" b="0" strike="noStrike" spc="-1">
                <a:solidFill>
                  <a:srgbClr val="808080"/>
                </a:solidFill>
                <a:latin typeface="Calibri"/>
                <a:ea typeface="DejaVu Sans"/>
              </a:rPr>
              <a:t>, una de </a:t>
            </a:r>
            <a:r>
              <a:rPr lang="es-AR" sz="1400" b="1" i="1" strike="noStrike" spc="-1">
                <a:solidFill>
                  <a:srgbClr val="808080"/>
                </a:solidFill>
                <a:latin typeface="Calibri"/>
                <a:ea typeface="DejaVu Sans"/>
              </a:rPr>
              <a:t>carácter público</a:t>
            </a:r>
            <a:r>
              <a:rPr lang="es-AR" sz="1400" b="0" strike="noStrike" spc="-1">
                <a:solidFill>
                  <a:srgbClr val="808080"/>
                </a:solidFill>
                <a:latin typeface="Calibri"/>
                <a:ea typeface="DejaVu Sans"/>
              </a:rPr>
              <a:t> y otra de </a:t>
            </a:r>
            <a:r>
              <a:rPr lang="es-AR" sz="1400" b="1" i="1" strike="noStrike" spc="-1">
                <a:solidFill>
                  <a:srgbClr val="808080"/>
                </a:solidFill>
                <a:latin typeface="Calibri"/>
                <a:ea typeface="DejaVu Sans"/>
              </a:rPr>
              <a:t>carácter privado</a:t>
            </a:r>
            <a:r>
              <a:rPr lang="es-AR" sz="1400" b="0" strike="noStrike" spc="-1">
                <a:solidFill>
                  <a:srgbClr val="808080"/>
                </a:solidFill>
                <a:latin typeface="Calibri"/>
                <a:ea typeface="DejaVu Sans"/>
              </a:rPr>
              <a:t>,</a:t>
            </a:r>
            <a:r>
              <a:rPr lang="es-AR" sz="1400" b="1" i="1" strike="noStrike" spc="-1">
                <a:solidFill>
                  <a:srgbClr val="808080"/>
                </a:solidFill>
                <a:latin typeface="Calibri"/>
                <a:ea typeface="DejaVu Sans"/>
              </a:rPr>
              <a:t> </a:t>
            </a:r>
            <a:r>
              <a:rPr lang="es-AR" sz="1400" b="0" strike="noStrike" spc="-1">
                <a:solidFill>
                  <a:srgbClr val="808080"/>
                </a:solidFill>
                <a:latin typeface="Calibri"/>
                <a:ea typeface="DejaVu Sans"/>
              </a:rPr>
              <a:t>que son asignadas a cada entidad firmante. </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El individuo o entidad se asegura que nadie firme un documento en su nombre, al encargarse de que nadie más que él/ella, cuenten con acceso a dicha clave privada. </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En otras palabras, la </a:t>
            </a:r>
            <a:r>
              <a:rPr lang="es-AR" sz="1400" b="1" i="1" strike="noStrike" spc="-1">
                <a:solidFill>
                  <a:srgbClr val="808080"/>
                </a:solidFill>
                <a:latin typeface="Calibri"/>
                <a:ea typeface="DejaVu Sans"/>
              </a:rPr>
              <a:t>posesión de acceso exclusivo a dicha clave privada</a:t>
            </a:r>
            <a:r>
              <a:rPr lang="es-AR" sz="1400" b="0" strike="noStrike" spc="-1">
                <a:solidFill>
                  <a:srgbClr val="808080"/>
                </a:solidFill>
                <a:latin typeface="Calibri"/>
                <a:ea typeface="DejaVu Sans"/>
              </a:rPr>
              <a:t> es la piedra fundamental en la que se apoya la tecnología de firma digital y que permite el </a:t>
            </a:r>
            <a:r>
              <a:rPr lang="es-AR" sz="1400" b="1" i="1" strike="noStrike" spc="-1">
                <a:solidFill>
                  <a:srgbClr val="808080"/>
                </a:solidFill>
                <a:latin typeface="Calibri"/>
                <a:ea typeface="DejaVu Sans"/>
              </a:rPr>
              <a:t>no-repudio</a:t>
            </a:r>
            <a:r>
              <a:rPr lang="es-AR" sz="1400" b="0" strike="noStrike" spc="-1">
                <a:solidFill>
                  <a:srgbClr val="808080"/>
                </a:solidFill>
                <a:latin typeface="Calibri"/>
                <a:ea typeface="DejaVu Sans"/>
              </a:rPr>
              <a:t>. </a:t>
            </a:r>
            <a:endParaRPr lang="es-AR" sz="1400" b="0" strike="noStrike" spc="-1">
              <a:latin typeface="Arial"/>
            </a:endParaRPr>
          </a:p>
        </p:txBody>
      </p:sp>
      <p:pic>
        <p:nvPicPr>
          <p:cNvPr id="58"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59" name="Imagen 14"/>
          <p:cNvPicPr/>
          <p:nvPr/>
        </p:nvPicPr>
        <p:blipFill>
          <a:blip r:embed="rId3"/>
          <a:stretch/>
        </p:blipFill>
        <p:spPr>
          <a:xfrm>
            <a:off x="3524400" y="58845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 DEFINICIÓN</a:t>
            </a:r>
            <a:endParaRPr lang="es-AR" sz="2000" b="0" strike="noStrike" spc="-1">
              <a:latin typeface="Arial"/>
            </a:endParaRPr>
          </a:p>
        </p:txBody>
      </p:sp>
      <p:sp>
        <p:nvSpPr>
          <p:cNvPr id="61" name="CustomShape 2"/>
          <p:cNvSpPr/>
          <p:nvPr/>
        </p:nvSpPr>
        <p:spPr>
          <a:xfrm>
            <a:off x="505080" y="1410840"/>
            <a:ext cx="10423800" cy="293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dirty="0">
                <a:solidFill>
                  <a:srgbClr val="808080"/>
                </a:solidFill>
                <a:latin typeface="Calibri"/>
                <a:ea typeface="DejaVu Sans"/>
              </a:rPr>
              <a:t>La firma digital es un cadena alfanumérica, que resulta de una operación matemática compleja, que se aplica sobre un archivo cualquiera y se adjunta al mismo para constituir el documento firmado.</a:t>
            </a:r>
          </a:p>
          <a:p>
            <a:pPr algn="just">
              <a:lnSpc>
                <a:spcPct val="100000"/>
              </a:lnSpc>
            </a:pPr>
            <a:endParaRPr lang="es-AR" sz="1400" b="0" strike="noStrike" spc="-1" dirty="0">
              <a:latin typeface="Arial"/>
            </a:endParaRPr>
          </a:p>
          <a:p>
            <a:pPr>
              <a:lnSpc>
                <a:spcPct val="100000"/>
              </a:lnSpc>
            </a:pPr>
            <a:r>
              <a:rPr lang="es-AR" sz="1400" b="0" strike="noStrike" spc="-1" dirty="0">
                <a:solidFill>
                  <a:srgbClr val="808080"/>
                </a:solidFill>
                <a:latin typeface="Calibri"/>
                <a:ea typeface="DejaVu Sans"/>
              </a:rPr>
              <a:t>Proporciona:</a:t>
            </a:r>
            <a:br>
              <a:rPr dirty="0"/>
            </a:b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DejaVu Sans"/>
              </a:rPr>
              <a:t>  Garantía criptográfica* de </a:t>
            </a:r>
            <a:r>
              <a:rPr lang="es-AR" sz="1400" b="0" i="1" strike="noStrike" spc="-1" dirty="0">
                <a:solidFill>
                  <a:srgbClr val="808080"/>
                </a:solidFill>
                <a:latin typeface="Calibri"/>
                <a:ea typeface="DejaVu Sans"/>
              </a:rPr>
              <a:t>integridad del contenido</a:t>
            </a:r>
            <a:br>
              <a:rPr dirty="0"/>
            </a:br>
            <a:r>
              <a:rPr lang="es-AR" sz="1400" b="0" i="1" strike="noStrike" spc="-1" dirty="0">
                <a:solidFill>
                  <a:srgbClr val="808080"/>
                </a:solidFill>
                <a:latin typeface="Calibri"/>
                <a:ea typeface="DejaVu Sans"/>
              </a:rPr>
              <a:t> </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DejaVu Sans"/>
              </a:rPr>
              <a:t>  Garantía criptográfica* de </a:t>
            </a:r>
            <a:r>
              <a:rPr lang="es-AR" sz="1400" b="0" i="1" strike="noStrike" spc="-1" dirty="0">
                <a:solidFill>
                  <a:srgbClr val="808080"/>
                </a:solidFill>
                <a:latin typeface="Calibri"/>
                <a:ea typeface="DejaVu Sans"/>
              </a:rPr>
              <a:t>identidad del firmante </a:t>
            </a:r>
            <a:r>
              <a:rPr lang="es-AR" sz="1400" b="0" strike="noStrike" spc="-1" dirty="0">
                <a:solidFill>
                  <a:srgbClr val="808080"/>
                </a:solidFill>
                <a:latin typeface="Calibri"/>
                <a:ea typeface="DejaVu Sans"/>
              </a:rPr>
              <a:t>(autoría)</a:t>
            </a:r>
            <a:br>
              <a:rPr dirty="0"/>
            </a:br>
            <a:r>
              <a:rPr lang="es-AR" sz="1400" b="0" strike="noStrike" spc="-1" dirty="0">
                <a:solidFill>
                  <a:srgbClr val="808080"/>
                </a:solidFill>
                <a:latin typeface="Calibri"/>
                <a:ea typeface="DejaVu Sans"/>
              </a:rPr>
              <a:t> </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DejaVu Sans"/>
              </a:rPr>
              <a:t>  Garantía criptográfica* del </a:t>
            </a:r>
            <a:r>
              <a:rPr lang="es-AR" sz="1400" b="0" i="1" strike="noStrike" spc="-1" dirty="0">
                <a:solidFill>
                  <a:srgbClr val="808080"/>
                </a:solidFill>
                <a:latin typeface="Calibri"/>
                <a:ea typeface="DejaVu Sans"/>
              </a:rPr>
              <a:t>instante de tiempo en que se firma</a:t>
            </a:r>
            <a:br>
              <a:rPr dirty="0"/>
            </a:br>
            <a:r>
              <a:rPr lang="es-AR" sz="1400" b="0" i="1" strike="noStrike" spc="-1" dirty="0">
                <a:solidFill>
                  <a:srgbClr val="808080"/>
                </a:solidFill>
                <a:latin typeface="Calibri"/>
                <a:ea typeface="DejaVu Sans"/>
              </a:rPr>
              <a:t> </a:t>
            </a:r>
            <a:endParaRPr lang="es-AR" sz="1400" b="0" strike="noStrike" spc="-1" dirty="0">
              <a:latin typeface="Arial"/>
            </a:endParaRPr>
          </a:p>
          <a:p>
            <a:pPr marL="216000" indent="-215280">
              <a:lnSpc>
                <a:spcPct val="100000"/>
              </a:lnSpc>
              <a:buClr>
                <a:srgbClr val="808080"/>
              </a:buClr>
              <a:buFont typeface="Courier New"/>
              <a:buChar char="o"/>
            </a:pPr>
            <a:r>
              <a:rPr lang="es-AR" sz="1400" b="0" strike="noStrike" spc="-1" dirty="0">
                <a:solidFill>
                  <a:srgbClr val="808080"/>
                </a:solidFill>
                <a:latin typeface="Calibri"/>
                <a:ea typeface="DejaVu Sans"/>
              </a:rPr>
              <a:t>  No-repudio</a:t>
            </a:r>
            <a:endParaRPr lang="es-AR" sz="1400" b="0" strike="noStrike" spc="-1" dirty="0">
              <a:latin typeface="Arial"/>
            </a:endParaRPr>
          </a:p>
        </p:txBody>
      </p:sp>
      <p:pic>
        <p:nvPicPr>
          <p:cNvPr id="62"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63" name="Imagen 14"/>
          <p:cNvPicPr/>
          <p:nvPr/>
        </p:nvPicPr>
        <p:blipFill>
          <a:blip r:embed="rId3"/>
          <a:stretch/>
        </p:blipFill>
        <p:spPr>
          <a:xfrm>
            <a:off x="3524400" y="5884560"/>
            <a:ext cx="5145840" cy="709920"/>
          </a:xfrm>
          <a:prstGeom prst="rect">
            <a:avLst/>
          </a:prstGeom>
          <a:ln>
            <a:noFill/>
          </a:ln>
        </p:spPr>
      </p:pic>
      <p:sp>
        <p:nvSpPr>
          <p:cNvPr id="64" name="CustomShape 3"/>
          <p:cNvSpPr/>
          <p:nvPr/>
        </p:nvSpPr>
        <p:spPr>
          <a:xfrm>
            <a:off x="505080" y="4967640"/>
            <a:ext cx="1080360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i="1" strike="noStrike" spc="-1">
                <a:solidFill>
                  <a:srgbClr val="103447"/>
                </a:solidFill>
                <a:latin typeface="Calibri"/>
                <a:ea typeface="Microsoft YaHei"/>
              </a:rPr>
              <a:t>* </a:t>
            </a:r>
            <a:r>
              <a:rPr lang="es-AR" sz="1800" b="0" i="1" strike="noStrike" spc="-1">
                <a:solidFill>
                  <a:srgbClr val="103447"/>
                </a:solidFill>
                <a:latin typeface="Calibri"/>
                <a:ea typeface="Microsoft YaHei"/>
              </a:rPr>
              <a:t>teóricamente imposible de fraguar</a:t>
            </a:r>
            <a:endParaRPr lang="es-AR"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a:t>
            </a:r>
            <a:endParaRPr lang="es-AR" sz="2000" b="0" strike="noStrike" spc="-1">
              <a:latin typeface="Arial"/>
            </a:endParaRPr>
          </a:p>
        </p:txBody>
      </p:sp>
      <p:sp>
        <p:nvSpPr>
          <p:cNvPr id="66" name="CustomShape 2"/>
          <p:cNvSpPr/>
          <p:nvPr/>
        </p:nvSpPr>
        <p:spPr>
          <a:xfrm>
            <a:off x="505080" y="1410840"/>
            <a:ext cx="10423800" cy="19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gn="just">
              <a:lnSpc>
                <a:spcPct val="150000"/>
              </a:lnSpc>
              <a:buClr>
                <a:srgbClr val="808080"/>
              </a:buClr>
              <a:buFont typeface="Courier New"/>
              <a:buChar char="o"/>
            </a:pPr>
            <a:r>
              <a:rPr lang="es-AR" sz="1400" b="0" strike="noStrike" spc="-1">
                <a:solidFill>
                  <a:srgbClr val="808080"/>
                </a:solidFill>
                <a:latin typeface="Calibri"/>
                <a:ea typeface="DejaVu Sans"/>
              </a:rPr>
              <a:t>  Se computa primero un digesto del documento (conocido como función hash*) de tamaño fijo</a:t>
            </a:r>
            <a:endParaRPr lang="es-AR" sz="1400" b="0" strike="noStrike" spc="-1">
              <a:latin typeface="Arial"/>
            </a:endParaRPr>
          </a:p>
          <a:p>
            <a:pPr marL="216000" indent="-215280" algn="just">
              <a:lnSpc>
                <a:spcPct val="150000"/>
              </a:lnSpc>
              <a:buClr>
                <a:srgbClr val="808080"/>
              </a:buClr>
              <a:buFont typeface="Courier New"/>
              <a:buChar char="o"/>
            </a:pPr>
            <a:r>
              <a:rPr lang="es-AR" sz="1400" b="0" strike="noStrike" spc="-1">
                <a:solidFill>
                  <a:srgbClr val="808080"/>
                </a:solidFill>
                <a:latin typeface="Calibri"/>
                <a:ea typeface="DejaVu Sans"/>
              </a:rPr>
              <a:t>  Esto permite que se puedan firmar documentos arbitrariamente grandes modificando levemente el tamaño de los mismos</a:t>
            </a:r>
            <a:endParaRPr lang="es-AR" sz="1400" b="0" strike="noStrike" spc="-1">
              <a:latin typeface="Arial"/>
            </a:endParaRPr>
          </a:p>
          <a:p>
            <a:pPr marL="216000" indent="-215280" algn="just">
              <a:lnSpc>
                <a:spcPct val="150000"/>
              </a:lnSpc>
              <a:buClr>
                <a:srgbClr val="808080"/>
              </a:buClr>
              <a:buFont typeface="Courier New"/>
              <a:buChar char="o"/>
            </a:pPr>
            <a:r>
              <a:rPr lang="es-AR" sz="1400" b="0" strike="noStrike" spc="-1">
                <a:solidFill>
                  <a:srgbClr val="808080"/>
                </a:solidFill>
                <a:latin typeface="Calibri"/>
                <a:ea typeface="DejaVu Sans"/>
              </a:rPr>
              <a:t>  Sobre el digesto, se aplica una operación criptográfica con la clave privada del firmante, cuyo resultado es la firma digital</a:t>
            </a:r>
            <a:endParaRPr lang="es-AR" sz="1400" b="0" strike="noStrike" spc="-1">
              <a:latin typeface="Arial"/>
            </a:endParaRPr>
          </a:p>
          <a:p>
            <a:pPr marL="216000" indent="-215280" algn="just">
              <a:lnSpc>
                <a:spcPct val="150000"/>
              </a:lnSpc>
              <a:buClr>
                <a:srgbClr val="808080"/>
              </a:buClr>
              <a:buFont typeface="Courier New"/>
              <a:buChar char="o"/>
            </a:pPr>
            <a:r>
              <a:rPr lang="es-AR" sz="1400" b="0" strike="noStrike" spc="-1">
                <a:solidFill>
                  <a:srgbClr val="808080"/>
                </a:solidFill>
                <a:latin typeface="Calibri"/>
                <a:ea typeface="DejaVu Sans"/>
              </a:rPr>
              <a:t>  La matemática detrás de la criptografía es tal que garantiza que sea virtualmente imposible fraguar una firma digital (sin acceso a la clave     privada del firmante)</a:t>
            </a:r>
            <a:endParaRPr lang="es-AR" sz="1400" b="0" strike="noStrike" spc="-1">
              <a:latin typeface="Arial"/>
            </a:endParaRPr>
          </a:p>
        </p:txBody>
      </p:sp>
      <p:pic>
        <p:nvPicPr>
          <p:cNvPr id="67"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68" name="Imagen 14"/>
          <p:cNvPicPr/>
          <p:nvPr/>
        </p:nvPicPr>
        <p:blipFill>
          <a:blip r:embed="rId3"/>
          <a:stretch/>
        </p:blipFill>
        <p:spPr>
          <a:xfrm>
            <a:off x="3524400" y="5884560"/>
            <a:ext cx="5145840" cy="709920"/>
          </a:xfrm>
          <a:prstGeom prst="rect">
            <a:avLst/>
          </a:prstGeom>
          <a:ln>
            <a:noFill/>
          </a:ln>
        </p:spPr>
      </p:pic>
      <p:sp>
        <p:nvSpPr>
          <p:cNvPr id="69" name="CustomShape 3"/>
          <p:cNvSpPr/>
          <p:nvPr/>
        </p:nvSpPr>
        <p:spPr>
          <a:xfrm>
            <a:off x="505080" y="4967640"/>
            <a:ext cx="10803600" cy="3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i="1" strike="noStrike" spc="-1">
                <a:solidFill>
                  <a:srgbClr val="103447"/>
                </a:solidFill>
                <a:latin typeface="Calibri"/>
                <a:ea typeface="DejaVu Sans"/>
              </a:rPr>
              <a:t>* La función hash tiene ciertas propiedades que evitan que dos documentos diferentes produzcan un mismo digesto (aún si la diferencia es mínima)</a:t>
            </a:r>
            <a:endParaRPr lang="es-AR" sz="1400" b="0" strike="noStrike" spc="-1">
              <a:latin typeface="Arial"/>
            </a:endParaRPr>
          </a:p>
        </p:txBody>
      </p:sp>
      <p:sp>
        <p:nvSpPr>
          <p:cNvPr id="70" name="CustomShape 4"/>
          <p:cNvSpPr/>
          <p:nvPr/>
        </p:nvSpPr>
        <p:spPr>
          <a:xfrm>
            <a:off x="471960" y="973440"/>
            <a:ext cx="6561360" cy="3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strike="noStrike" spc="-1">
                <a:solidFill>
                  <a:srgbClr val="103447"/>
                </a:solidFill>
                <a:latin typeface="Calibri"/>
                <a:ea typeface="Calibri"/>
              </a:rPr>
              <a:t>CRIPTOGRAFÍA</a:t>
            </a:r>
            <a:endParaRPr lang="es-AR"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AUTORIDADES DE REGISTRO Y CERTIFICACIÓN</a:t>
            </a:r>
            <a:endParaRPr lang="es-AR" sz="2000" b="0" strike="noStrike" spc="-1">
              <a:latin typeface="Arial"/>
            </a:endParaRPr>
          </a:p>
        </p:txBody>
      </p:sp>
      <p:sp>
        <p:nvSpPr>
          <p:cNvPr id="72" name="CustomShape 2"/>
          <p:cNvSpPr/>
          <p:nvPr/>
        </p:nvSpPr>
        <p:spPr>
          <a:xfrm>
            <a:off x="471960" y="1410840"/>
            <a:ext cx="10963440" cy="257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Las </a:t>
            </a:r>
            <a:r>
              <a:rPr lang="es-AR" sz="1400" b="1" i="1" strike="noStrike" spc="-1">
                <a:solidFill>
                  <a:srgbClr val="808080"/>
                </a:solidFill>
                <a:latin typeface="Calibri"/>
                <a:ea typeface="DejaVu Sans"/>
              </a:rPr>
              <a:t>Autoridades de Registro </a:t>
            </a:r>
            <a:r>
              <a:rPr lang="es-AR" sz="1400" b="0" strike="noStrike" spc="-1">
                <a:solidFill>
                  <a:srgbClr val="808080"/>
                </a:solidFill>
                <a:latin typeface="Calibri"/>
                <a:ea typeface="DejaVu Sans"/>
              </a:rPr>
              <a:t>(</a:t>
            </a:r>
            <a:r>
              <a:rPr lang="es-AR" sz="1400" b="1" strike="noStrike" spc="-1">
                <a:solidFill>
                  <a:srgbClr val="808080"/>
                </a:solidFill>
                <a:latin typeface="Calibri"/>
                <a:ea typeface="DejaVu Sans"/>
              </a:rPr>
              <a:t>AR</a:t>
            </a:r>
            <a:r>
              <a:rPr lang="es-AR" sz="1400" b="0" strike="noStrike" spc="-1">
                <a:solidFill>
                  <a:srgbClr val="808080"/>
                </a:solidFill>
                <a:latin typeface="Calibri"/>
                <a:ea typeface="DejaVu Sans"/>
              </a:rPr>
              <a:t>), por medio de los </a:t>
            </a:r>
            <a:r>
              <a:rPr lang="es-AR" sz="1400" b="1" i="1" strike="noStrike" spc="-1">
                <a:solidFill>
                  <a:srgbClr val="808080"/>
                </a:solidFill>
                <a:latin typeface="Calibri"/>
                <a:ea typeface="DejaVu Sans"/>
              </a:rPr>
              <a:t>Oficiales de Registro (OR)</a:t>
            </a:r>
            <a:r>
              <a:rPr lang="es-AR" sz="1400" b="0" i="1" strike="noStrike" spc="-1">
                <a:solidFill>
                  <a:srgbClr val="808080"/>
                </a:solidFill>
                <a:latin typeface="Calibri"/>
                <a:ea typeface="DejaVu Sans"/>
              </a:rPr>
              <a:t>,</a:t>
            </a:r>
            <a:r>
              <a:rPr lang="es-AR" sz="1400" b="0" strike="noStrike" spc="-1">
                <a:solidFill>
                  <a:srgbClr val="808080"/>
                </a:solidFill>
                <a:latin typeface="Calibri"/>
                <a:ea typeface="DejaVu Sans"/>
              </a:rPr>
              <a:t>  son las responsables de validar la identidad real de la persona o entidad solicitante del certificado, su clave pública y su direcciones electrónicas asociadas.</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Microsoft YaHei"/>
              </a:rPr>
              <a:t>Las </a:t>
            </a:r>
            <a:r>
              <a:rPr lang="es-AR" sz="1400" b="1" i="1" strike="noStrike" spc="-1">
                <a:solidFill>
                  <a:srgbClr val="808080"/>
                </a:solidFill>
                <a:latin typeface="Calibri"/>
                <a:ea typeface="Microsoft YaHei"/>
              </a:rPr>
              <a:t>Autoridades de Certificación </a:t>
            </a:r>
            <a:r>
              <a:rPr lang="es-AR" sz="1400" b="0" strike="noStrike" spc="-1">
                <a:solidFill>
                  <a:srgbClr val="808080"/>
                </a:solidFill>
                <a:latin typeface="Calibri"/>
                <a:ea typeface="Microsoft YaHei"/>
              </a:rPr>
              <a:t>(</a:t>
            </a:r>
            <a:r>
              <a:rPr lang="es-AR" sz="1400" b="1" strike="noStrike" spc="-1">
                <a:solidFill>
                  <a:srgbClr val="808080"/>
                </a:solidFill>
                <a:latin typeface="Calibri"/>
                <a:ea typeface="Microsoft YaHei"/>
              </a:rPr>
              <a:t>AC</a:t>
            </a:r>
            <a:r>
              <a:rPr lang="es-AR" sz="1400" b="0" strike="noStrike" spc="-1">
                <a:solidFill>
                  <a:srgbClr val="808080"/>
                </a:solidFill>
                <a:latin typeface="Calibri"/>
                <a:ea typeface="Microsoft YaHei"/>
              </a:rPr>
              <a:t>) son las responsables de emitir los certificados solicitados, con el visto bueno de la validación previa de las </a:t>
            </a:r>
            <a:r>
              <a:rPr lang="es-AR" sz="1400" b="1" strike="noStrike" spc="-1">
                <a:solidFill>
                  <a:srgbClr val="808080"/>
                </a:solidFill>
                <a:latin typeface="Calibri"/>
                <a:ea typeface="Microsoft YaHei"/>
              </a:rPr>
              <a:t>AR</a:t>
            </a:r>
            <a:r>
              <a:rPr lang="es-AR" sz="1400" b="0" strike="noStrike" spc="-1">
                <a:solidFill>
                  <a:srgbClr val="808080"/>
                </a:solidFill>
                <a:latin typeface="Calibri"/>
                <a:ea typeface="Microsoft YaHei"/>
              </a:rPr>
              <a:t>. </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Microsoft YaHei"/>
              </a:rPr>
              <a:t>El solicitante podrá descargar el certificado digital y com</a:t>
            </a:r>
            <a:r>
              <a:rPr lang="es-AR" sz="1400" b="0" strike="noStrike" spc="-1">
                <a:solidFill>
                  <a:srgbClr val="808080"/>
                </a:solidFill>
                <a:latin typeface="Calibri"/>
                <a:ea typeface="DejaVu Sans"/>
              </a:rPr>
              <a:t>enzar a utilizarlo, </a:t>
            </a:r>
            <a:r>
              <a:rPr lang="es-AR" sz="1400" b="0" i="1" strike="noStrike" spc="-1">
                <a:solidFill>
                  <a:srgbClr val="808080"/>
                </a:solidFill>
                <a:latin typeface="Calibri"/>
                <a:ea typeface="DejaVu Sans"/>
              </a:rPr>
              <a:t>hasta que </a:t>
            </a:r>
            <a:r>
              <a:rPr lang="es-AR" sz="1400" b="0" strike="noStrike" spc="-1">
                <a:solidFill>
                  <a:srgbClr val="808080"/>
                </a:solidFill>
                <a:latin typeface="Calibri"/>
                <a:ea typeface="DejaVu Sans"/>
              </a:rPr>
              <a:t>el mismo </a:t>
            </a:r>
            <a:r>
              <a:rPr lang="es-AR" sz="1400" b="0" i="1" strike="noStrike" spc="-1">
                <a:solidFill>
                  <a:srgbClr val="808080"/>
                </a:solidFill>
                <a:latin typeface="Calibri"/>
                <a:ea typeface="DejaVu Sans"/>
              </a:rPr>
              <a:t>caduque</a:t>
            </a:r>
            <a:r>
              <a:rPr lang="es-AR" sz="1400" b="0" strike="noStrike" spc="-1">
                <a:solidFill>
                  <a:srgbClr val="808080"/>
                </a:solidFill>
                <a:latin typeface="Calibri"/>
                <a:ea typeface="DejaVu Sans"/>
              </a:rPr>
              <a:t> </a:t>
            </a:r>
            <a:r>
              <a:rPr lang="es-AR" sz="1400" b="0" i="1" strike="noStrike" spc="-1">
                <a:solidFill>
                  <a:srgbClr val="808080"/>
                </a:solidFill>
                <a:latin typeface="Calibri"/>
                <a:ea typeface="DejaVu Sans"/>
              </a:rPr>
              <a:t>o sea revocado.</a:t>
            </a:r>
            <a:endParaRPr lang="es-AR" sz="1400" b="0" strike="noStrike" spc="-1">
              <a:latin typeface="Arial"/>
            </a:endParaRPr>
          </a:p>
          <a:p>
            <a:pPr algn="just">
              <a:lnSpc>
                <a:spcPct val="100000"/>
              </a:lnSpc>
            </a:pPr>
            <a:endParaRPr lang="es-AR" sz="1400" b="0" strike="noStrike" spc="-1">
              <a:latin typeface="Arial"/>
            </a:endParaRPr>
          </a:p>
          <a:p>
            <a:pPr>
              <a:lnSpc>
                <a:spcPct val="100000"/>
              </a:lnSpc>
            </a:pPr>
            <a:r>
              <a:rPr lang="es-AR" sz="1400" b="0" strike="noStrike" spc="-1">
                <a:solidFill>
                  <a:srgbClr val="808080"/>
                </a:solidFill>
                <a:latin typeface="Calibri"/>
                <a:ea typeface="DejaVu Sans"/>
              </a:rPr>
              <a:t>Las </a:t>
            </a:r>
            <a:r>
              <a:rPr lang="es-AR" sz="1400" b="1" strike="noStrike" spc="-1">
                <a:solidFill>
                  <a:srgbClr val="808080"/>
                </a:solidFill>
                <a:latin typeface="Calibri"/>
                <a:ea typeface="DejaVu Sans"/>
              </a:rPr>
              <a:t>AC</a:t>
            </a:r>
            <a:r>
              <a:rPr lang="es-AR" sz="1400" b="0" strike="noStrike" spc="-1">
                <a:solidFill>
                  <a:srgbClr val="808080"/>
                </a:solidFill>
                <a:latin typeface="Calibri"/>
                <a:ea typeface="DejaVu Sans"/>
              </a:rPr>
              <a:t> podrán ser:</a:t>
            </a:r>
            <a:br/>
            <a:endParaRPr lang="es-AR" sz="1400" b="0" strike="noStrike" spc="-1">
              <a:latin typeface="Arial"/>
            </a:endParaRPr>
          </a:p>
          <a:p>
            <a:pPr marL="216000" indent="-215280">
              <a:lnSpc>
                <a:spcPct val="100000"/>
              </a:lnSpc>
              <a:buClr>
                <a:srgbClr val="808080"/>
              </a:buClr>
              <a:buFont typeface="Courier New"/>
              <a:buChar char="o"/>
            </a:pPr>
            <a:r>
              <a:rPr lang="es-AR" sz="1400" b="0" i="1" strike="noStrike" spc="-1">
                <a:solidFill>
                  <a:srgbClr val="808080"/>
                </a:solidFill>
                <a:latin typeface="Calibri"/>
                <a:ea typeface="DejaVu Sans"/>
              </a:rPr>
              <a:t>  Licenciadas</a:t>
            </a:r>
            <a:r>
              <a:rPr lang="es-AR" sz="1400" b="0" strike="noStrike" spc="-1">
                <a:solidFill>
                  <a:srgbClr val="808080"/>
                </a:solidFill>
                <a:latin typeface="Calibri"/>
                <a:ea typeface="DejaVu Sans"/>
              </a:rPr>
              <a:t>: cuando están validadas por la autoridad de aplicación y su Ente Licenciante</a:t>
            </a:r>
            <a:br/>
            <a:r>
              <a:rPr lang="es-AR" sz="1400" b="0" strike="noStrike" spc="-1">
                <a:solidFill>
                  <a:srgbClr val="808080"/>
                </a:solidFill>
                <a:latin typeface="Calibri"/>
                <a:ea typeface="DejaVu Sans"/>
              </a:rPr>
              <a:t> </a:t>
            </a:r>
            <a:endParaRPr lang="es-AR" sz="1400" b="0" strike="noStrike" spc="-1">
              <a:latin typeface="Arial"/>
            </a:endParaRPr>
          </a:p>
          <a:p>
            <a:pPr marL="216000" indent="-215280">
              <a:lnSpc>
                <a:spcPct val="100000"/>
              </a:lnSpc>
              <a:buClr>
                <a:srgbClr val="808080"/>
              </a:buClr>
              <a:buFont typeface="Courier New"/>
              <a:buChar char="o"/>
            </a:pPr>
            <a:r>
              <a:rPr lang="es-AR" sz="1400" b="0" i="1" strike="noStrike" spc="-1">
                <a:solidFill>
                  <a:srgbClr val="808080"/>
                </a:solidFill>
                <a:latin typeface="Calibri"/>
                <a:ea typeface="DejaVu Sans"/>
              </a:rPr>
              <a:t>  No Licenciadas</a:t>
            </a:r>
            <a:r>
              <a:rPr lang="es-AR" sz="1400" b="0" strike="noStrike" spc="-1">
                <a:solidFill>
                  <a:srgbClr val="808080"/>
                </a:solidFill>
                <a:latin typeface="Calibri"/>
                <a:ea typeface="DejaVu Sans"/>
              </a:rPr>
              <a:t>: en otro caso</a:t>
            </a:r>
            <a:endParaRPr lang="es-AR" sz="1400" b="0" strike="noStrike" spc="-1">
              <a:latin typeface="Arial"/>
            </a:endParaRPr>
          </a:p>
        </p:txBody>
      </p:sp>
      <p:pic>
        <p:nvPicPr>
          <p:cNvPr id="73"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74" name="Imagen 14"/>
          <p:cNvPicPr/>
          <p:nvPr/>
        </p:nvPicPr>
        <p:blipFill>
          <a:blip r:embed="rId3"/>
          <a:stretch/>
        </p:blipFill>
        <p:spPr>
          <a:xfrm>
            <a:off x="3524400" y="5884560"/>
            <a:ext cx="5145840" cy="709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FIRMA DIGITAL</a:t>
            </a:r>
            <a:endParaRPr lang="es-AR" sz="2000" b="0" strike="noStrike" spc="-1">
              <a:latin typeface="Arial"/>
            </a:endParaRPr>
          </a:p>
        </p:txBody>
      </p:sp>
      <p:sp>
        <p:nvSpPr>
          <p:cNvPr id="76" name="CustomShape 2"/>
          <p:cNvSpPr/>
          <p:nvPr/>
        </p:nvSpPr>
        <p:spPr>
          <a:xfrm>
            <a:off x="471960" y="1578240"/>
            <a:ext cx="10878840" cy="243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orbel"/>
                <a:ea typeface="DejaVu Sans"/>
              </a:rPr>
              <a:t>Físicamente, ambas claves pública y privada residen en sendos archivos y en particular para el que contiene la clave privada, se toman recaudos significativos para </a:t>
            </a:r>
            <a:r>
              <a:rPr lang="es-AR" sz="1400" b="1" i="1" strike="noStrike" spc="-1">
                <a:solidFill>
                  <a:srgbClr val="808080"/>
                </a:solidFill>
                <a:latin typeface="Corbel"/>
                <a:ea typeface="DejaVu Sans"/>
              </a:rPr>
              <a:t>garantizar el acceso exclusivo del individuo o entidad a quien pertenece</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orbel"/>
                <a:ea typeface="DejaVu Sans"/>
              </a:rPr>
              <a:t>Al crear su par de claves, el individuo declara datos identificatorios tales como </a:t>
            </a:r>
            <a:r>
              <a:rPr lang="es-AR" sz="1400" b="1" i="1" strike="noStrike" spc="-1">
                <a:solidFill>
                  <a:srgbClr val="808080"/>
                </a:solidFill>
                <a:latin typeface="Corbel"/>
                <a:ea typeface="DejaVu Sans"/>
              </a:rPr>
              <a:t>Nombre</a:t>
            </a:r>
            <a:r>
              <a:rPr lang="es-AR" sz="1400" b="0" strike="noStrike" spc="-1">
                <a:solidFill>
                  <a:srgbClr val="808080"/>
                </a:solidFill>
                <a:latin typeface="Corbel"/>
                <a:ea typeface="DejaVu Sans"/>
              </a:rPr>
              <a:t> y </a:t>
            </a:r>
            <a:r>
              <a:rPr lang="es-AR" sz="1400" b="1" i="1" strike="noStrike" spc="-1">
                <a:solidFill>
                  <a:srgbClr val="808080"/>
                </a:solidFill>
                <a:latin typeface="Corbel"/>
                <a:ea typeface="DejaVu Sans"/>
              </a:rPr>
              <a:t>Apellido</a:t>
            </a:r>
            <a:r>
              <a:rPr lang="es-AR" sz="1400" b="0" strike="noStrike" spc="-1">
                <a:solidFill>
                  <a:srgbClr val="808080"/>
                </a:solidFill>
                <a:latin typeface="Corbel"/>
                <a:ea typeface="DejaVu Sans"/>
              </a:rPr>
              <a:t>, </a:t>
            </a:r>
            <a:r>
              <a:rPr lang="es-AR" sz="1400" b="1" i="1" strike="noStrike" spc="-1">
                <a:solidFill>
                  <a:srgbClr val="808080"/>
                </a:solidFill>
                <a:latin typeface="Corbel"/>
                <a:ea typeface="DejaVu Sans"/>
              </a:rPr>
              <a:t>Organización</a:t>
            </a:r>
            <a:r>
              <a:rPr lang="es-AR" sz="1400" b="0" strike="noStrike" spc="-1">
                <a:solidFill>
                  <a:srgbClr val="808080"/>
                </a:solidFill>
                <a:latin typeface="Corbel"/>
                <a:ea typeface="DejaVu Sans"/>
              </a:rPr>
              <a:t> a la que pertenece, </a:t>
            </a:r>
            <a:r>
              <a:rPr lang="es-AR" sz="1400" b="1" i="1" strike="noStrike" spc="-1">
                <a:solidFill>
                  <a:srgbClr val="808080"/>
                </a:solidFill>
                <a:latin typeface="Corbel"/>
                <a:ea typeface="DejaVu Sans"/>
              </a:rPr>
              <a:t>país</a:t>
            </a:r>
            <a:r>
              <a:rPr lang="es-AR" sz="1400" b="0" strike="noStrike" spc="-1">
                <a:solidFill>
                  <a:srgbClr val="808080"/>
                </a:solidFill>
                <a:latin typeface="Corbel"/>
                <a:ea typeface="DejaVu Sans"/>
              </a:rPr>
              <a:t>, </a:t>
            </a:r>
            <a:r>
              <a:rPr lang="es-AR" sz="1400" b="1" i="1" strike="noStrike" spc="-1">
                <a:solidFill>
                  <a:srgbClr val="808080"/>
                </a:solidFill>
                <a:latin typeface="Corbel"/>
                <a:ea typeface="DejaVu Sans"/>
              </a:rPr>
              <a:t>provincia</a:t>
            </a:r>
            <a:r>
              <a:rPr lang="es-AR" sz="1400" b="0" strike="noStrike" spc="-1">
                <a:solidFill>
                  <a:srgbClr val="808080"/>
                </a:solidFill>
                <a:latin typeface="Corbel"/>
                <a:ea typeface="DejaVu Sans"/>
              </a:rPr>
              <a:t> y </a:t>
            </a:r>
            <a:r>
              <a:rPr lang="es-AR" sz="1400" b="1" i="1" strike="noStrike" spc="-1">
                <a:solidFill>
                  <a:srgbClr val="808080"/>
                </a:solidFill>
                <a:latin typeface="Corbel"/>
                <a:ea typeface="DejaVu Sans"/>
              </a:rPr>
              <a:t>ciudad</a:t>
            </a:r>
            <a:r>
              <a:rPr lang="es-AR" sz="1400" b="0" strike="noStrike" spc="-1">
                <a:solidFill>
                  <a:srgbClr val="808080"/>
                </a:solidFill>
                <a:latin typeface="Corbel"/>
                <a:ea typeface="DejaVu Sans"/>
              </a:rPr>
              <a:t> en la que se encuentra y </a:t>
            </a:r>
            <a:r>
              <a:rPr lang="es-AR" sz="1400" b="1" i="1" strike="noStrike" spc="-1">
                <a:solidFill>
                  <a:srgbClr val="808080"/>
                </a:solidFill>
                <a:latin typeface="Corbel"/>
                <a:ea typeface="DejaVu Sans"/>
              </a:rPr>
              <a:t>dirección de correo electrónico</a:t>
            </a:r>
            <a:r>
              <a:rPr lang="es-AR" sz="1400" b="0" strike="noStrike" spc="-1">
                <a:solidFill>
                  <a:srgbClr val="808080"/>
                </a:solidFill>
                <a:latin typeface="Corbel"/>
                <a:ea typeface="DejaVu Sans"/>
              </a:rPr>
              <a:t>.</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orbel"/>
                <a:ea typeface="DejaVu Sans"/>
              </a:rPr>
              <a:t>Una vez generadas ambas claves, el individuo gestiona la emisión de un </a:t>
            </a:r>
            <a:r>
              <a:rPr lang="es-AR" sz="1400" b="1" i="1" strike="noStrike" spc="-1">
                <a:solidFill>
                  <a:srgbClr val="808080"/>
                </a:solidFill>
                <a:latin typeface="Corbel"/>
                <a:ea typeface="DejaVu Sans"/>
              </a:rPr>
              <a:t>certificado digital</a:t>
            </a:r>
            <a:r>
              <a:rPr lang="es-AR" sz="1400" b="0" strike="noStrike" spc="-1">
                <a:solidFill>
                  <a:srgbClr val="808080"/>
                </a:solidFill>
                <a:latin typeface="Corbel"/>
                <a:ea typeface="DejaVu Sans"/>
              </a:rPr>
              <a:t>, ante una</a:t>
            </a:r>
            <a:r>
              <a:rPr lang="es-AR" sz="1400" b="1" i="1" strike="noStrike" spc="-1">
                <a:solidFill>
                  <a:srgbClr val="808080"/>
                </a:solidFill>
                <a:latin typeface="Corbel"/>
                <a:ea typeface="DejaVu Sans"/>
              </a:rPr>
              <a:t> Autoridad de Registro (AR),</a:t>
            </a:r>
            <a:r>
              <a:rPr lang="es-AR" sz="1400" b="0" strike="noStrike" spc="-1">
                <a:solidFill>
                  <a:srgbClr val="808080"/>
                </a:solidFill>
                <a:latin typeface="Corbel"/>
                <a:ea typeface="DejaVu Sans"/>
              </a:rPr>
              <a:t> la cual se encargará de validar los datos identificatorios declarados por el solicitante. Una vez validados, la </a:t>
            </a:r>
            <a:r>
              <a:rPr lang="es-AR" sz="1400" b="1" strike="noStrike" spc="-1">
                <a:solidFill>
                  <a:srgbClr val="808080"/>
                </a:solidFill>
                <a:latin typeface="Corbel"/>
                <a:ea typeface="DejaVu Sans"/>
              </a:rPr>
              <a:t>AR</a:t>
            </a:r>
            <a:r>
              <a:rPr lang="es-AR" sz="1400" b="0" strike="noStrike" spc="-1">
                <a:solidFill>
                  <a:srgbClr val="808080"/>
                </a:solidFill>
                <a:latin typeface="Corbel"/>
                <a:ea typeface="DejaVu Sans"/>
              </a:rPr>
              <a:t> delega en la </a:t>
            </a:r>
            <a:r>
              <a:rPr lang="es-AR" sz="1400" b="1" i="1" strike="noStrike" spc="-1">
                <a:solidFill>
                  <a:srgbClr val="808080"/>
                </a:solidFill>
                <a:latin typeface="Corbel"/>
                <a:ea typeface="DejaVu Sans"/>
              </a:rPr>
              <a:t>Autoridad de Certificación (AC) </a:t>
            </a:r>
            <a:r>
              <a:rPr lang="es-AR" sz="1400" b="0" strike="noStrike" spc="-1">
                <a:solidFill>
                  <a:srgbClr val="808080"/>
                </a:solidFill>
                <a:latin typeface="Corbel"/>
                <a:ea typeface="DejaVu Sans"/>
              </a:rPr>
              <a:t>la emisión del correspondiente certificado digital. </a:t>
            </a:r>
            <a:endParaRPr lang="es-AR" sz="1400" b="0" strike="noStrike" spc="-1">
              <a:latin typeface="Arial"/>
            </a:endParaRPr>
          </a:p>
          <a:p>
            <a:pPr>
              <a:lnSpc>
                <a:spcPct val="100000"/>
              </a:lnSpc>
            </a:pPr>
            <a:endParaRPr lang="es-AR" sz="1400" b="0" strike="noStrike" spc="-1">
              <a:latin typeface="Arial"/>
            </a:endParaRPr>
          </a:p>
        </p:txBody>
      </p:sp>
      <p:pic>
        <p:nvPicPr>
          <p:cNvPr id="77"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78" name="Imagen 14"/>
          <p:cNvPicPr/>
          <p:nvPr/>
        </p:nvPicPr>
        <p:blipFill>
          <a:blip r:embed="rId3"/>
          <a:stretch/>
        </p:blipFill>
        <p:spPr>
          <a:xfrm>
            <a:off x="3524400" y="5884560"/>
            <a:ext cx="5145840" cy="709920"/>
          </a:xfrm>
          <a:prstGeom prst="rect">
            <a:avLst/>
          </a:prstGeom>
          <a:ln>
            <a:noFill/>
          </a:ln>
        </p:spPr>
      </p:pic>
      <p:sp>
        <p:nvSpPr>
          <p:cNvPr id="79" name="CustomShape 3"/>
          <p:cNvSpPr/>
          <p:nvPr/>
        </p:nvSpPr>
        <p:spPr>
          <a:xfrm>
            <a:off x="471960" y="973440"/>
            <a:ext cx="6561360" cy="30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1400" b="0" strike="noStrike" spc="-1">
                <a:solidFill>
                  <a:srgbClr val="103447"/>
                </a:solidFill>
                <a:latin typeface="Calibri"/>
                <a:ea typeface="Calibri"/>
              </a:rPr>
              <a:t>REQUERIMIENTOS</a:t>
            </a:r>
            <a:endParaRPr lang="es-AR"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71960" y="637920"/>
            <a:ext cx="604260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AR" sz="2000" b="0" strike="noStrike" spc="-1">
                <a:solidFill>
                  <a:srgbClr val="5B9BD5"/>
                </a:solidFill>
                <a:latin typeface="Calibri"/>
                <a:ea typeface="Calibri"/>
              </a:rPr>
              <a:t>CERTIFICADO DIGITAL</a:t>
            </a:r>
            <a:endParaRPr lang="es-AR" sz="2000" b="0" strike="noStrike" spc="-1">
              <a:latin typeface="Arial"/>
            </a:endParaRPr>
          </a:p>
        </p:txBody>
      </p:sp>
      <p:sp>
        <p:nvSpPr>
          <p:cNvPr id="81" name="CustomShape 2"/>
          <p:cNvSpPr/>
          <p:nvPr/>
        </p:nvSpPr>
        <p:spPr>
          <a:xfrm>
            <a:off x="471960" y="1549440"/>
            <a:ext cx="5125320" cy="187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AR" sz="1400" b="0" strike="noStrike" spc="-1">
                <a:solidFill>
                  <a:srgbClr val="808080"/>
                </a:solidFill>
                <a:latin typeface="Calibri"/>
                <a:ea typeface="DejaVu Sans"/>
              </a:rPr>
              <a:t>Archivo con formato específico (x.509, etc) que contiene en sus metadatos, a datos identificatorios de la persona o entidad para la que fue emitido y su correspondiente clave pública, validados por la </a:t>
            </a:r>
            <a:r>
              <a:rPr lang="es-AR" sz="1400" b="1" strike="noStrike" spc="-1">
                <a:solidFill>
                  <a:srgbClr val="808080"/>
                </a:solidFill>
                <a:latin typeface="Calibri"/>
                <a:ea typeface="DejaVu Sans"/>
              </a:rPr>
              <a:t>AR</a:t>
            </a:r>
            <a:r>
              <a:rPr lang="es-AR" sz="1400" b="0" strike="noStrike" spc="-1">
                <a:solidFill>
                  <a:srgbClr val="808080"/>
                </a:solidFill>
                <a:latin typeface="Calibri"/>
                <a:ea typeface="DejaVu Sans"/>
              </a:rPr>
              <a:t> y firmados digitalmente por la </a:t>
            </a:r>
            <a:r>
              <a:rPr lang="es-AR" sz="1400" b="1" strike="noStrike" spc="-1">
                <a:solidFill>
                  <a:srgbClr val="808080"/>
                </a:solidFill>
                <a:latin typeface="Calibri"/>
                <a:ea typeface="DejaVu Sans"/>
              </a:rPr>
              <a:t>AC</a:t>
            </a:r>
            <a:r>
              <a:rPr lang="es-AR" sz="1400" b="0" strike="noStrike" spc="-1">
                <a:solidFill>
                  <a:srgbClr val="808080"/>
                </a:solidFill>
                <a:latin typeface="Calibri"/>
                <a:ea typeface="DejaVu Sans"/>
              </a:rPr>
              <a:t>.</a:t>
            </a:r>
            <a:endParaRPr lang="es-AR" sz="1400" b="0" strike="noStrike" spc="-1">
              <a:latin typeface="Arial"/>
            </a:endParaRPr>
          </a:p>
          <a:p>
            <a:pPr algn="just">
              <a:lnSpc>
                <a:spcPct val="100000"/>
              </a:lnSpc>
            </a:pPr>
            <a:endParaRPr lang="es-AR" sz="1400" b="0" strike="noStrike" spc="-1">
              <a:latin typeface="Arial"/>
            </a:endParaRPr>
          </a:p>
          <a:p>
            <a:pPr algn="just">
              <a:lnSpc>
                <a:spcPct val="100000"/>
              </a:lnSpc>
            </a:pPr>
            <a:r>
              <a:rPr lang="es-AR" sz="1400" b="0" strike="noStrike" spc="-1">
                <a:solidFill>
                  <a:srgbClr val="808080"/>
                </a:solidFill>
                <a:latin typeface="Calibri"/>
                <a:ea typeface="DejaVu Sans"/>
              </a:rPr>
              <a:t>El certificado digital puede interpretarse como una </a:t>
            </a:r>
            <a:r>
              <a:rPr lang="es-AR" sz="1400" b="1" i="1" strike="noStrike" spc="-1">
                <a:solidFill>
                  <a:srgbClr val="808080"/>
                </a:solidFill>
                <a:latin typeface="Calibri"/>
                <a:ea typeface="DejaVu Sans"/>
              </a:rPr>
              <a:t>prueba de identidad digital</a:t>
            </a:r>
            <a:r>
              <a:rPr lang="es-AR" sz="1400" b="0" strike="noStrike" spc="-1">
                <a:solidFill>
                  <a:srgbClr val="808080"/>
                </a:solidFill>
                <a:latin typeface="Calibri"/>
                <a:ea typeface="DejaVu Sans"/>
              </a:rPr>
              <a:t> que cualquiera puede validar con el software adecuado.</a:t>
            </a:r>
            <a:endParaRPr lang="es-AR" sz="1400" b="0" strike="noStrike" spc="-1">
              <a:latin typeface="Arial"/>
            </a:endParaRPr>
          </a:p>
        </p:txBody>
      </p:sp>
      <p:pic>
        <p:nvPicPr>
          <p:cNvPr id="82" name="Imagen 13"/>
          <p:cNvPicPr/>
          <p:nvPr/>
        </p:nvPicPr>
        <p:blipFill>
          <a:blip r:embed="rId2"/>
          <a:stretch/>
        </p:blipFill>
        <p:spPr>
          <a:xfrm>
            <a:off x="0" y="5735880"/>
            <a:ext cx="12190320" cy="1142280"/>
          </a:xfrm>
          <a:prstGeom prst="rect">
            <a:avLst/>
          </a:prstGeom>
          <a:ln>
            <a:noFill/>
          </a:ln>
          <a:effectLst>
            <a:outerShdw blurRad="50800" dist="38100" dir="16200000" rotWithShape="0">
              <a:schemeClr val="bg1">
                <a:lumMod val="50000"/>
                <a:alpha val="38000"/>
              </a:schemeClr>
            </a:outerShdw>
          </a:effectLst>
        </p:spPr>
      </p:pic>
      <p:pic>
        <p:nvPicPr>
          <p:cNvPr id="83" name="Imagen 14"/>
          <p:cNvPicPr/>
          <p:nvPr/>
        </p:nvPicPr>
        <p:blipFill>
          <a:blip r:embed="rId3"/>
          <a:stretch/>
        </p:blipFill>
        <p:spPr>
          <a:xfrm>
            <a:off x="3524400" y="5884560"/>
            <a:ext cx="5145840" cy="709920"/>
          </a:xfrm>
          <a:prstGeom prst="rect">
            <a:avLst/>
          </a:prstGeom>
          <a:ln>
            <a:noFill/>
          </a:ln>
        </p:spPr>
      </p:pic>
      <p:sp>
        <p:nvSpPr>
          <p:cNvPr id="84" name="Line 3"/>
          <p:cNvSpPr/>
          <p:nvPr/>
        </p:nvSpPr>
        <p:spPr>
          <a:xfrm>
            <a:off x="8645400" y="2228040"/>
            <a:ext cx="2144160" cy="360"/>
          </a:xfrm>
          <a:prstGeom prst="line">
            <a:avLst/>
          </a:prstGeom>
          <a:ln>
            <a:noFill/>
          </a:ln>
        </p:spPr>
        <p:style>
          <a:lnRef idx="0">
            <a:scrgbClr r="0" g="0" b="0"/>
          </a:lnRef>
          <a:fillRef idx="0">
            <a:scrgbClr r="0" g="0" b="0"/>
          </a:fillRef>
          <a:effectRef idx="0">
            <a:scrgbClr r="0" g="0" b="0"/>
          </a:effectRef>
          <a:fontRef idx="minor"/>
        </p:style>
      </p:sp>
      <p:sp>
        <p:nvSpPr>
          <p:cNvPr id="85" name="Line 4"/>
          <p:cNvSpPr/>
          <p:nvPr/>
        </p:nvSpPr>
        <p:spPr>
          <a:xfrm>
            <a:off x="8657640" y="4040640"/>
            <a:ext cx="2144160" cy="360"/>
          </a:xfrm>
          <a:prstGeom prst="line">
            <a:avLst/>
          </a:prstGeom>
          <a:ln>
            <a:noFill/>
          </a:ln>
        </p:spPr>
        <p:style>
          <a:lnRef idx="0">
            <a:scrgbClr r="0" g="0" b="0"/>
          </a:lnRef>
          <a:fillRef idx="0">
            <a:scrgbClr r="0" g="0" b="0"/>
          </a:fillRef>
          <a:effectRef idx="0">
            <a:scrgbClr r="0" g="0" b="0"/>
          </a:effectRef>
          <a:fontRef idx="minor"/>
        </p:style>
      </p:sp>
      <p:sp>
        <p:nvSpPr>
          <p:cNvPr id="86" name="Line 5"/>
          <p:cNvSpPr/>
          <p:nvPr/>
        </p:nvSpPr>
        <p:spPr>
          <a:xfrm>
            <a:off x="8657640" y="4446360"/>
            <a:ext cx="2144160" cy="360"/>
          </a:xfrm>
          <a:prstGeom prst="line">
            <a:avLst/>
          </a:prstGeom>
          <a:ln>
            <a:noFill/>
          </a:ln>
        </p:spPr>
        <p:style>
          <a:lnRef idx="0">
            <a:scrgbClr r="0" g="0" b="0"/>
          </a:lnRef>
          <a:fillRef idx="0">
            <a:scrgbClr r="0" g="0" b="0"/>
          </a:fillRef>
          <a:effectRef idx="0">
            <a:scrgbClr r="0" g="0" b="0"/>
          </a:effectRef>
          <a:fontRef idx="minor"/>
        </p:style>
      </p:sp>
      <p:sp>
        <p:nvSpPr>
          <p:cNvPr id="87" name="Line 6"/>
          <p:cNvSpPr/>
          <p:nvPr/>
        </p:nvSpPr>
        <p:spPr>
          <a:xfrm>
            <a:off x="8657640" y="4767480"/>
            <a:ext cx="2144160" cy="360"/>
          </a:xfrm>
          <a:prstGeom prst="line">
            <a:avLst/>
          </a:prstGeom>
          <a:ln>
            <a:noFill/>
          </a:ln>
        </p:spPr>
        <p:style>
          <a:lnRef idx="0">
            <a:scrgbClr r="0" g="0" b="0"/>
          </a:lnRef>
          <a:fillRef idx="0">
            <a:scrgbClr r="0" g="0" b="0"/>
          </a:fillRef>
          <a:effectRef idx="0">
            <a:scrgbClr r="0" g="0" b="0"/>
          </a:effectRef>
          <a:fontRef idx="minor"/>
        </p:style>
      </p:sp>
      <p:sp>
        <p:nvSpPr>
          <p:cNvPr id="88" name="Line 7"/>
          <p:cNvSpPr/>
          <p:nvPr/>
        </p:nvSpPr>
        <p:spPr>
          <a:xfrm>
            <a:off x="8645400" y="3296880"/>
            <a:ext cx="2144160" cy="360"/>
          </a:xfrm>
          <a:prstGeom prst="line">
            <a:avLst/>
          </a:prstGeom>
          <a:ln>
            <a:noFill/>
          </a:ln>
        </p:spPr>
        <p:style>
          <a:lnRef idx="0">
            <a:scrgbClr r="0" g="0" b="0"/>
          </a:lnRef>
          <a:fillRef idx="0">
            <a:scrgbClr r="0" g="0" b="0"/>
          </a:fillRef>
          <a:effectRef idx="0">
            <a:scrgbClr r="0" g="0" b="0"/>
          </a:effectRef>
          <a:fontRef idx="minor"/>
        </p:style>
      </p:sp>
      <p:graphicFrame>
        <p:nvGraphicFramePr>
          <p:cNvPr id="89" name="Table 8"/>
          <p:cNvGraphicFramePr/>
          <p:nvPr/>
        </p:nvGraphicFramePr>
        <p:xfrm>
          <a:off x="8659800" y="1127160"/>
          <a:ext cx="2143800" cy="4389120"/>
        </p:xfrm>
        <a:graphic>
          <a:graphicData uri="http://schemas.openxmlformats.org/drawingml/2006/table">
            <a:tbl>
              <a:tblPr/>
              <a:tblGrid>
                <a:gridCol w="2143800">
                  <a:extLst>
                    <a:ext uri="{9D8B030D-6E8A-4147-A177-3AD203B41FA5}">
                      <a16:colId xmlns:a16="http://schemas.microsoft.com/office/drawing/2014/main" val="20000"/>
                    </a:ext>
                  </a:extLst>
                </a:gridCol>
              </a:tblGrid>
              <a:tr h="321840">
                <a:tc>
                  <a:txBody>
                    <a:bodyPr/>
                    <a:lstStyle/>
                    <a:p>
                      <a:pPr algn="ctr">
                        <a:lnSpc>
                          <a:spcPct val="100000"/>
                        </a:lnSpc>
                      </a:pPr>
                      <a:r>
                        <a:rPr lang="es-AR" sz="1800" b="0" strike="noStrike" spc="-1">
                          <a:solidFill>
                            <a:srgbClr val="808080"/>
                          </a:solidFill>
                          <a:latin typeface="Calibri"/>
                          <a:ea typeface="Calibri"/>
                        </a:rPr>
                        <a:t>Versión</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AE3F3"/>
                    </a:solidFill>
                  </a:tcPr>
                </a:tc>
                <a:extLst>
                  <a:ext uri="{0D108BD9-81ED-4DB2-BD59-A6C34878D82A}">
                    <a16:rowId xmlns:a16="http://schemas.microsoft.com/office/drawing/2014/main" val="10000"/>
                  </a:ext>
                </a:extLst>
              </a:tr>
              <a:tr h="346320">
                <a:tc>
                  <a:txBody>
                    <a:bodyPr/>
                    <a:lstStyle/>
                    <a:p>
                      <a:pPr algn="ctr">
                        <a:lnSpc>
                          <a:spcPct val="100000"/>
                        </a:lnSpc>
                      </a:pPr>
                      <a:r>
                        <a:rPr lang="es-AR" sz="1800" b="0" strike="noStrike" spc="-1">
                          <a:solidFill>
                            <a:srgbClr val="808080"/>
                          </a:solidFill>
                          <a:latin typeface="Calibri"/>
                          <a:ea typeface="Calibri"/>
                        </a:rPr>
                        <a:t>Número de serie</a:t>
                      </a:r>
                      <a:endParaRPr lang="es-AR"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AE3F3"/>
                    </a:solidFill>
                  </a:tcPr>
                </a:tc>
                <a:extLst>
                  <a:ext uri="{0D108BD9-81ED-4DB2-BD59-A6C34878D82A}">
                    <a16:rowId xmlns:a16="http://schemas.microsoft.com/office/drawing/2014/main" val="10001"/>
                  </a:ext>
                </a:extLst>
              </a:tr>
              <a:tr h="346320">
                <a:tc>
                  <a:txBody>
                    <a:bodyPr/>
                    <a:lstStyle/>
                    <a:p>
                      <a:pPr algn="ctr">
                        <a:lnSpc>
                          <a:spcPct val="100000"/>
                        </a:lnSpc>
                      </a:pPr>
                      <a:r>
                        <a:rPr lang="es-AR" sz="1800" b="0" strike="noStrike" spc="-1">
                          <a:solidFill>
                            <a:srgbClr val="FFFFFF"/>
                          </a:solidFill>
                          <a:latin typeface="Calibri"/>
                        </a:rPr>
                        <a:t>Algoritmo</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2"/>
                  </a:ext>
                </a:extLst>
              </a:tr>
              <a:tr h="346320">
                <a:tc>
                  <a:txBody>
                    <a:bodyPr/>
                    <a:lstStyle/>
                    <a:p>
                      <a:pPr algn="ctr">
                        <a:lnSpc>
                          <a:spcPct val="100000"/>
                        </a:lnSpc>
                      </a:pPr>
                      <a:r>
                        <a:rPr lang="es-AR" sz="1800" b="0" strike="noStrike" spc="-1">
                          <a:solidFill>
                            <a:srgbClr val="FFFFFF"/>
                          </a:solidFill>
                          <a:latin typeface="Calibri"/>
                        </a:rPr>
                        <a:t>Parámetros</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3"/>
                  </a:ext>
                </a:extLst>
              </a:tr>
              <a:tr h="346320">
                <a:tc>
                  <a:txBody>
                    <a:bodyPr/>
                    <a:lstStyle/>
                    <a:p>
                      <a:pPr algn="ctr">
                        <a:lnSpc>
                          <a:spcPct val="100000"/>
                        </a:lnSpc>
                      </a:pPr>
                      <a:r>
                        <a:rPr lang="es-AR" sz="1800" b="0" strike="noStrike" spc="-1">
                          <a:solidFill>
                            <a:srgbClr val="808080"/>
                          </a:solidFill>
                          <a:latin typeface="Calibri"/>
                        </a:rPr>
                        <a:t>Entidad emisora</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extLst>
                  <a:ext uri="{0D108BD9-81ED-4DB2-BD59-A6C34878D82A}">
                    <a16:rowId xmlns:a16="http://schemas.microsoft.com/office/drawing/2014/main" val="10004"/>
                  </a:ext>
                </a:extLst>
              </a:tr>
              <a:tr h="346320">
                <a:tc>
                  <a:txBody>
                    <a:bodyPr/>
                    <a:lstStyle/>
                    <a:p>
                      <a:pPr algn="ctr">
                        <a:lnSpc>
                          <a:spcPct val="100000"/>
                        </a:lnSpc>
                      </a:pPr>
                      <a:r>
                        <a:rPr lang="es-AR" sz="1800" b="0" strike="noStrike" spc="-1">
                          <a:solidFill>
                            <a:srgbClr val="FFFFFF"/>
                          </a:solidFill>
                          <a:latin typeface="Calibri"/>
                        </a:rPr>
                        <a:t>No antes de…</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5"/>
                  </a:ext>
                </a:extLst>
              </a:tr>
              <a:tr h="346320">
                <a:tc>
                  <a:txBody>
                    <a:bodyPr/>
                    <a:lstStyle/>
                    <a:p>
                      <a:pPr algn="ctr">
                        <a:lnSpc>
                          <a:spcPct val="100000"/>
                        </a:lnSpc>
                      </a:pPr>
                      <a:r>
                        <a:rPr lang="es-AR" sz="1800" b="0" strike="noStrike" spc="-1">
                          <a:solidFill>
                            <a:srgbClr val="FFFFFF"/>
                          </a:solidFill>
                          <a:latin typeface="Calibri"/>
                        </a:rPr>
                        <a:t>No después de…</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6"/>
                  </a:ext>
                </a:extLst>
              </a:tr>
              <a:tr h="346320">
                <a:tc>
                  <a:txBody>
                    <a:bodyPr/>
                    <a:lstStyle/>
                    <a:p>
                      <a:pPr algn="ctr">
                        <a:lnSpc>
                          <a:spcPct val="100000"/>
                        </a:lnSpc>
                      </a:pPr>
                      <a:r>
                        <a:rPr lang="es-AR" sz="1800" b="0" strike="noStrike" spc="-1">
                          <a:solidFill>
                            <a:srgbClr val="808080"/>
                          </a:solidFill>
                          <a:latin typeface="Calibri"/>
                        </a:rPr>
                        <a:t>Usuario</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AE3F3"/>
                    </a:solidFill>
                  </a:tcPr>
                </a:tc>
                <a:extLst>
                  <a:ext uri="{0D108BD9-81ED-4DB2-BD59-A6C34878D82A}">
                    <a16:rowId xmlns:a16="http://schemas.microsoft.com/office/drawing/2014/main" val="10007"/>
                  </a:ext>
                </a:extLst>
              </a:tr>
              <a:tr h="346320">
                <a:tc>
                  <a:txBody>
                    <a:bodyPr/>
                    <a:lstStyle/>
                    <a:p>
                      <a:pPr algn="ctr">
                        <a:lnSpc>
                          <a:spcPct val="100000"/>
                        </a:lnSpc>
                      </a:pPr>
                      <a:r>
                        <a:rPr lang="es-AR" sz="1800" b="0" strike="noStrike" spc="-1">
                          <a:solidFill>
                            <a:srgbClr val="FFFFFF"/>
                          </a:solidFill>
                          <a:latin typeface="Calibri"/>
                        </a:rPr>
                        <a:t>Algoritmo</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8"/>
                  </a:ext>
                </a:extLst>
              </a:tr>
              <a:tr h="346320">
                <a:tc>
                  <a:txBody>
                    <a:bodyPr/>
                    <a:lstStyle/>
                    <a:p>
                      <a:pPr algn="ctr">
                        <a:lnSpc>
                          <a:spcPct val="100000"/>
                        </a:lnSpc>
                      </a:pPr>
                      <a:r>
                        <a:rPr lang="es-AR" sz="1800" b="0" strike="noStrike" spc="-1">
                          <a:solidFill>
                            <a:srgbClr val="FFFFFF"/>
                          </a:solidFill>
                          <a:latin typeface="Calibri"/>
                        </a:rPr>
                        <a:t>Parámetros</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09"/>
                  </a:ext>
                </a:extLst>
              </a:tr>
              <a:tr h="346320">
                <a:tc>
                  <a:txBody>
                    <a:bodyPr/>
                    <a:lstStyle/>
                    <a:p>
                      <a:pPr algn="ctr">
                        <a:lnSpc>
                          <a:spcPct val="100000"/>
                        </a:lnSpc>
                      </a:pPr>
                      <a:r>
                        <a:rPr lang="es-AR" sz="1800" b="0" strike="noStrike" spc="-1">
                          <a:solidFill>
                            <a:srgbClr val="FFFFFF"/>
                          </a:solidFill>
                          <a:latin typeface="Calibri"/>
                        </a:rPr>
                        <a:t>Llave</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extLst>
                  <a:ext uri="{0D108BD9-81ED-4DB2-BD59-A6C34878D82A}">
                    <a16:rowId xmlns:a16="http://schemas.microsoft.com/office/drawing/2014/main" val="10010"/>
                  </a:ext>
                </a:extLst>
              </a:tr>
              <a:tr h="345240">
                <a:tc>
                  <a:txBody>
                    <a:bodyPr/>
                    <a:lstStyle/>
                    <a:p>
                      <a:pPr algn="ctr">
                        <a:lnSpc>
                          <a:spcPct val="100000"/>
                        </a:lnSpc>
                      </a:pPr>
                      <a:r>
                        <a:rPr lang="es-AR" sz="1800" b="0" strike="noStrike" spc="-1">
                          <a:solidFill>
                            <a:srgbClr val="808080"/>
                          </a:solidFill>
                          <a:latin typeface="Calibri"/>
                        </a:rPr>
                        <a:t>Firma</a:t>
                      </a:r>
                      <a:endParaRPr lang="es-A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11"/>
                  </a:ext>
                </a:extLst>
              </a:tr>
            </a:tbl>
          </a:graphicData>
        </a:graphic>
      </p:graphicFrame>
      <p:sp>
        <p:nvSpPr>
          <p:cNvPr id="90" name="CustomShape 9"/>
          <p:cNvSpPr/>
          <p:nvPr/>
        </p:nvSpPr>
        <p:spPr>
          <a:xfrm>
            <a:off x="7223760" y="1926360"/>
            <a:ext cx="11674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1400"/>
              </a:lnSpc>
            </a:pPr>
            <a:r>
              <a:rPr lang="es-AR" sz="1400" b="0" strike="noStrike" spc="-1">
                <a:solidFill>
                  <a:srgbClr val="808080"/>
                </a:solidFill>
                <a:latin typeface="Calibri"/>
                <a:ea typeface="DejaVu Sans"/>
              </a:rPr>
              <a:t>Identificador</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del</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algoritmo</a:t>
            </a:r>
            <a:endParaRPr lang="es-AR" sz="1400" b="0" strike="noStrike" spc="-1">
              <a:latin typeface="Arial"/>
            </a:endParaRPr>
          </a:p>
        </p:txBody>
      </p:sp>
      <p:sp>
        <p:nvSpPr>
          <p:cNvPr id="91" name="CustomShape 10"/>
          <p:cNvSpPr/>
          <p:nvPr/>
        </p:nvSpPr>
        <p:spPr>
          <a:xfrm>
            <a:off x="8525160" y="1898280"/>
            <a:ext cx="360" cy="631080"/>
          </a:xfrm>
          <a:custGeom>
            <a:avLst/>
            <a:gdLst/>
            <a:ahLst/>
            <a:cxnLst/>
            <a:rect l="l" t="t" r="r" b="b"/>
            <a:pathLst>
              <a:path w="21600" h="21600">
                <a:moveTo>
                  <a:pt x="0" y="0"/>
                </a:moveTo>
                <a:lnTo>
                  <a:pt x="21600" y="21600"/>
                </a:lnTo>
              </a:path>
            </a:pathLst>
          </a:custGeom>
          <a:noFill/>
          <a:ln>
            <a:solidFill>
              <a:srgbClr val="3F6EC2"/>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92" name="Line 11"/>
          <p:cNvSpPr/>
          <p:nvPr/>
        </p:nvSpPr>
        <p:spPr>
          <a:xfrm>
            <a:off x="8645400" y="2228040"/>
            <a:ext cx="2144160" cy="360"/>
          </a:xfrm>
          <a:prstGeom prst="line">
            <a:avLst/>
          </a:prstGeom>
          <a:ln>
            <a:solidFill>
              <a:srgbClr val="3F6EC2"/>
            </a:solidFill>
            <a:round/>
          </a:ln>
        </p:spPr>
        <p:style>
          <a:lnRef idx="1">
            <a:schemeClr val="accent1"/>
          </a:lnRef>
          <a:fillRef idx="0">
            <a:schemeClr val="accent1"/>
          </a:fillRef>
          <a:effectRef idx="0">
            <a:schemeClr val="accent1"/>
          </a:effectRef>
          <a:fontRef idx="minor"/>
        </p:style>
      </p:sp>
      <p:sp>
        <p:nvSpPr>
          <p:cNvPr id="93" name="Line 12"/>
          <p:cNvSpPr/>
          <p:nvPr/>
        </p:nvSpPr>
        <p:spPr>
          <a:xfrm>
            <a:off x="8657640" y="4040640"/>
            <a:ext cx="2144160" cy="360"/>
          </a:xfrm>
          <a:prstGeom prst="line">
            <a:avLst/>
          </a:prstGeom>
          <a:ln>
            <a:solidFill>
              <a:srgbClr val="3F6EC2"/>
            </a:solidFill>
            <a:round/>
          </a:ln>
        </p:spPr>
        <p:style>
          <a:lnRef idx="1">
            <a:schemeClr val="accent1"/>
          </a:lnRef>
          <a:fillRef idx="0">
            <a:schemeClr val="accent1"/>
          </a:fillRef>
          <a:effectRef idx="0">
            <a:schemeClr val="accent1"/>
          </a:effectRef>
          <a:fontRef idx="minor"/>
        </p:style>
      </p:sp>
      <p:sp>
        <p:nvSpPr>
          <p:cNvPr id="94" name="Line 13"/>
          <p:cNvSpPr/>
          <p:nvPr/>
        </p:nvSpPr>
        <p:spPr>
          <a:xfrm>
            <a:off x="8657640" y="4446360"/>
            <a:ext cx="2144160" cy="360"/>
          </a:xfrm>
          <a:prstGeom prst="line">
            <a:avLst/>
          </a:prstGeom>
          <a:ln>
            <a:solidFill>
              <a:srgbClr val="3F6EC2"/>
            </a:solidFill>
            <a:round/>
          </a:ln>
        </p:spPr>
        <p:style>
          <a:lnRef idx="1">
            <a:schemeClr val="accent1"/>
          </a:lnRef>
          <a:fillRef idx="0">
            <a:schemeClr val="accent1"/>
          </a:fillRef>
          <a:effectRef idx="0">
            <a:schemeClr val="accent1"/>
          </a:effectRef>
          <a:fontRef idx="minor"/>
        </p:style>
      </p:sp>
      <p:sp>
        <p:nvSpPr>
          <p:cNvPr id="95" name="Line 14"/>
          <p:cNvSpPr/>
          <p:nvPr/>
        </p:nvSpPr>
        <p:spPr>
          <a:xfrm>
            <a:off x="8657640" y="4767480"/>
            <a:ext cx="2144160" cy="360"/>
          </a:xfrm>
          <a:prstGeom prst="line">
            <a:avLst/>
          </a:prstGeom>
          <a:ln>
            <a:solidFill>
              <a:srgbClr val="3F6EC2"/>
            </a:solidFill>
            <a:round/>
          </a:ln>
        </p:spPr>
        <p:style>
          <a:lnRef idx="1">
            <a:schemeClr val="accent1"/>
          </a:lnRef>
          <a:fillRef idx="0">
            <a:schemeClr val="accent1"/>
          </a:fillRef>
          <a:effectRef idx="0">
            <a:schemeClr val="accent1"/>
          </a:effectRef>
          <a:fontRef idx="minor"/>
        </p:style>
      </p:sp>
      <p:sp>
        <p:nvSpPr>
          <p:cNvPr id="96" name="Line 15"/>
          <p:cNvSpPr/>
          <p:nvPr/>
        </p:nvSpPr>
        <p:spPr>
          <a:xfrm>
            <a:off x="8645400" y="3296880"/>
            <a:ext cx="2144160" cy="360"/>
          </a:xfrm>
          <a:prstGeom prst="line">
            <a:avLst/>
          </a:prstGeom>
          <a:ln>
            <a:solidFill>
              <a:srgbClr val="3F6EC2"/>
            </a:solidFill>
            <a:round/>
          </a:ln>
        </p:spPr>
        <p:style>
          <a:lnRef idx="1">
            <a:schemeClr val="accent1"/>
          </a:lnRef>
          <a:fillRef idx="0">
            <a:schemeClr val="accent1"/>
          </a:fillRef>
          <a:effectRef idx="0">
            <a:schemeClr val="accent1"/>
          </a:effectRef>
          <a:fontRef idx="minor"/>
        </p:style>
      </p:sp>
      <p:sp>
        <p:nvSpPr>
          <p:cNvPr id="97" name="CustomShape 16"/>
          <p:cNvSpPr/>
          <p:nvPr/>
        </p:nvSpPr>
        <p:spPr>
          <a:xfrm>
            <a:off x="7223760" y="3052440"/>
            <a:ext cx="11674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1400"/>
              </a:lnSpc>
            </a:pPr>
            <a:r>
              <a:rPr lang="es-AR" sz="1400" b="0" strike="noStrike" spc="-1">
                <a:solidFill>
                  <a:srgbClr val="808080"/>
                </a:solidFill>
                <a:latin typeface="Calibri"/>
                <a:ea typeface="DejaVu Sans"/>
              </a:rPr>
              <a:t>Período</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De</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validez</a:t>
            </a:r>
            <a:endParaRPr lang="es-AR" sz="1400" b="0" strike="noStrike" spc="-1">
              <a:latin typeface="Arial"/>
            </a:endParaRPr>
          </a:p>
        </p:txBody>
      </p:sp>
      <p:sp>
        <p:nvSpPr>
          <p:cNvPr id="98" name="CustomShape 17"/>
          <p:cNvSpPr/>
          <p:nvPr/>
        </p:nvSpPr>
        <p:spPr>
          <a:xfrm>
            <a:off x="8525160" y="3024360"/>
            <a:ext cx="360" cy="631080"/>
          </a:xfrm>
          <a:custGeom>
            <a:avLst/>
            <a:gdLst/>
            <a:ahLst/>
            <a:cxnLst/>
            <a:rect l="l" t="t" r="r" b="b"/>
            <a:pathLst>
              <a:path w="21600" h="21600">
                <a:moveTo>
                  <a:pt x="0" y="0"/>
                </a:moveTo>
                <a:lnTo>
                  <a:pt x="21600" y="21600"/>
                </a:lnTo>
              </a:path>
            </a:pathLst>
          </a:custGeom>
          <a:noFill/>
          <a:ln>
            <a:solidFill>
              <a:srgbClr val="3F6EC2"/>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99" name="CustomShape 18"/>
          <p:cNvSpPr/>
          <p:nvPr/>
        </p:nvSpPr>
        <p:spPr>
          <a:xfrm>
            <a:off x="7223760" y="4275000"/>
            <a:ext cx="1167480" cy="62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ts val="1400"/>
              </a:lnSpc>
            </a:pPr>
            <a:r>
              <a:rPr lang="es-AR" sz="1400" b="0" strike="noStrike" spc="-1">
                <a:solidFill>
                  <a:srgbClr val="808080"/>
                </a:solidFill>
                <a:latin typeface="Calibri"/>
                <a:ea typeface="DejaVu Sans"/>
              </a:rPr>
              <a:t>Llave pública</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Del</a:t>
            </a:r>
            <a:endParaRPr lang="es-AR" sz="1400" b="0" strike="noStrike" spc="-1">
              <a:latin typeface="Arial"/>
            </a:endParaRPr>
          </a:p>
          <a:p>
            <a:pPr algn="ctr">
              <a:lnSpc>
                <a:spcPts val="1400"/>
              </a:lnSpc>
            </a:pPr>
            <a:r>
              <a:rPr lang="es-AR" sz="1400" b="0" strike="noStrike" spc="-1">
                <a:solidFill>
                  <a:srgbClr val="808080"/>
                </a:solidFill>
                <a:latin typeface="Calibri"/>
                <a:ea typeface="DejaVu Sans"/>
              </a:rPr>
              <a:t>usuario</a:t>
            </a:r>
            <a:endParaRPr lang="es-AR" sz="1400" b="0" strike="noStrike" spc="-1">
              <a:latin typeface="Arial"/>
            </a:endParaRPr>
          </a:p>
        </p:txBody>
      </p:sp>
      <p:sp>
        <p:nvSpPr>
          <p:cNvPr id="100" name="CustomShape 19"/>
          <p:cNvSpPr/>
          <p:nvPr/>
        </p:nvSpPr>
        <p:spPr>
          <a:xfrm>
            <a:off x="8525160" y="4050000"/>
            <a:ext cx="360" cy="1083600"/>
          </a:xfrm>
          <a:custGeom>
            <a:avLst/>
            <a:gdLst/>
            <a:ahLst/>
            <a:cxnLst/>
            <a:rect l="l" t="t" r="r" b="b"/>
            <a:pathLst>
              <a:path w="21600" h="21600">
                <a:moveTo>
                  <a:pt x="0" y="0"/>
                </a:moveTo>
                <a:lnTo>
                  <a:pt x="21600" y="21600"/>
                </a:lnTo>
              </a:path>
            </a:pathLst>
          </a:custGeom>
          <a:noFill/>
          <a:ln>
            <a:solidFill>
              <a:srgbClr val="3F6EC2"/>
            </a:solidFill>
            <a:round/>
            <a:headEnd type="triangle" w="med" len="med"/>
            <a:tailEnd type="triangle"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TotalTime>
  <Words>1813</Words>
  <Application>Microsoft Office PowerPoint</Application>
  <PresentationFormat>Panorámica</PresentationFormat>
  <Paragraphs>191</Paragraphs>
  <Slides>21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Corbel</vt:lpstr>
      <vt:lpstr>Courier New</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Usuario de Microsoft Office</dc:creator>
  <dc:description/>
  <cp:lastModifiedBy>yanina</cp:lastModifiedBy>
  <cp:revision>80</cp:revision>
  <cp:lastPrinted>2017-06-28T23:10:06Z</cp:lastPrinted>
  <dcterms:created xsi:type="dcterms:W3CDTF">2017-06-28T15:44:30Z</dcterms:created>
  <dcterms:modified xsi:type="dcterms:W3CDTF">2020-09-23T13:47:24Z</dcterms:modified>
  <dc:language>es-AR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